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38" r:id="rId2"/>
    <p:sldId id="256" r:id="rId3"/>
    <p:sldId id="366" r:id="rId4"/>
    <p:sldId id="351" r:id="rId5"/>
    <p:sldId id="362" r:id="rId6"/>
    <p:sldId id="360" r:id="rId7"/>
    <p:sldId id="361" r:id="rId8"/>
    <p:sldId id="359" r:id="rId9"/>
    <p:sldId id="365" r:id="rId10"/>
    <p:sldId id="364" r:id="rId11"/>
    <p:sldId id="371" r:id="rId12"/>
    <p:sldId id="370" r:id="rId13"/>
    <p:sldId id="369" r:id="rId14"/>
    <p:sldId id="368" r:id="rId15"/>
    <p:sldId id="343" r:id="rId16"/>
    <p:sldId id="356" r:id="rId17"/>
    <p:sldId id="372" r:id="rId18"/>
    <p:sldId id="374" r:id="rId19"/>
    <p:sldId id="355" r:id="rId20"/>
    <p:sldId id="373" r:id="rId21"/>
    <p:sldId id="380" r:id="rId22"/>
    <p:sldId id="376" r:id="rId23"/>
    <p:sldId id="378" r:id="rId24"/>
    <p:sldId id="377" r:id="rId25"/>
    <p:sldId id="375" r:id="rId26"/>
    <p:sldId id="379" r:id="rId27"/>
    <p:sldId id="339" r:id="rId28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111111"/>
    <a:srgbClr val="CC6600"/>
    <a:srgbClr val="EE6417"/>
    <a:srgbClr val="77211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95"/>
    <p:restoredTop sz="89659" autoAdjust="0"/>
  </p:normalViewPr>
  <p:slideViewPr>
    <p:cSldViewPr snapToGrid="0" snapToObjects="1" showGuides="1">
      <p:cViewPr varScale="1">
        <p:scale>
          <a:sx n="54" d="100"/>
          <a:sy n="54" d="100"/>
        </p:scale>
        <p:origin x="36" y="5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20" d="100"/>
          <a:sy n="120" d="100"/>
        </p:scale>
        <p:origin x="338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uwcd2-my.sharepoint.com/personal/bart_cuwcd_com/Documents/CUWCD/Desktop/DROA_2022_SupplyDemandAnalysis_061322_Jun3Adj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uwcd2-my.sharepoint.com/personal/bart_cuwcd_com/Documents/CUWCD/Desktop/DROA_2022_SupplyDemandAnalysis_061322_Jun3Adj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cuwcd2-my.sharepoint.com/personal/bart_cuwcd_com/Documents/CUWCD/Desktop/DROA_2022_SupplyDemandAnalysis_061322_Jun3Adj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Lake Powell Elevation Range</a:t>
            </a:r>
            <a:endParaRPr lang="en-US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249916882941517E-2"/>
          <c:y val="0.1005562365152069"/>
          <c:w val="0.79820508072840213"/>
          <c:h val="0.78532077998513816"/>
        </c:manualLayout>
      </c:layout>
      <c:areaChart>
        <c:grouping val="stacked"/>
        <c:varyColors val="0"/>
        <c:ser>
          <c:idx val="0"/>
          <c:order val="0"/>
          <c:tx>
            <c:v>Min</c:v>
          </c:tx>
          <c:spPr>
            <a:noFill/>
            <a:ln>
              <a:noFill/>
            </a:ln>
            <a:effectLst/>
          </c:spPr>
          <c:cat>
            <c:numRef>
              <c:f>ShadedPlotCalcs!$B$4:$B$28</c:f>
              <c:numCache>
                <c:formatCode>mmm\-yy</c:formatCode>
                <c:ptCount val="25"/>
                <c:pt idx="0">
                  <c:v>44712</c:v>
                </c:pt>
                <c:pt idx="1">
                  <c:v>44742</c:v>
                </c:pt>
                <c:pt idx="2">
                  <c:v>44773</c:v>
                </c:pt>
                <c:pt idx="3">
                  <c:v>44804</c:v>
                </c:pt>
                <c:pt idx="4">
                  <c:v>44834</c:v>
                </c:pt>
                <c:pt idx="5">
                  <c:v>44865</c:v>
                </c:pt>
                <c:pt idx="6">
                  <c:v>44895</c:v>
                </c:pt>
                <c:pt idx="7">
                  <c:v>44926</c:v>
                </c:pt>
                <c:pt idx="8">
                  <c:v>44957</c:v>
                </c:pt>
                <c:pt idx="9">
                  <c:v>44985</c:v>
                </c:pt>
                <c:pt idx="10">
                  <c:v>45016</c:v>
                </c:pt>
                <c:pt idx="11">
                  <c:v>45046</c:v>
                </c:pt>
                <c:pt idx="12">
                  <c:v>45077</c:v>
                </c:pt>
                <c:pt idx="13">
                  <c:v>45107</c:v>
                </c:pt>
                <c:pt idx="14">
                  <c:v>45138</c:v>
                </c:pt>
                <c:pt idx="15">
                  <c:v>45169</c:v>
                </c:pt>
                <c:pt idx="16">
                  <c:v>45199</c:v>
                </c:pt>
                <c:pt idx="17">
                  <c:v>45230</c:v>
                </c:pt>
                <c:pt idx="18">
                  <c:v>45260</c:v>
                </c:pt>
                <c:pt idx="19">
                  <c:v>45291</c:v>
                </c:pt>
                <c:pt idx="20">
                  <c:v>45322</c:v>
                </c:pt>
                <c:pt idx="21">
                  <c:v>45351</c:v>
                </c:pt>
                <c:pt idx="22">
                  <c:v>45382</c:v>
                </c:pt>
                <c:pt idx="23">
                  <c:v>45412</c:v>
                </c:pt>
                <c:pt idx="24">
                  <c:v>45443</c:v>
                </c:pt>
              </c:numCache>
            </c:numRef>
          </c:cat>
          <c:val>
            <c:numRef>
              <c:f>ShadedPlotCalcs!$C$4:$C$28</c:f>
              <c:numCache>
                <c:formatCode>0.00</c:formatCode>
                <c:ptCount val="25"/>
                <c:pt idx="0">
                  <c:v>3525.9108841170928</c:v>
                </c:pt>
                <c:pt idx="1">
                  <c:v>3534.010698648266</c:v>
                </c:pt>
                <c:pt idx="2">
                  <c:v>3530.6666421575505</c:v>
                </c:pt>
                <c:pt idx="3">
                  <c:v>3524.9673161867595</c:v>
                </c:pt>
                <c:pt idx="4">
                  <c:v>3522.940794912347</c:v>
                </c:pt>
                <c:pt idx="5">
                  <c:v>3520.9549907686846</c:v>
                </c:pt>
                <c:pt idx="6">
                  <c:v>3517.4225700151255</c:v>
                </c:pt>
                <c:pt idx="7">
                  <c:v>3512.3010730751839</c:v>
                </c:pt>
                <c:pt idx="8">
                  <c:v>3503.5408990286451</c:v>
                </c:pt>
                <c:pt idx="9">
                  <c:v>3494.8601997086535</c:v>
                </c:pt>
                <c:pt idx="10">
                  <c:v>3486.4262447747806</c:v>
                </c:pt>
                <c:pt idx="11">
                  <c:v>3493.8127677592643</c:v>
                </c:pt>
                <c:pt idx="12">
                  <c:v>3500.8661521938661</c:v>
                </c:pt>
                <c:pt idx="13">
                  <c:v>3496.874912297294</c:v>
                </c:pt>
                <c:pt idx="14">
                  <c:v>3485.9375144620521</c:v>
                </c:pt>
                <c:pt idx="15">
                  <c:v>3475.0033610646065</c:v>
                </c:pt>
                <c:pt idx="16">
                  <c:v>3469.1793673664997</c:v>
                </c:pt>
                <c:pt idx="17">
                  <c:v>3466.161410113591</c:v>
                </c:pt>
                <c:pt idx="18">
                  <c:v>3462.0684007151413</c:v>
                </c:pt>
                <c:pt idx="19">
                  <c:v>3454.6751802648168</c:v>
                </c:pt>
                <c:pt idx="20">
                  <c:v>3444.4440209003737</c:v>
                </c:pt>
                <c:pt idx="21">
                  <c:v>3435.4455976603422</c:v>
                </c:pt>
                <c:pt idx="22">
                  <c:v>3427.8312159459392</c:v>
                </c:pt>
                <c:pt idx="23">
                  <c:v>3425.8725036984406</c:v>
                </c:pt>
                <c:pt idx="24">
                  <c:v>3434.8323756620016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DE-4183-B155-1D744390BBBB}"/>
            </c:ext>
          </c:extLst>
        </c:ser>
        <c:ser>
          <c:idx val="1"/>
          <c:order val="1"/>
          <c:tx>
            <c:strRef>
              <c:f>ShadedPlotCalcs!$D$3</c:f>
              <c:strCache>
                <c:ptCount val="1"/>
                <c:pt idx="0">
                  <c:v>Min - 90%</c:v>
                </c:pt>
              </c:strCache>
            </c:strRef>
          </c:tx>
          <c:spPr>
            <a:solidFill>
              <a:srgbClr val="C00000">
                <a:alpha val="20000"/>
              </a:srgbClr>
            </a:solidFill>
            <a:ln w="25400">
              <a:noFill/>
            </a:ln>
            <a:effectLst/>
          </c:spPr>
          <c:val>
            <c:numRef>
              <c:f>ShadedPlotCalcs!$D$4:$D$28</c:f>
              <c:numCache>
                <c:formatCode>0.00</c:formatCode>
                <c:ptCount val="25"/>
                <c:pt idx="0">
                  <c:v>2.7644037145742004</c:v>
                </c:pt>
                <c:pt idx="1">
                  <c:v>1.1937800602941024</c:v>
                </c:pt>
                <c:pt idx="2">
                  <c:v>1.7772457245391706</c:v>
                </c:pt>
                <c:pt idx="3">
                  <c:v>2.282230942964361</c:v>
                </c:pt>
                <c:pt idx="4">
                  <c:v>1.8740358199429465</c:v>
                </c:pt>
                <c:pt idx="5">
                  <c:v>2.5560978327598605</c:v>
                </c:pt>
                <c:pt idx="6">
                  <c:v>3.9600629711299007</c:v>
                </c:pt>
                <c:pt idx="7">
                  <c:v>5.1673351487925174</c:v>
                </c:pt>
                <c:pt idx="8">
                  <c:v>7.121530261287262</c:v>
                </c:pt>
                <c:pt idx="9">
                  <c:v>9.157080966551348</c:v>
                </c:pt>
                <c:pt idx="10">
                  <c:v>11.863328255964461</c:v>
                </c:pt>
                <c:pt idx="11">
                  <c:v>6.1149290921548527</c:v>
                </c:pt>
                <c:pt idx="12">
                  <c:v>6.1021669111187293</c:v>
                </c:pt>
                <c:pt idx="13">
                  <c:v>11.569654852037729</c:v>
                </c:pt>
                <c:pt idx="14">
                  <c:v>15.124574781211322</c:v>
                </c:pt>
                <c:pt idx="15">
                  <c:v>17.886134549992221</c:v>
                </c:pt>
                <c:pt idx="16">
                  <c:v>18.916805394475432</c:v>
                </c:pt>
                <c:pt idx="17">
                  <c:v>20.73885330421308</c:v>
                </c:pt>
                <c:pt idx="18">
                  <c:v>22.536014850265929</c:v>
                </c:pt>
                <c:pt idx="19">
                  <c:v>24.471887490646623</c:v>
                </c:pt>
                <c:pt idx="20">
                  <c:v>26.950859602647597</c:v>
                </c:pt>
                <c:pt idx="21">
                  <c:v>29.500394659956783</c:v>
                </c:pt>
                <c:pt idx="22">
                  <c:v>31.902847167416894</c:v>
                </c:pt>
                <c:pt idx="23">
                  <c:v>36.678925559002892</c:v>
                </c:pt>
                <c:pt idx="24">
                  <c:v>45.417984698435703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DE-4183-B155-1D744390BBBB}"/>
            </c:ext>
          </c:extLst>
        </c:ser>
        <c:ser>
          <c:idx val="2"/>
          <c:order val="2"/>
          <c:tx>
            <c:strRef>
              <c:f>ShadedPlotCalcs!$E$3</c:f>
              <c:strCache>
                <c:ptCount val="1"/>
                <c:pt idx="0">
                  <c:v>90% - 80%</c:v>
                </c:pt>
              </c:strCache>
            </c:strRef>
          </c:tx>
          <c:spPr>
            <a:solidFill>
              <a:srgbClr val="C00000">
                <a:alpha val="35000"/>
              </a:srgbClr>
            </a:solidFill>
            <a:ln w="25400">
              <a:noFill/>
            </a:ln>
            <a:effectLst/>
          </c:spPr>
          <c:val>
            <c:numRef>
              <c:f>ShadedPlotCalcs!$E$4:$E$28</c:f>
              <c:numCache>
                <c:formatCode>0.00</c:formatCode>
                <c:ptCount val="25"/>
                <c:pt idx="0">
                  <c:v>0.67460614249466744</c:v>
                </c:pt>
                <c:pt idx="1">
                  <c:v>1.1814084746447406</c:v>
                </c:pt>
                <c:pt idx="2">
                  <c:v>1.5722995373866979</c:v>
                </c:pt>
                <c:pt idx="3">
                  <c:v>1.3897536019171639</c:v>
                </c:pt>
                <c:pt idx="4">
                  <c:v>1.5049437311672591</c:v>
                </c:pt>
                <c:pt idx="5">
                  <c:v>1.4116021868326243</c:v>
                </c:pt>
                <c:pt idx="6">
                  <c:v>1.6867534622324456</c:v>
                </c:pt>
                <c:pt idx="7">
                  <c:v>1.2602401499766529</c:v>
                </c:pt>
                <c:pt idx="8">
                  <c:v>1.6581340964576157</c:v>
                </c:pt>
                <c:pt idx="9">
                  <c:v>3.4739844794480632</c:v>
                </c:pt>
                <c:pt idx="10">
                  <c:v>5.2427248108210733</c:v>
                </c:pt>
                <c:pt idx="11">
                  <c:v>1.6306717476682024</c:v>
                </c:pt>
                <c:pt idx="12">
                  <c:v>4.7698364180187127</c:v>
                </c:pt>
                <c:pt idx="13">
                  <c:v>20.174886793661244</c:v>
                </c:pt>
                <c:pt idx="14">
                  <c:v>27.009364870063109</c:v>
                </c:pt>
                <c:pt idx="15">
                  <c:v>28.899038369894697</c:v>
                </c:pt>
                <c:pt idx="16">
                  <c:v>30.35958289191376</c:v>
                </c:pt>
                <c:pt idx="17">
                  <c:v>29.276564627321477</c:v>
                </c:pt>
                <c:pt idx="18">
                  <c:v>26.852663674073028</c:v>
                </c:pt>
                <c:pt idx="19">
                  <c:v>25.373394890808868</c:v>
                </c:pt>
                <c:pt idx="20">
                  <c:v>24.806651513903944</c:v>
                </c:pt>
                <c:pt idx="21">
                  <c:v>23.92966683157556</c:v>
                </c:pt>
                <c:pt idx="22">
                  <c:v>25.316223608041582</c:v>
                </c:pt>
                <c:pt idx="23">
                  <c:v>22.601515145805024</c:v>
                </c:pt>
                <c:pt idx="24">
                  <c:v>20.243391037035963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DE-4183-B155-1D744390BBBB}"/>
            </c:ext>
          </c:extLst>
        </c:ser>
        <c:ser>
          <c:idx val="3"/>
          <c:order val="3"/>
          <c:tx>
            <c:strRef>
              <c:f>ShadedPlotCalcs!$F$3</c:f>
              <c:strCache>
                <c:ptCount val="1"/>
                <c:pt idx="0">
                  <c:v>80% - 70%</c:v>
                </c:pt>
              </c:strCache>
            </c:strRef>
          </c:tx>
          <c:spPr>
            <a:solidFill>
              <a:srgbClr val="C00000">
                <a:alpha val="50000"/>
              </a:srgbClr>
            </a:solidFill>
            <a:ln w="25400">
              <a:noFill/>
            </a:ln>
            <a:effectLst/>
          </c:spPr>
          <c:val>
            <c:numRef>
              <c:f>ShadedPlotCalcs!$F$4:$F$28</c:f>
              <c:numCache>
                <c:formatCode>0.00</c:formatCode>
                <c:ptCount val="25"/>
                <c:pt idx="0">
                  <c:v>1.1996285502705177</c:v>
                </c:pt>
                <c:pt idx="1">
                  <c:v>1.0655284140693766</c:v>
                </c:pt>
                <c:pt idx="2">
                  <c:v>0.86570025605169576</c:v>
                </c:pt>
                <c:pt idx="3">
                  <c:v>1.3996110803659576</c:v>
                </c:pt>
                <c:pt idx="4">
                  <c:v>1.5131122012044216</c:v>
                </c:pt>
                <c:pt idx="5">
                  <c:v>2.1610818770718652</c:v>
                </c:pt>
                <c:pt idx="6">
                  <c:v>1.3254137525582337</c:v>
                </c:pt>
                <c:pt idx="7">
                  <c:v>1.2963447433285182</c:v>
                </c:pt>
                <c:pt idx="8">
                  <c:v>1.8099990092196094</c:v>
                </c:pt>
                <c:pt idx="9">
                  <c:v>2.1142346934375382</c:v>
                </c:pt>
                <c:pt idx="10">
                  <c:v>0.54467649531943607</c:v>
                </c:pt>
                <c:pt idx="11">
                  <c:v>1.4699153493761514</c:v>
                </c:pt>
                <c:pt idx="12">
                  <c:v>5.3142465336864007</c:v>
                </c:pt>
                <c:pt idx="13">
                  <c:v>3.4394322515881868</c:v>
                </c:pt>
                <c:pt idx="14">
                  <c:v>1.9836413196112517</c:v>
                </c:pt>
                <c:pt idx="15">
                  <c:v>3.1513635192941365</c:v>
                </c:pt>
                <c:pt idx="16">
                  <c:v>4.5806192899649432</c:v>
                </c:pt>
                <c:pt idx="17">
                  <c:v>4.9611504445897481</c:v>
                </c:pt>
                <c:pt idx="18">
                  <c:v>8.1380441819769658</c:v>
                </c:pt>
                <c:pt idx="19">
                  <c:v>10.495971039727465</c:v>
                </c:pt>
                <c:pt idx="20">
                  <c:v>13.390445200982867</c:v>
                </c:pt>
                <c:pt idx="21">
                  <c:v>17.28996687158542</c:v>
                </c:pt>
                <c:pt idx="22">
                  <c:v>17.549680154612361</c:v>
                </c:pt>
                <c:pt idx="23">
                  <c:v>13.968948434334834</c:v>
                </c:pt>
                <c:pt idx="24">
                  <c:v>21.348955441162616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DE-4183-B155-1D744390BBBB}"/>
            </c:ext>
          </c:extLst>
        </c:ser>
        <c:ser>
          <c:idx val="4"/>
          <c:order val="4"/>
          <c:tx>
            <c:strRef>
              <c:f>ShadedPlotCalcs!$G$3</c:f>
              <c:strCache>
                <c:ptCount val="1"/>
                <c:pt idx="0">
                  <c:v>70% - 60%</c:v>
                </c:pt>
              </c:strCache>
            </c:strRef>
          </c:tx>
          <c:spPr>
            <a:solidFill>
              <a:srgbClr val="C00000">
                <a:alpha val="65000"/>
              </a:srgbClr>
            </a:solidFill>
            <a:ln w="25400">
              <a:noFill/>
            </a:ln>
            <a:effectLst/>
          </c:spPr>
          <c:val>
            <c:numRef>
              <c:f>ShadedPlotCalcs!$G$4:$G$28</c:f>
              <c:numCache>
                <c:formatCode>0.00</c:formatCode>
                <c:ptCount val="25"/>
                <c:pt idx="0">
                  <c:v>1.3419401711121282</c:v>
                </c:pt>
                <c:pt idx="1">
                  <c:v>1.7611176088139473</c:v>
                </c:pt>
                <c:pt idx="2">
                  <c:v>1.0196689060317112</c:v>
                </c:pt>
                <c:pt idx="3">
                  <c:v>0.78947038359729049</c:v>
                </c:pt>
                <c:pt idx="4">
                  <c:v>1.2879658963638576</c:v>
                </c:pt>
                <c:pt idx="5">
                  <c:v>0.74162557643467153</c:v>
                </c:pt>
                <c:pt idx="6">
                  <c:v>1.9841593809887854</c:v>
                </c:pt>
                <c:pt idx="7">
                  <c:v>1.5524951556922133</c:v>
                </c:pt>
                <c:pt idx="8">
                  <c:v>1.7070824381298735</c:v>
                </c:pt>
                <c:pt idx="9">
                  <c:v>1.3614766699938627</c:v>
                </c:pt>
                <c:pt idx="10">
                  <c:v>1.6796893079617803</c:v>
                </c:pt>
                <c:pt idx="11">
                  <c:v>3.2730606722907396</c:v>
                </c:pt>
                <c:pt idx="12">
                  <c:v>4.8976719973229592</c:v>
                </c:pt>
                <c:pt idx="13">
                  <c:v>6.620079329778946</c:v>
                </c:pt>
                <c:pt idx="14">
                  <c:v>7.6320173150265873</c:v>
                </c:pt>
                <c:pt idx="15">
                  <c:v>8.4145185612146634</c:v>
                </c:pt>
                <c:pt idx="16">
                  <c:v>8.4597485111557944</c:v>
                </c:pt>
                <c:pt idx="17">
                  <c:v>9.5646283798109835</c:v>
                </c:pt>
                <c:pt idx="18">
                  <c:v>9.1577463560693104</c:v>
                </c:pt>
                <c:pt idx="19">
                  <c:v>9.7841094193008757</c:v>
                </c:pt>
                <c:pt idx="20">
                  <c:v>8.6618882817197118</c:v>
                </c:pt>
                <c:pt idx="21">
                  <c:v>4.7318839440727061</c:v>
                </c:pt>
                <c:pt idx="22">
                  <c:v>1.7759566979379997</c:v>
                </c:pt>
                <c:pt idx="23">
                  <c:v>10.390442994421392</c:v>
                </c:pt>
                <c:pt idx="24">
                  <c:v>7.7425378914877001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DE-4183-B155-1D744390BBBB}"/>
            </c:ext>
          </c:extLst>
        </c:ser>
        <c:ser>
          <c:idx val="5"/>
          <c:order val="5"/>
          <c:tx>
            <c:strRef>
              <c:f>ShadedPlotCalcs!$H$3</c:f>
              <c:strCache>
                <c:ptCount val="1"/>
                <c:pt idx="0">
                  <c:v>60% - 50%</c:v>
                </c:pt>
              </c:strCache>
            </c:strRef>
          </c:tx>
          <c:spPr>
            <a:solidFill>
              <a:srgbClr val="C00000">
                <a:alpha val="80000"/>
              </a:srgbClr>
            </a:solidFill>
            <a:ln w="25400">
              <a:noFill/>
            </a:ln>
            <a:effectLst/>
          </c:spPr>
          <c:val>
            <c:numRef>
              <c:f>ShadedPlotCalcs!$H$4:$H$28</c:f>
              <c:numCache>
                <c:formatCode>0.00</c:formatCode>
                <c:ptCount val="25"/>
                <c:pt idx="0">
                  <c:v>0.6726127534088846</c:v>
                </c:pt>
                <c:pt idx="1">
                  <c:v>0.74041296048926597</c:v>
                </c:pt>
                <c:pt idx="2">
                  <c:v>1.4156780354469447</c:v>
                </c:pt>
                <c:pt idx="3">
                  <c:v>1.7822451080069186</c:v>
                </c:pt>
                <c:pt idx="4">
                  <c:v>1.0165284216559485</c:v>
                </c:pt>
                <c:pt idx="5">
                  <c:v>1.21373435455871</c:v>
                </c:pt>
                <c:pt idx="6">
                  <c:v>0.41680178295200676</c:v>
                </c:pt>
                <c:pt idx="7">
                  <c:v>1.3976611724947361</c:v>
                </c:pt>
                <c:pt idx="8">
                  <c:v>1.860121420676478</c:v>
                </c:pt>
                <c:pt idx="9">
                  <c:v>2.5739959288684986</c:v>
                </c:pt>
                <c:pt idx="10">
                  <c:v>3.810324362881147</c:v>
                </c:pt>
                <c:pt idx="11">
                  <c:v>3.7468655877205492</c:v>
                </c:pt>
                <c:pt idx="12">
                  <c:v>1.9926382954527071</c:v>
                </c:pt>
                <c:pt idx="13">
                  <c:v>6.3532399159266788</c:v>
                </c:pt>
                <c:pt idx="14">
                  <c:v>9.9741644510686456</c:v>
                </c:pt>
                <c:pt idx="15">
                  <c:v>10.644939966558468</c:v>
                </c:pt>
                <c:pt idx="16">
                  <c:v>10.765918616781619</c:v>
                </c:pt>
                <c:pt idx="17">
                  <c:v>10.16077204266594</c:v>
                </c:pt>
                <c:pt idx="18">
                  <c:v>9.50613124282836</c:v>
                </c:pt>
                <c:pt idx="19">
                  <c:v>9.0248756874798346</c:v>
                </c:pt>
                <c:pt idx="20">
                  <c:v>8.2350887621632864</c:v>
                </c:pt>
                <c:pt idx="21">
                  <c:v>11.262880651946034</c:v>
                </c:pt>
                <c:pt idx="22">
                  <c:v>15.543948950833055</c:v>
                </c:pt>
                <c:pt idx="23">
                  <c:v>14.205968397950983</c:v>
                </c:pt>
                <c:pt idx="24">
                  <c:v>9.1085093665378736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DE-4183-B155-1D744390BBBB}"/>
            </c:ext>
          </c:extLst>
        </c:ser>
        <c:ser>
          <c:idx val="6"/>
          <c:order val="6"/>
          <c:tx>
            <c:strRef>
              <c:f>ShadedPlotCalcs!$I$3</c:f>
              <c:strCache>
                <c:ptCount val="1"/>
                <c:pt idx="0">
                  <c:v>50% - 40%</c:v>
                </c:pt>
              </c:strCache>
            </c:strRef>
          </c:tx>
          <c:spPr>
            <a:solidFill>
              <a:schemeClr val="accent5">
                <a:lumMod val="50000"/>
                <a:alpha val="80000"/>
              </a:schemeClr>
            </a:solidFill>
            <a:ln>
              <a:noFill/>
            </a:ln>
            <a:effectLst/>
          </c:spPr>
          <c:val>
            <c:numRef>
              <c:f>ShadedPlotCalcs!$I$4:$I$28</c:f>
              <c:numCache>
                <c:formatCode>0.00</c:formatCode>
                <c:ptCount val="25"/>
                <c:pt idx="0">
                  <c:v>0.58277114116344819</c:v>
                </c:pt>
                <c:pt idx="1">
                  <c:v>0.98954412964531002</c:v>
                </c:pt>
                <c:pt idx="2">
                  <c:v>0.76057087200206297</c:v>
                </c:pt>
                <c:pt idx="3">
                  <c:v>0.25516474903224662</c:v>
                </c:pt>
                <c:pt idx="4">
                  <c:v>0.62397819411125965</c:v>
                </c:pt>
                <c:pt idx="5">
                  <c:v>0.93982422128510734</c:v>
                </c:pt>
                <c:pt idx="6">
                  <c:v>0.2492592522276027</c:v>
                </c:pt>
                <c:pt idx="7">
                  <c:v>0.41351642006929978</c:v>
                </c:pt>
                <c:pt idx="8">
                  <c:v>0.84805730117614075</c:v>
                </c:pt>
                <c:pt idx="9">
                  <c:v>1.1606173569784914</c:v>
                </c:pt>
                <c:pt idx="10">
                  <c:v>2.2789005158874716</c:v>
                </c:pt>
                <c:pt idx="11">
                  <c:v>1.8647103308608166</c:v>
                </c:pt>
                <c:pt idx="12">
                  <c:v>2.1855551831013145</c:v>
                </c:pt>
                <c:pt idx="13">
                  <c:v>3.490523863350063</c:v>
                </c:pt>
                <c:pt idx="14">
                  <c:v>5.5771640141451826</c:v>
                </c:pt>
                <c:pt idx="15">
                  <c:v>5.5413800158912636</c:v>
                </c:pt>
                <c:pt idx="16">
                  <c:v>6.0287294938912055</c:v>
                </c:pt>
                <c:pt idx="17">
                  <c:v>11.254650010022033</c:v>
                </c:pt>
                <c:pt idx="18">
                  <c:v>13.685375821496109</c:v>
                </c:pt>
                <c:pt idx="19">
                  <c:v>15.22497631706392</c:v>
                </c:pt>
                <c:pt idx="20">
                  <c:v>17.323623180843242</c:v>
                </c:pt>
                <c:pt idx="21">
                  <c:v>17.67142473585136</c:v>
                </c:pt>
                <c:pt idx="22">
                  <c:v>18.316136263200406</c:v>
                </c:pt>
                <c:pt idx="23">
                  <c:v>18.799038955073229</c:v>
                </c:pt>
                <c:pt idx="24">
                  <c:v>18.11868059823928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6DE-4183-B155-1D744390BBBB}"/>
            </c:ext>
          </c:extLst>
        </c:ser>
        <c:ser>
          <c:idx val="7"/>
          <c:order val="7"/>
          <c:tx>
            <c:strRef>
              <c:f>ShadedPlotCalcs!$J$3</c:f>
              <c:strCache>
                <c:ptCount val="1"/>
                <c:pt idx="0">
                  <c:v>40% - 30%</c:v>
                </c:pt>
              </c:strCache>
            </c:strRef>
          </c:tx>
          <c:spPr>
            <a:solidFill>
              <a:schemeClr val="accent5">
                <a:lumMod val="50000"/>
                <a:alpha val="65000"/>
              </a:schemeClr>
            </a:solidFill>
            <a:ln>
              <a:noFill/>
            </a:ln>
            <a:effectLst/>
          </c:spPr>
          <c:val>
            <c:numRef>
              <c:f>ShadedPlotCalcs!$J$4:$J$28</c:f>
              <c:numCache>
                <c:formatCode>0.00</c:formatCode>
                <c:ptCount val="25"/>
                <c:pt idx="0">
                  <c:v>0.62888332553256987</c:v>
                </c:pt>
                <c:pt idx="1">
                  <c:v>0.49760105386303621</c:v>
                </c:pt>
                <c:pt idx="2">
                  <c:v>0.43705756442795973</c:v>
                </c:pt>
                <c:pt idx="3">
                  <c:v>0.43769441236327111</c:v>
                </c:pt>
                <c:pt idx="4">
                  <c:v>0.6520594625440026</c:v>
                </c:pt>
                <c:pt idx="5">
                  <c:v>0.88230844852159862</c:v>
                </c:pt>
                <c:pt idx="6">
                  <c:v>3.0236686026782991</c:v>
                </c:pt>
                <c:pt idx="7">
                  <c:v>3.1553604113710207</c:v>
                </c:pt>
                <c:pt idx="8">
                  <c:v>2.598088522353919</c:v>
                </c:pt>
                <c:pt idx="9">
                  <c:v>1.3904038870032309</c:v>
                </c:pt>
                <c:pt idx="10">
                  <c:v>1.0483737110375841</c:v>
                </c:pt>
                <c:pt idx="11">
                  <c:v>1.2931887001000177</c:v>
                </c:pt>
                <c:pt idx="12">
                  <c:v>2.5925529650735371</c:v>
                </c:pt>
                <c:pt idx="13">
                  <c:v>6.2927188516987371</c:v>
                </c:pt>
                <c:pt idx="14">
                  <c:v>7.9263104374667819</c:v>
                </c:pt>
                <c:pt idx="15">
                  <c:v>8.7431230330726066</c:v>
                </c:pt>
                <c:pt idx="16">
                  <c:v>9.1650278098250055</c:v>
                </c:pt>
                <c:pt idx="17">
                  <c:v>5.2104018795766933</c:v>
                </c:pt>
                <c:pt idx="18">
                  <c:v>4.5714354667325097</c:v>
                </c:pt>
                <c:pt idx="19">
                  <c:v>5.7369395439254731</c:v>
                </c:pt>
                <c:pt idx="20">
                  <c:v>7.2676207771346526</c:v>
                </c:pt>
                <c:pt idx="21">
                  <c:v>8.228478601671668</c:v>
                </c:pt>
                <c:pt idx="22">
                  <c:v>7.3634330300596957</c:v>
                </c:pt>
                <c:pt idx="23">
                  <c:v>2.985142741173604</c:v>
                </c:pt>
                <c:pt idx="24">
                  <c:v>5.7503445453303357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DE-4183-B155-1D744390BBBB}"/>
            </c:ext>
          </c:extLst>
        </c:ser>
        <c:ser>
          <c:idx val="8"/>
          <c:order val="8"/>
          <c:tx>
            <c:strRef>
              <c:f>ShadedPlotCalcs!$K$3</c:f>
              <c:strCache>
                <c:ptCount val="1"/>
                <c:pt idx="0">
                  <c:v>30% - 20%</c:v>
                </c:pt>
              </c:strCache>
            </c:strRef>
          </c:tx>
          <c:spPr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  <a:effectLst/>
          </c:spPr>
          <c:val>
            <c:numRef>
              <c:f>ShadedPlotCalcs!$K$4:$K$28</c:f>
              <c:numCache>
                <c:formatCode>0.00</c:formatCode>
                <c:ptCount val="25"/>
                <c:pt idx="0">
                  <c:v>0.42365170988205136</c:v>
                </c:pt>
                <c:pt idx="1">
                  <c:v>0.44265551342186882</c:v>
                </c:pt>
                <c:pt idx="2">
                  <c:v>0.35096438533582841</c:v>
                </c:pt>
                <c:pt idx="3">
                  <c:v>1.4530663347477457</c:v>
                </c:pt>
                <c:pt idx="4">
                  <c:v>1.1563754294516002</c:v>
                </c:pt>
                <c:pt idx="5">
                  <c:v>1.1017462656700445</c:v>
                </c:pt>
                <c:pt idx="6">
                  <c:v>0.93131996281272222</c:v>
                </c:pt>
                <c:pt idx="7">
                  <c:v>1.216015636136035</c:v>
                </c:pt>
                <c:pt idx="8">
                  <c:v>1.2951118910536934</c:v>
                </c:pt>
                <c:pt idx="9">
                  <c:v>1.475595485840131</c:v>
                </c:pt>
                <c:pt idx="10">
                  <c:v>1.72993994560602</c:v>
                </c:pt>
                <c:pt idx="11">
                  <c:v>2.8772766560937271</c:v>
                </c:pt>
                <c:pt idx="12">
                  <c:v>9.8729532807701617</c:v>
                </c:pt>
                <c:pt idx="13">
                  <c:v>4.1822725281886051</c:v>
                </c:pt>
                <c:pt idx="14">
                  <c:v>10.856163226142598</c:v>
                </c:pt>
                <c:pt idx="15">
                  <c:v>10.676517614733257</c:v>
                </c:pt>
                <c:pt idx="16">
                  <c:v>10.051477031149261</c:v>
                </c:pt>
                <c:pt idx="17">
                  <c:v>10.353513021622348</c:v>
                </c:pt>
                <c:pt idx="18">
                  <c:v>10.627105217907683</c:v>
                </c:pt>
                <c:pt idx="19">
                  <c:v>10.705785566405211</c:v>
                </c:pt>
                <c:pt idx="20">
                  <c:v>10.687487152378708</c:v>
                </c:pt>
                <c:pt idx="21">
                  <c:v>10.540322500932234</c:v>
                </c:pt>
                <c:pt idx="22">
                  <c:v>10.058968951449515</c:v>
                </c:pt>
                <c:pt idx="23">
                  <c:v>11.803572273748159</c:v>
                </c:pt>
                <c:pt idx="24">
                  <c:v>20.87873184621003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DE-4183-B155-1D744390BBBB}"/>
            </c:ext>
          </c:extLst>
        </c:ser>
        <c:ser>
          <c:idx val="9"/>
          <c:order val="9"/>
          <c:tx>
            <c:strRef>
              <c:f>ShadedPlotCalcs!$L$3</c:f>
              <c:strCache>
                <c:ptCount val="1"/>
                <c:pt idx="0">
                  <c:v>20% - 10%</c:v>
                </c:pt>
              </c:strCache>
            </c:strRef>
          </c:tx>
          <c:spPr>
            <a:solidFill>
              <a:schemeClr val="accent5">
                <a:lumMod val="50000"/>
                <a:alpha val="35000"/>
              </a:schemeClr>
            </a:solidFill>
            <a:ln>
              <a:noFill/>
            </a:ln>
            <a:effectLst/>
          </c:spPr>
          <c:val>
            <c:numRef>
              <c:f>ShadedPlotCalcs!$L$4:$L$28</c:f>
              <c:numCache>
                <c:formatCode>0.00</c:formatCode>
                <c:ptCount val="25"/>
                <c:pt idx="0">
                  <c:v>0.78600770891080174</c:v>
                </c:pt>
                <c:pt idx="1">
                  <c:v>0.44685867240468724</c:v>
                </c:pt>
                <c:pt idx="2">
                  <c:v>1.4946325601308672</c:v>
                </c:pt>
                <c:pt idx="3">
                  <c:v>0.99442163039429943</c:v>
                </c:pt>
                <c:pt idx="4">
                  <c:v>1.7816536267587253</c:v>
                </c:pt>
                <c:pt idx="5">
                  <c:v>3.3061974428260328</c:v>
                </c:pt>
                <c:pt idx="6">
                  <c:v>4.1691574589881384</c:v>
                </c:pt>
                <c:pt idx="7">
                  <c:v>4.4214025500059506</c:v>
                </c:pt>
                <c:pt idx="8">
                  <c:v>5.2226853712845696</c:v>
                </c:pt>
                <c:pt idx="9">
                  <c:v>5.6470498404019054</c:v>
                </c:pt>
                <c:pt idx="10">
                  <c:v>4.7256894270303746</c:v>
                </c:pt>
                <c:pt idx="11">
                  <c:v>9.3676215623049757</c:v>
                </c:pt>
                <c:pt idx="12">
                  <c:v>3.0958736161646812</c:v>
                </c:pt>
                <c:pt idx="13">
                  <c:v>14.869044779368778</c:v>
                </c:pt>
                <c:pt idx="14">
                  <c:v>11.521709926882522</c:v>
                </c:pt>
                <c:pt idx="15">
                  <c:v>13.795439480911227</c:v>
                </c:pt>
                <c:pt idx="16">
                  <c:v>14.468987057693539</c:v>
                </c:pt>
                <c:pt idx="17">
                  <c:v>17.600638424290082</c:v>
                </c:pt>
                <c:pt idx="18">
                  <c:v>19.335352844880617</c:v>
                </c:pt>
                <c:pt idx="19">
                  <c:v>20.065518626943685</c:v>
                </c:pt>
                <c:pt idx="20">
                  <c:v>21.509463017652706</c:v>
                </c:pt>
                <c:pt idx="21">
                  <c:v>23.198768154331901</c:v>
                </c:pt>
                <c:pt idx="22">
                  <c:v>25.225845382421539</c:v>
                </c:pt>
                <c:pt idx="23">
                  <c:v>25.606338006035003</c:v>
                </c:pt>
                <c:pt idx="24">
                  <c:v>11.882875230688114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6DE-4183-B155-1D744390BBBB}"/>
            </c:ext>
          </c:extLst>
        </c:ser>
        <c:ser>
          <c:idx val="10"/>
          <c:order val="10"/>
          <c:tx>
            <c:strRef>
              <c:f>ShadedPlotCalcs!$M$3</c:f>
              <c:strCache>
                <c:ptCount val="1"/>
                <c:pt idx="0">
                  <c:v>10% - Max</c:v>
                </c:pt>
              </c:strCache>
            </c:strRef>
          </c:tx>
          <c:spPr>
            <a:solidFill>
              <a:schemeClr val="accent5">
                <a:lumMod val="50000"/>
                <a:alpha val="20000"/>
              </a:schemeClr>
            </a:solidFill>
            <a:ln>
              <a:noFill/>
            </a:ln>
            <a:effectLst/>
          </c:spPr>
          <c:val>
            <c:numRef>
              <c:f>ShadedPlotCalcs!$M$4:$M$28</c:f>
              <c:numCache>
                <c:formatCode>0.00</c:formatCode>
                <c:ptCount val="25"/>
                <c:pt idx="0">
                  <c:v>0.88672902503776641</c:v>
                </c:pt>
                <c:pt idx="1">
                  <c:v>2.3379105632379833</c:v>
                </c:pt>
                <c:pt idx="2">
                  <c:v>2.930242214644295</c:v>
                </c:pt>
                <c:pt idx="3">
                  <c:v>2.8817888921566919</c:v>
                </c:pt>
                <c:pt idx="4">
                  <c:v>2.1916183487351191</c:v>
                </c:pt>
                <c:pt idx="5">
                  <c:v>1.859412122755657</c:v>
                </c:pt>
                <c:pt idx="6">
                  <c:v>1.435318316048324</c:v>
                </c:pt>
                <c:pt idx="7">
                  <c:v>1.1519170871079041</c:v>
                </c:pt>
                <c:pt idx="8">
                  <c:v>0.53837417694830947</c:v>
                </c:pt>
                <c:pt idx="9">
                  <c:v>1.0407028429553975</c:v>
                </c:pt>
                <c:pt idx="10">
                  <c:v>3.8804095933683129</c:v>
                </c:pt>
                <c:pt idx="11">
                  <c:v>2.8481099065270428</c:v>
                </c:pt>
                <c:pt idx="12">
                  <c:v>7.9867821781481325</c:v>
                </c:pt>
                <c:pt idx="13">
                  <c:v>4.7507660759160899</c:v>
                </c:pt>
                <c:pt idx="14">
                  <c:v>5.3006558407168995</c:v>
                </c:pt>
                <c:pt idx="15">
                  <c:v>3.5796963771040282</c:v>
                </c:pt>
                <c:pt idx="16">
                  <c:v>4.9518071425536618</c:v>
                </c:pt>
                <c:pt idx="17">
                  <c:v>3.1891800342596071</c:v>
                </c:pt>
                <c:pt idx="18">
                  <c:v>3.2165049380978417</c:v>
                </c:pt>
                <c:pt idx="19">
                  <c:v>3.8504261362427314</c:v>
                </c:pt>
                <c:pt idx="20">
                  <c:v>4.2416072651762988</c:v>
                </c:pt>
                <c:pt idx="21">
                  <c:v>4.3510318699886739</c:v>
                </c:pt>
                <c:pt idx="22">
                  <c:v>4.5217494912881193</c:v>
                </c:pt>
                <c:pt idx="23">
                  <c:v>5.8001396758036208</c:v>
                </c:pt>
                <c:pt idx="24">
                  <c:v>15.639291359641902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6DE-4183-B155-1D744390B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4885551"/>
        <c:axId val="1954895119"/>
      </c:areaChart>
      <c:lineChart>
        <c:grouping val="standard"/>
        <c:varyColors val="0"/>
        <c:ser>
          <c:idx val="11"/>
          <c:order val="11"/>
          <c:tx>
            <c:v>"Median"</c:v>
          </c:tx>
          <c:spPr>
            <a:ln w="254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val>
            <c:numRef>
              <c:f>'Lake Powell'!$I$33:$I$57</c:f>
              <c:numCache>
                <c:formatCode>0.00</c:formatCode>
                <c:ptCount val="25"/>
                <c:pt idx="0">
                  <c:v>3532.5640754489532</c:v>
                </c:pt>
                <c:pt idx="1">
                  <c:v>3539.9529461665775</c:v>
                </c:pt>
                <c:pt idx="2">
                  <c:v>3537.3172346170068</c:v>
                </c:pt>
                <c:pt idx="3">
                  <c:v>3532.6106273036112</c:v>
                </c:pt>
                <c:pt idx="4">
                  <c:v>3530.1373809826814</c:v>
                </c:pt>
                <c:pt idx="5">
                  <c:v>3529.0391325963424</c:v>
                </c:pt>
                <c:pt idx="6">
                  <c:v>3526.7957613649869</c:v>
                </c:pt>
                <c:pt idx="7">
                  <c:v>3522.9751494454686</c:v>
                </c:pt>
                <c:pt idx="8">
                  <c:v>3517.6977662544159</c:v>
                </c:pt>
                <c:pt idx="9">
                  <c:v>3513.5409724469528</c:v>
                </c:pt>
                <c:pt idx="10">
                  <c:v>3509.5669880077285</c:v>
                </c:pt>
                <c:pt idx="11">
                  <c:v>3510.0482102084748</c:v>
                </c:pt>
                <c:pt idx="12">
                  <c:v>3523.9427123494656</c:v>
                </c:pt>
                <c:pt idx="13">
                  <c:v>3545.0322054402868</c:v>
                </c:pt>
                <c:pt idx="14">
                  <c:v>3547.6612771990331</c:v>
                </c:pt>
                <c:pt idx="15">
                  <c:v>3543.9993560315606</c:v>
                </c:pt>
                <c:pt idx="16">
                  <c:v>3542.2620420707913</c:v>
                </c:pt>
                <c:pt idx="17">
                  <c:v>3540.8633789121923</c:v>
                </c:pt>
                <c:pt idx="18">
                  <c:v>3538.2590010203548</c:v>
                </c:pt>
                <c:pt idx="19">
                  <c:v>3533.8254187927805</c:v>
                </c:pt>
                <c:pt idx="20">
                  <c:v>3526.4889542617912</c:v>
                </c:pt>
                <c:pt idx="21">
                  <c:v>3522.1603906194787</c:v>
                </c:pt>
                <c:pt idx="22">
                  <c:v>3519.9198725247811</c:v>
                </c:pt>
                <c:pt idx="23">
                  <c:v>3523.7183042299557</c:v>
                </c:pt>
                <c:pt idx="24">
                  <c:v>3538.6937540966615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96DE-4183-B155-1D744390BBBB}"/>
            </c:ext>
          </c:extLst>
        </c:ser>
        <c:ser>
          <c:idx val="12"/>
          <c:order val="12"/>
          <c:tx>
            <c:strRef>
              <c:f>'Lake Powell'!$B$3</c:f>
              <c:strCache>
                <c:ptCount val="1"/>
                <c:pt idx="0">
                  <c:v>3525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'Lake Powell'!$B$4:$B$28</c:f>
              <c:numCache>
                <c:formatCode>0</c:formatCode>
                <c:ptCount val="25"/>
                <c:pt idx="0">
                  <c:v>3525</c:v>
                </c:pt>
                <c:pt idx="1">
                  <c:v>3525</c:v>
                </c:pt>
                <c:pt idx="2">
                  <c:v>3525</c:v>
                </c:pt>
                <c:pt idx="3">
                  <c:v>3525</c:v>
                </c:pt>
                <c:pt idx="4">
                  <c:v>3525</c:v>
                </c:pt>
                <c:pt idx="5">
                  <c:v>3525</c:v>
                </c:pt>
                <c:pt idx="6">
                  <c:v>3525</c:v>
                </c:pt>
                <c:pt idx="7">
                  <c:v>3525</c:v>
                </c:pt>
                <c:pt idx="8">
                  <c:v>3525</c:v>
                </c:pt>
                <c:pt idx="9">
                  <c:v>3525</c:v>
                </c:pt>
                <c:pt idx="10">
                  <c:v>3525</c:v>
                </c:pt>
                <c:pt idx="11">
                  <c:v>3525</c:v>
                </c:pt>
                <c:pt idx="12">
                  <c:v>3525</c:v>
                </c:pt>
                <c:pt idx="13">
                  <c:v>3525</c:v>
                </c:pt>
                <c:pt idx="14">
                  <c:v>3525</c:v>
                </c:pt>
                <c:pt idx="15">
                  <c:v>3525</c:v>
                </c:pt>
                <c:pt idx="16">
                  <c:v>3525</c:v>
                </c:pt>
                <c:pt idx="17">
                  <c:v>3525</c:v>
                </c:pt>
                <c:pt idx="18">
                  <c:v>3525</c:v>
                </c:pt>
                <c:pt idx="19">
                  <c:v>3525</c:v>
                </c:pt>
                <c:pt idx="20">
                  <c:v>3525</c:v>
                </c:pt>
                <c:pt idx="21">
                  <c:v>3525</c:v>
                </c:pt>
                <c:pt idx="22">
                  <c:v>3525</c:v>
                </c:pt>
                <c:pt idx="23">
                  <c:v>3525</c:v>
                </c:pt>
                <c:pt idx="24">
                  <c:v>3525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96DE-4183-B155-1D744390BBBB}"/>
            </c:ext>
          </c:extLst>
        </c:ser>
        <c:ser>
          <c:idx val="13"/>
          <c:order val="13"/>
          <c:tx>
            <c:strRef>
              <c:f>'Lake Powell'!$C$3</c:f>
              <c:strCache>
                <c:ptCount val="1"/>
                <c:pt idx="0">
                  <c:v>3490</c:v>
                </c:pt>
              </c:strCache>
            </c:strRef>
          </c:tx>
          <c:spPr>
            <a:ln w="25400" cap="rnd">
              <a:solidFill>
                <a:schemeClr val="accent2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'Lake Powell'!$C$4:$C$28</c:f>
              <c:numCache>
                <c:formatCode>0</c:formatCode>
                <c:ptCount val="25"/>
                <c:pt idx="0">
                  <c:v>3490</c:v>
                </c:pt>
                <c:pt idx="1">
                  <c:v>3490</c:v>
                </c:pt>
                <c:pt idx="2">
                  <c:v>3490</c:v>
                </c:pt>
                <c:pt idx="3">
                  <c:v>3490</c:v>
                </c:pt>
                <c:pt idx="4">
                  <c:v>3490</c:v>
                </c:pt>
                <c:pt idx="5">
                  <c:v>3490</c:v>
                </c:pt>
                <c:pt idx="6">
                  <c:v>3490</c:v>
                </c:pt>
                <c:pt idx="7">
                  <c:v>3490</c:v>
                </c:pt>
                <c:pt idx="8">
                  <c:v>3490</c:v>
                </c:pt>
                <c:pt idx="9">
                  <c:v>3490</c:v>
                </c:pt>
                <c:pt idx="10">
                  <c:v>3490</c:v>
                </c:pt>
                <c:pt idx="11">
                  <c:v>3490</c:v>
                </c:pt>
                <c:pt idx="12">
                  <c:v>3490</c:v>
                </c:pt>
                <c:pt idx="13">
                  <c:v>3490</c:v>
                </c:pt>
                <c:pt idx="14">
                  <c:v>3490</c:v>
                </c:pt>
                <c:pt idx="15">
                  <c:v>3490</c:v>
                </c:pt>
                <c:pt idx="16">
                  <c:v>3490</c:v>
                </c:pt>
                <c:pt idx="17">
                  <c:v>3490</c:v>
                </c:pt>
                <c:pt idx="18">
                  <c:v>3490</c:v>
                </c:pt>
                <c:pt idx="19">
                  <c:v>3490</c:v>
                </c:pt>
                <c:pt idx="20">
                  <c:v>3490</c:v>
                </c:pt>
                <c:pt idx="21">
                  <c:v>3490</c:v>
                </c:pt>
                <c:pt idx="22">
                  <c:v>3490</c:v>
                </c:pt>
                <c:pt idx="23">
                  <c:v>3490</c:v>
                </c:pt>
                <c:pt idx="24">
                  <c:v>3490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96DE-4183-B155-1D744390B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4885551"/>
        <c:axId val="1954895119"/>
      </c:lineChart>
      <c:dateAx>
        <c:axId val="1954885551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4895119"/>
        <c:crosses val="autoZero"/>
        <c:auto val="1"/>
        <c:lblOffset val="100"/>
        <c:baseTimeUnit val="months"/>
      </c:dateAx>
      <c:valAx>
        <c:axId val="1954895119"/>
        <c:scaling>
          <c:orientation val="minMax"/>
          <c:max val="3630"/>
          <c:min val="34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Pool Elelvation</a:t>
                </a:r>
                <a:r>
                  <a:rPr lang="en-US" baseline="0"/>
                  <a:t> (ft)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8188569844415095E-2"/>
              <c:y val="0.427960127831782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4885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10"/>
        <c:delete val="1"/>
      </c:legendEntry>
      <c:layout>
        <c:manualLayout>
          <c:xMode val="edge"/>
          <c:yMode val="edge"/>
          <c:x val="0.88205336473197438"/>
          <c:y val="0.26714386659076134"/>
          <c:w val="0.10945864191502318"/>
          <c:h val="0.602210041481237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>
                <a:effectLst/>
              </a:rPr>
              <a:t>Volume Range Required to Maintain Lake Powell above 3500 Threshold</a:t>
            </a:r>
            <a:endParaRPr lang="en-US" dirty="0">
              <a:effectLst/>
            </a:endParaRPr>
          </a:p>
        </c:rich>
      </c:tx>
      <c:layout>
        <c:manualLayout>
          <c:xMode val="edge"/>
          <c:yMode val="edge"/>
          <c:x val="0.12207340316062733"/>
          <c:y val="3.250423775153106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54171683742442"/>
          <c:y val="0.17519319577411177"/>
          <c:w val="0.76028132724844211"/>
          <c:h val="0.68206704216551639"/>
        </c:manualLayout>
      </c:layout>
      <c:areaChart>
        <c:grouping val="stacked"/>
        <c:varyColors val="0"/>
        <c:ser>
          <c:idx val="12"/>
          <c:order val="0"/>
          <c:tx>
            <c:strRef>
              <c:f>ShadedPlotCalcs!$AE$3</c:f>
              <c:strCache>
                <c:ptCount val="1"/>
                <c:pt idx="0">
                  <c:v>Max</c:v>
                </c:pt>
              </c:strCache>
            </c:strRef>
          </c:tx>
          <c:spPr>
            <a:solidFill>
              <a:schemeClr val="tx2">
                <a:alpha val="15000"/>
              </a:schemeClr>
            </a:solidFill>
            <a:ln>
              <a:noFill/>
            </a:ln>
            <a:effectLst/>
          </c:spPr>
          <c:cat>
            <c:numRef>
              <c:f>'Lake Powell'!$A$63:$A$87</c:f>
              <c:numCache>
                <c:formatCode>mmm\-yy</c:formatCode>
                <c:ptCount val="25"/>
                <c:pt idx="0">
                  <c:v>44712</c:v>
                </c:pt>
                <c:pt idx="1">
                  <c:v>44742</c:v>
                </c:pt>
                <c:pt idx="2">
                  <c:v>44773</c:v>
                </c:pt>
                <c:pt idx="3">
                  <c:v>44804</c:v>
                </c:pt>
                <c:pt idx="4">
                  <c:v>44834</c:v>
                </c:pt>
                <c:pt idx="5">
                  <c:v>44865</c:v>
                </c:pt>
                <c:pt idx="6">
                  <c:v>44895</c:v>
                </c:pt>
                <c:pt idx="7">
                  <c:v>44926</c:v>
                </c:pt>
                <c:pt idx="8">
                  <c:v>44957</c:v>
                </c:pt>
                <c:pt idx="9">
                  <c:v>44985</c:v>
                </c:pt>
                <c:pt idx="10">
                  <c:v>45016</c:v>
                </c:pt>
                <c:pt idx="11">
                  <c:v>45046</c:v>
                </c:pt>
                <c:pt idx="12">
                  <c:v>45077</c:v>
                </c:pt>
                <c:pt idx="13">
                  <c:v>45107</c:v>
                </c:pt>
                <c:pt idx="14">
                  <c:v>45138</c:v>
                </c:pt>
                <c:pt idx="15">
                  <c:v>45169</c:v>
                </c:pt>
                <c:pt idx="16">
                  <c:v>45199</c:v>
                </c:pt>
                <c:pt idx="17">
                  <c:v>45230</c:v>
                </c:pt>
                <c:pt idx="18">
                  <c:v>45260</c:v>
                </c:pt>
                <c:pt idx="19">
                  <c:v>45291</c:v>
                </c:pt>
                <c:pt idx="20">
                  <c:v>45322</c:v>
                </c:pt>
                <c:pt idx="21">
                  <c:v>45351</c:v>
                </c:pt>
                <c:pt idx="22">
                  <c:v>45382</c:v>
                </c:pt>
                <c:pt idx="23">
                  <c:v>45412</c:v>
                </c:pt>
                <c:pt idx="24">
                  <c:v>45443</c:v>
                </c:pt>
              </c:numCache>
            </c:numRef>
          </c:cat>
          <c:val>
            <c:numRef>
              <c:f>ShadedPlotCalcs!$AE$4:$AE$28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4D-429F-A332-1EAE89ADC62F}"/>
            </c:ext>
          </c:extLst>
        </c:ser>
        <c:ser>
          <c:idx val="10"/>
          <c:order val="1"/>
          <c:tx>
            <c:strRef>
              <c:f>ShadedPlotCalcs!$AC$3</c:f>
              <c:strCache>
                <c:ptCount val="1"/>
                <c:pt idx="0">
                  <c:v>10% - Max</c:v>
                </c:pt>
              </c:strCache>
            </c:strRef>
          </c:tx>
          <c:spPr>
            <a:solidFill>
              <a:schemeClr val="accent1">
                <a:lumMod val="50000"/>
                <a:alpha val="20000"/>
              </a:schemeClr>
            </a:solidFill>
            <a:ln>
              <a:noFill/>
            </a:ln>
            <a:effectLst/>
          </c:spPr>
          <c:cat>
            <c:numRef>
              <c:f>'Lake Powell'!$A$63:$A$87</c:f>
              <c:numCache>
                <c:formatCode>mmm\-yy</c:formatCode>
                <c:ptCount val="25"/>
                <c:pt idx="0">
                  <c:v>44712</c:v>
                </c:pt>
                <c:pt idx="1">
                  <c:v>44742</c:v>
                </c:pt>
                <c:pt idx="2">
                  <c:v>44773</c:v>
                </c:pt>
                <c:pt idx="3">
                  <c:v>44804</c:v>
                </c:pt>
                <c:pt idx="4">
                  <c:v>44834</c:v>
                </c:pt>
                <c:pt idx="5">
                  <c:v>44865</c:v>
                </c:pt>
                <c:pt idx="6">
                  <c:v>44895</c:v>
                </c:pt>
                <c:pt idx="7">
                  <c:v>44926</c:v>
                </c:pt>
                <c:pt idx="8">
                  <c:v>44957</c:v>
                </c:pt>
                <c:pt idx="9">
                  <c:v>44985</c:v>
                </c:pt>
                <c:pt idx="10">
                  <c:v>45016</c:v>
                </c:pt>
                <c:pt idx="11">
                  <c:v>45046</c:v>
                </c:pt>
                <c:pt idx="12">
                  <c:v>45077</c:v>
                </c:pt>
                <c:pt idx="13">
                  <c:v>45107</c:v>
                </c:pt>
                <c:pt idx="14">
                  <c:v>45138</c:v>
                </c:pt>
                <c:pt idx="15">
                  <c:v>45169</c:v>
                </c:pt>
                <c:pt idx="16">
                  <c:v>45199</c:v>
                </c:pt>
                <c:pt idx="17">
                  <c:v>45230</c:v>
                </c:pt>
                <c:pt idx="18">
                  <c:v>45260</c:v>
                </c:pt>
                <c:pt idx="19">
                  <c:v>45291</c:v>
                </c:pt>
                <c:pt idx="20">
                  <c:v>45322</c:v>
                </c:pt>
                <c:pt idx="21">
                  <c:v>45351</c:v>
                </c:pt>
                <c:pt idx="22">
                  <c:v>45382</c:v>
                </c:pt>
                <c:pt idx="23">
                  <c:v>45412</c:v>
                </c:pt>
                <c:pt idx="24">
                  <c:v>45443</c:v>
                </c:pt>
              </c:numCache>
            </c:numRef>
          </c:cat>
          <c:val>
            <c:numRef>
              <c:f>ShadedPlotCalcs!$AC$4:$AC$28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4D-429F-A332-1EAE89ADC62F}"/>
            </c:ext>
          </c:extLst>
        </c:ser>
        <c:ser>
          <c:idx val="9"/>
          <c:order val="2"/>
          <c:tx>
            <c:strRef>
              <c:f>ShadedPlotCalcs!$AB$3</c:f>
              <c:strCache>
                <c:ptCount val="1"/>
                <c:pt idx="0">
                  <c:v>20% - 10%</c:v>
                </c:pt>
              </c:strCache>
            </c:strRef>
          </c:tx>
          <c:spPr>
            <a:solidFill>
              <a:schemeClr val="accent1">
                <a:lumMod val="50000"/>
                <a:alpha val="35000"/>
              </a:schemeClr>
            </a:solidFill>
            <a:ln>
              <a:noFill/>
            </a:ln>
            <a:effectLst/>
          </c:spPr>
          <c:cat>
            <c:numRef>
              <c:f>'Lake Powell'!$A$63:$A$87</c:f>
              <c:numCache>
                <c:formatCode>mmm\-yy</c:formatCode>
                <c:ptCount val="25"/>
                <c:pt idx="0">
                  <c:v>44712</c:v>
                </c:pt>
                <c:pt idx="1">
                  <c:v>44742</c:v>
                </c:pt>
                <c:pt idx="2">
                  <c:v>44773</c:v>
                </c:pt>
                <c:pt idx="3">
                  <c:v>44804</c:v>
                </c:pt>
                <c:pt idx="4">
                  <c:v>44834</c:v>
                </c:pt>
                <c:pt idx="5">
                  <c:v>44865</c:v>
                </c:pt>
                <c:pt idx="6">
                  <c:v>44895</c:v>
                </c:pt>
                <c:pt idx="7">
                  <c:v>44926</c:v>
                </c:pt>
                <c:pt idx="8">
                  <c:v>44957</c:v>
                </c:pt>
                <c:pt idx="9">
                  <c:v>44985</c:v>
                </c:pt>
                <c:pt idx="10">
                  <c:v>45016</c:v>
                </c:pt>
                <c:pt idx="11">
                  <c:v>45046</c:v>
                </c:pt>
                <c:pt idx="12">
                  <c:v>45077</c:v>
                </c:pt>
                <c:pt idx="13">
                  <c:v>45107</c:v>
                </c:pt>
                <c:pt idx="14">
                  <c:v>45138</c:v>
                </c:pt>
                <c:pt idx="15">
                  <c:v>45169</c:v>
                </c:pt>
                <c:pt idx="16">
                  <c:v>45199</c:v>
                </c:pt>
                <c:pt idx="17">
                  <c:v>45230</c:v>
                </c:pt>
                <c:pt idx="18">
                  <c:v>45260</c:v>
                </c:pt>
                <c:pt idx="19">
                  <c:v>45291</c:v>
                </c:pt>
                <c:pt idx="20">
                  <c:v>45322</c:v>
                </c:pt>
                <c:pt idx="21">
                  <c:v>45351</c:v>
                </c:pt>
                <c:pt idx="22">
                  <c:v>45382</c:v>
                </c:pt>
                <c:pt idx="23">
                  <c:v>45412</c:v>
                </c:pt>
                <c:pt idx="24">
                  <c:v>45443</c:v>
                </c:pt>
              </c:numCache>
            </c:numRef>
          </c:cat>
          <c:val>
            <c:numRef>
              <c:f>ShadedPlotCalcs!$AB$4:$AB$28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4D-429F-A332-1EAE89ADC62F}"/>
            </c:ext>
          </c:extLst>
        </c:ser>
        <c:ser>
          <c:idx val="8"/>
          <c:order val="3"/>
          <c:tx>
            <c:strRef>
              <c:f>ShadedPlotCalcs!$AA$3</c:f>
              <c:strCache>
                <c:ptCount val="1"/>
                <c:pt idx="0">
                  <c:v>30% - 20%</c:v>
                </c:pt>
              </c:strCache>
            </c:strRef>
          </c:tx>
          <c:spPr>
            <a:solidFill>
              <a:schemeClr val="accent1">
                <a:lumMod val="50000"/>
                <a:alpha val="50000"/>
              </a:schemeClr>
            </a:solidFill>
            <a:ln>
              <a:noFill/>
            </a:ln>
            <a:effectLst/>
          </c:spPr>
          <c:cat>
            <c:numRef>
              <c:f>'Lake Powell'!$A$63:$A$87</c:f>
              <c:numCache>
                <c:formatCode>mmm\-yy</c:formatCode>
                <c:ptCount val="25"/>
                <c:pt idx="0">
                  <c:v>44712</c:v>
                </c:pt>
                <c:pt idx="1">
                  <c:v>44742</c:v>
                </c:pt>
                <c:pt idx="2">
                  <c:v>44773</c:v>
                </c:pt>
                <c:pt idx="3">
                  <c:v>44804</c:v>
                </c:pt>
                <c:pt idx="4">
                  <c:v>44834</c:v>
                </c:pt>
                <c:pt idx="5">
                  <c:v>44865</c:v>
                </c:pt>
                <c:pt idx="6">
                  <c:v>44895</c:v>
                </c:pt>
                <c:pt idx="7">
                  <c:v>44926</c:v>
                </c:pt>
                <c:pt idx="8">
                  <c:v>44957</c:v>
                </c:pt>
                <c:pt idx="9">
                  <c:v>44985</c:v>
                </c:pt>
                <c:pt idx="10">
                  <c:v>45016</c:v>
                </c:pt>
                <c:pt idx="11">
                  <c:v>45046</c:v>
                </c:pt>
                <c:pt idx="12">
                  <c:v>45077</c:v>
                </c:pt>
                <c:pt idx="13">
                  <c:v>45107</c:v>
                </c:pt>
                <c:pt idx="14">
                  <c:v>45138</c:v>
                </c:pt>
                <c:pt idx="15">
                  <c:v>45169</c:v>
                </c:pt>
                <c:pt idx="16">
                  <c:v>45199</c:v>
                </c:pt>
                <c:pt idx="17">
                  <c:v>45230</c:v>
                </c:pt>
                <c:pt idx="18">
                  <c:v>45260</c:v>
                </c:pt>
                <c:pt idx="19">
                  <c:v>45291</c:v>
                </c:pt>
                <c:pt idx="20">
                  <c:v>45322</c:v>
                </c:pt>
                <c:pt idx="21">
                  <c:v>45351</c:v>
                </c:pt>
                <c:pt idx="22">
                  <c:v>45382</c:v>
                </c:pt>
                <c:pt idx="23">
                  <c:v>45412</c:v>
                </c:pt>
                <c:pt idx="24">
                  <c:v>45443</c:v>
                </c:pt>
              </c:numCache>
            </c:numRef>
          </c:cat>
          <c:val>
            <c:numRef>
              <c:f>ShadedPlotCalcs!$AA$4:$AA$28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4D-429F-A332-1EAE89ADC62F}"/>
            </c:ext>
          </c:extLst>
        </c:ser>
        <c:ser>
          <c:idx val="7"/>
          <c:order val="4"/>
          <c:tx>
            <c:strRef>
              <c:f>ShadedPlotCalcs!$Z$3</c:f>
              <c:strCache>
                <c:ptCount val="1"/>
                <c:pt idx="0">
                  <c:v>40% - 30%</c:v>
                </c:pt>
              </c:strCache>
            </c:strRef>
          </c:tx>
          <c:spPr>
            <a:solidFill>
              <a:schemeClr val="accent1">
                <a:lumMod val="50000"/>
                <a:alpha val="65000"/>
              </a:schemeClr>
            </a:solidFill>
            <a:ln>
              <a:noFill/>
            </a:ln>
            <a:effectLst/>
          </c:spPr>
          <c:cat>
            <c:numRef>
              <c:f>'Lake Powell'!$A$63:$A$87</c:f>
              <c:numCache>
                <c:formatCode>mmm\-yy</c:formatCode>
                <c:ptCount val="25"/>
                <c:pt idx="0">
                  <c:v>44712</c:v>
                </c:pt>
                <c:pt idx="1">
                  <c:v>44742</c:v>
                </c:pt>
                <c:pt idx="2">
                  <c:v>44773</c:v>
                </c:pt>
                <c:pt idx="3">
                  <c:v>44804</c:v>
                </c:pt>
                <c:pt idx="4">
                  <c:v>44834</c:v>
                </c:pt>
                <c:pt idx="5">
                  <c:v>44865</c:v>
                </c:pt>
                <c:pt idx="6">
                  <c:v>44895</c:v>
                </c:pt>
                <c:pt idx="7">
                  <c:v>44926</c:v>
                </c:pt>
                <c:pt idx="8">
                  <c:v>44957</c:v>
                </c:pt>
                <c:pt idx="9">
                  <c:v>44985</c:v>
                </c:pt>
                <c:pt idx="10">
                  <c:v>45016</c:v>
                </c:pt>
                <c:pt idx="11">
                  <c:v>45046</c:v>
                </c:pt>
                <c:pt idx="12">
                  <c:v>45077</c:v>
                </c:pt>
                <c:pt idx="13">
                  <c:v>45107</c:v>
                </c:pt>
                <c:pt idx="14">
                  <c:v>45138</c:v>
                </c:pt>
                <c:pt idx="15">
                  <c:v>45169</c:v>
                </c:pt>
                <c:pt idx="16">
                  <c:v>45199</c:v>
                </c:pt>
                <c:pt idx="17">
                  <c:v>45230</c:v>
                </c:pt>
                <c:pt idx="18">
                  <c:v>45260</c:v>
                </c:pt>
                <c:pt idx="19">
                  <c:v>45291</c:v>
                </c:pt>
                <c:pt idx="20">
                  <c:v>45322</c:v>
                </c:pt>
                <c:pt idx="21">
                  <c:v>45351</c:v>
                </c:pt>
                <c:pt idx="22">
                  <c:v>45382</c:v>
                </c:pt>
                <c:pt idx="23">
                  <c:v>45412</c:v>
                </c:pt>
                <c:pt idx="24">
                  <c:v>45443</c:v>
                </c:pt>
              </c:numCache>
            </c:numRef>
          </c:cat>
          <c:val>
            <c:numRef>
              <c:f>ShadedPlotCalcs!$Z$4:$Z$28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4D-429F-A332-1EAE89ADC62F}"/>
            </c:ext>
          </c:extLst>
        </c:ser>
        <c:ser>
          <c:idx val="6"/>
          <c:order val="5"/>
          <c:tx>
            <c:strRef>
              <c:f>ShadedPlotCalcs!$Y$3</c:f>
              <c:strCache>
                <c:ptCount val="1"/>
                <c:pt idx="0">
                  <c:v>50% - 40%</c:v>
                </c:pt>
              </c:strCache>
            </c:strRef>
          </c:tx>
          <c:spPr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c:spPr>
          <c:cat>
            <c:numRef>
              <c:f>'Lake Powell'!$A$63:$A$87</c:f>
              <c:numCache>
                <c:formatCode>mmm\-yy</c:formatCode>
                <c:ptCount val="25"/>
                <c:pt idx="0">
                  <c:v>44712</c:v>
                </c:pt>
                <c:pt idx="1">
                  <c:v>44742</c:v>
                </c:pt>
                <c:pt idx="2">
                  <c:v>44773</c:v>
                </c:pt>
                <c:pt idx="3">
                  <c:v>44804</c:v>
                </c:pt>
                <c:pt idx="4">
                  <c:v>44834</c:v>
                </c:pt>
                <c:pt idx="5">
                  <c:v>44865</c:v>
                </c:pt>
                <c:pt idx="6">
                  <c:v>44895</c:v>
                </c:pt>
                <c:pt idx="7">
                  <c:v>44926</c:v>
                </c:pt>
                <c:pt idx="8">
                  <c:v>44957</c:v>
                </c:pt>
                <c:pt idx="9">
                  <c:v>44985</c:v>
                </c:pt>
                <c:pt idx="10">
                  <c:v>45016</c:v>
                </c:pt>
                <c:pt idx="11">
                  <c:v>45046</c:v>
                </c:pt>
                <c:pt idx="12">
                  <c:v>45077</c:v>
                </c:pt>
                <c:pt idx="13">
                  <c:v>45107</c:v>
                </c:pt>
                <c:pt idx="14">
                  <c:v>45138</c:v>
                </c:pt>
                <c:pt idx="15">
                  <c:v>45169</c:v>
                </c:pt>
                <c:pt idx="16">
                  <c:v>45199</c:v>
                </c:pt>
                <c:pt idx="17">
                  <c:v>45230</c:v>
                </c:pt>
                <c:pt idx="18">
                  <c:v>45260</c:v>
                </c:pt>
                <c:pt idx="19">
                  <c:v>45291</c:v>
                </c:pt>
                <c:pt idx="20">
                  <c:v>45322</c:v>
                </c:pt>
                <c:pt idx="21">
                  <c:v>45351</c:v>
                </c:pt>
                <c:pt idx="22">
                  <c:v>45382</c:v>
                </c:pt>
                <c:pt idx="23">
                  <c:v>45412</c:v>
                </c:pt>
                <c:pt idx="24">
                  <c:v>45443</c:v>
                </c:pt>
              </c:numCache>
            </c:numRef>
          </c:cat>
          <c:val>
            <c:numRef>
              <c:f>ShadedPlotCalcs!$Y$4:$Y$28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84D-429F-A332-1EAE89ADC62F}"/>
            </c:ext>
          </c:extLst>
        </c:ser>
        <c:ser>
          <c:idx val="5"/>
          <c:order val="6"/>
          <c:tx>
            <c:strRef>
              <c:f>ShadedPlotCalcs!$X$3</c:f>
              <c:strCache>
                <c:ptCount val="1"/>
                <c:pt idx="0">
                  <c:v>60% - 50%</c:v>
                </c:pt>
              </c:strCache>
            </c:strRef>
          </c:tx>
          <c:spPr>
            <a:solidFill>
              <a:srgbClr val="C00000">
                <a:alpha val="80000"/>
              </a:srgbClr>
            </a:solidFill>
            <a:ln w="25400">
              <a:noFill/>
            </a:ln>
            <a:effectLst/>
          </c:spPr>
          <c:cat>
            <c:numRef>
              <c:f>'Lake Powell'!$A$63:$A$87</c:f>
              <c:numCache>
                <c:formatCode>mmm\-yy</c:formatCode>
                <c:ptCount val="25"/>
                <c:pt idx="0">
                  <c:v>44712</c:v>
                </c:pt>
                <c:pt idx="1">
                  <c:v>44742</c:v>
                </c:pt>
                <c:pt idx="2">
                  <c:v>44773</c:v>
                </c:pt>
                <c:pt idx="3">
                  <c:v>44804</c:v>
                </c:pt>
                <c:pt idx="4">
                  <c:v>44834</c:v>
                </c:pt>
                <c:pt idx="5">
                  <c:v>44865</c:v>
                </c:pt>
                <c:pt idx="6">
                  <c:v>44895</c:v>
                </c:pt>
                <c:pt idx="7">
                  <c:v>44926</c:v>
                </c:pt>
                <c:pt idx="8">
                  <c:v>44957</c:v>
                </c:pt>
                <c:pt idx="9">
                  <c:v>44985</c:v>
                </c:pt>
                <c:pt idx="10">
                  <c:v>45016</c:v>
                </c:pt>
                <c:pt idx="11">
                  <c:v>45046</c:v>
                </c:pt>
                <c:pt idx="12">
                  <c:v>45077</c:v>
                </c:pt>
                <c:pt idx="13">
                  <c:v>45107</c:v>
                </c:pt>
                <c:pt idx="14">
                  <c:v>45138</c:v>
                </c:pt>
                <c:pt idx="15">
                  <c:v>45169</c:v>
                </c:pt>
                <c:pt idx="16">
                  <c:v>45199</c:v>
                </c:pt>
                <c:pt idx="17">
                  <c:v>45230</c:v>
                </c:pt>
                <c:pt idx="18">
                  <c:v>45260</c:v>
                </c:pt>
                <c:pt idx="19">
                  <c:v>45291</c:v>
                </c:pt>
                <c:pt idx="20">
                  <c:v>45322</c:v>
                </c:pt>
                <c:pt idx="21">
                  <c:v>45351</c:v>
                </c:pt>
                <c:pt idx="22">
                  <c:v>45382</c:v>
                </c:pt>
                <c:pt idx="23">
                  <c:v>45412</c:v>
                </c:pt>
                <c:pt idx="24">
                  <c:v>45443</c:v>
                </c:pt>
              </c:numCache>
            </c:numRef>
          </c:cat>
          <c:val>
            <c:numRef>
              <c:f>ShadedPlotCalcs!$X$4:$X$28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84D-429F-A332-1EAE89ADC62F}"/>
            </c:ext>
          </c:extLst>
        </c:ser>
        <c:ser>
          <c:idx val="4"/>
          <c:order val="7"/>
          <c:tx>
            <c:strRef>
              <c:f>ShadedPlotCalcs!$W$3</c:f>
              <c:strCache>
                <c:ptCount val="1"/>
                <c:pt idx="0">
                  <c:v>70% - 60%</c:v>
                </c:pt>
              </c:strCache>
            </c:strRef>
          </c:tx>
          <c:spPr>
            <a:solidFill>
              <a:srgbClr val="C00000">
                <a:alpha val="65000"/>
              </a:srgbClr>
            </a:solidFill>
            <a:ln>
              <a:noFill/>
            </a:ln>
            <a:effectLst/>
          </c:spPr>
          <c:cat>
            <c:numRef>
              <c:f>'Lake Powell'!$A$63:$A$87</c:f>
              <c:numCache>
                <c:formatCode>mmm\-yy</c:formatCode>
                <c:ptCount val="25"/>
                <c:pt idx="0">
                  <c:v>44712</c:v>
                </c:pt>
                <c:pt idx="1">
                  <c:v>44742</c:v>
                </c:pt>
                <c:pt idx="2">
                  <c:v>44773</c:v>
                </c:pt>
                <c:pt idx="3">
                  <c:v>44804</c:v>
                </c:pt>
                <c:pt idx="4">
                  <c:v>44834</c:v>
                </c:pt>
                <c:pt idx="5">
                  <c:v>44865</c:v>
                </c:pt>
                <c:pt idx="6">
                  <c:v>44895</c:v>
                </c:pt>
                <c:pt idx="7">
                  <c:v>44926</c:v>
                </c:pt>
                <c:pt idx="8">
                  <c:v>44957</c:v>
                </c:pt>
                <c:pt idx="9">
                  <c:v>44985</c:v>
                </c:pt>
                <c:pt idx="10">
                  <c:v>45016</c:v>
                </c:pt>
                <c:pt idx="11">
                  <c:v>45046</c:v>
                </c:pt>
                <c:pt idx="12">
                  <c:v>45077</c:v>
                </c:pt>
                <c:pt idx="13">
                  <c:v>45107</c:v>
                </c:pt>
                <c:pt idx="14">
                  <c:v>45138</c:v>
                </c:pt>
                <c:pt idx="15">
                  <c:v>45169</c:v>
                </c:pt>
                <c:pt idx="16">
                  <c:v>45199</c:v>
                </c:pt>
                <c:pt idx="17">
                  <c:v>45230</c:v>
                </c:pt>
                <c:pt idx="18">
                  <c:v>45260</c:v>
                </c:pt>
                <c:pt idx="19">
                  <c:v>45291</c:v>
                </c:pt>
                <c:pt idx="20">
                  <c:v>45322</c:v>
                </c:pt>
                <c:pt idx="21">
                  <c:v>45351</c:v>
                </c:pt>
                <c:pt idx="22">
                  <c:v>45382</c:v>
                </c:pt>
                <c:pt idx="23">
                  <c:v>45412</c:v>
                </c:pt>
                <c:pt idx="24">
                  <c:v>45443</c:v>
                </c:pt>
              </c:numCache>
            </c:numRef>
          </c:cat>
          <c:val>
            <c:numRef>
              <c:f>ShadedPlotCalcs!$W$4:$W$28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47023.650000000373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4D-429F-A332-1EAE89ADC62F}"/>
            </c:ext>
          </c:extLst>
        </c:ser>
        <c:ser>
          <c:idx val="3"/>
          <c:order val="8"/>
          <c:tx>
            <c:strRef>
              <c:f>ShadedPlotCalcs!$V$3</c:f>
              <c:strCache>
                <c:ptCount val="1"/>
                <c:pt idx="0">
                  <c:v>80% - 70%</c:v>
                </c:pt>
              </c:strCache>
            </c:strRef>
          </c:tx>
          <c:spPr>
            <a:solidFill>
              <a:srgbClr val="C00000">
                <a:alpha val="50000"/>
              </a:srgbClr>
            </a:solidFill>
            <a:ln>
              <a:noFill/>
            </a:ln>
            <a:effectLst/>
          </c:spPr>
          <c:cat>
            <c:numRef>
              <c:f>'Lake Powell'!$A$63:$A$87</c:f>
              <c:numCache>
                <c:formatCode>mmm\-yy</c:formatCode>
                <c:ptCount val="25"/>
                <c:pt idx="0">
                  <c:v>44712</c:v>
                </c:pt>
                <c:pt idx="1">
                  <c:v>44742</c:v>
                </c:pt>
                <c:pt idx="2">
                  <c:v>44773</c:v>
                </c:pt>
                <c:pt idx="3">
                  <c:v>44804</c:v>
                </c:pt>
                <c:pt idx="4">
                  <c:v>44834</c:v>
                </c:pt>
                <c:pt idx="5">
                  <c:v>44865</c:v>
                </c:pt>
                <c:pt idx="6">
                  <c:v>44895</c:v>
                </c:pt>
                <c:pt idx="7">
                  <c:v>44926</c:v>
                </c:pt>
                <c:pt idx="8">
                  <c:v>44957</c:v>
                </c:pt>
                <c:pt idx="9">
                  <c:v>44985</c:v>
                </c:pt>
                <c:pt idx="10">
                  <c:v>45016</c:v>
                </c:pt>
                <c:pt idx="11">
                  <c:v>45046</c:v>
                </c:pt>
                <c:pt idx="12">
                  <c:v>45077</c:v>
                </c:pt>
                <c:pt idx="13">
                  <c:v>45107</c:v>
                </c:pt>
                <c:pt idx="14">
                  <c:v>45138</c:v>
                </c:pt>
                <c:pt idx="15">
                  <c:v>45169</c:v>
                </c:pt>
                <c:pt idx="16">
                  <c:v>45199</c:v>
                </c:pt>
                <c:pt idx="17">
                  <c:v>45230</c:v>
                </c:pt>
                <c:pt idx="18">
                  <c:v>45260</c:v>
                </c:pt>
                <c:pt idx="19">
                  <c:v>45291</c:v>
                </c:pt>
                <c:pt idx="20">
                  <c:v>45322</c:v>
                </c:pt>
                <c:pt idx="21">
                  <c:v>45351</c:v>
                </c:pt>
                <c:pt idx="22">
                  <c:v>45382</c:v>
                </c:pt>
                <c:pt idx="23">
                  <c:v>45412</c:v>
                </c:pt>
                <c:pt idx="24">
                  <c:v>45443</c:v>
                </c:pt>
              </c:numCache>
            </c:numRef>
          </c:cat>
          <c:val>
            <c:numRef>
              <c:f>ShadedPlotCalcs!$V$4:$V$28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196860.73000000045</c:v>
                </c:pt>
                <c:pt idx="21">
                  <c:v>567559.10000000009</c:v>
                </c:pt>
                <c:pt idx="22">
                  <c:v>751415.62000000011</c:v>
                </c:pt>
                <c:pt idx="23">
                  <c:v>699610.16999999946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84D-429F-A332-1EAE89ADC62F}"/>
            </c:ext>
          </c:extLst>
        </c:ser>
        <c:ser>
          <c:idx val="2"/>
          <c:order val="9"/>
          <c:tx>
            <c:strRef>
              <c:f>ShadedPlotCalcs!$U$3</c:f>
              <c:strCache>
                <c:ptCount val="1"/>
                <c:pt idx="0">
                  <c:v>90% - 80%</c:v>
                </c:pt>
              </c:strCache>
            </c:strRef>
          </c:tx>
          <c:spPr>
            <a:solidFill>
              <a:srgbClr val="C00000">
                <a:alpha val="35000"/>
              </a:srgbClr>
            </a:solidFill>
            <a:ln>
              <a:noFill/>
            </a:ln>
            <a:effectLst/>
          </c:spPr>
          <c:cat>
            <c:numRef>
              <c:f>'Lake Powell'!$A$63:$A$87</c:f>
              <c:numCache>
                <c:formatCode>mmm\-yy</c:formatCode>
                <c:ptCount val="25"/>
                <c:pt idx="0">
                  <c:v>44712</c:v>
                </c:pt>
                <c:pt idx="1">
                  <c:v>44742</c:v>
                </c:pt>
                <c:pt idx="2">
                  <c:v>44773</c:v>
                </c:pt>
                <c:pt idx="3">
                  <c:v>44804</c:v>
                </c:pt>
                <c:pt idx="4">
                  <c:v>44834</c:v>
                </c:pt>
                <c:pt idx="5">
                  <c:v>44865</c:v>
                </c:pt>
                <c:pt idx="6">
                  <c:v>44895</c:v>
                </c:pt>
                <c:pt idx="7">
                  <c:v>44926</c:v>
                </c:pt>
                <c:pt idx="8">
                  <c:v>44957</c:v>
                </c:pt>
                <c:pt idx="9">
                  <c:v>44985</c:v>
                </c:pt>
                <c:pt idx="10">
                  <c:v>45016</c:v>
                </c:pt>
                <c:pt idx="11">
                  <c:v>45046</c:v>
                </c:pt>
                <c:pt idx="12">
                  <c:v>45077</c:v>
                </c:pt>
                <c:pt idx="13">
                  <c:v>45107</c:v>
                </c:pt>
                <c:pt idx="14">
                  <c:v>45138</c:v>
                </c:pt>
                <c:pt idx="15">
                  <c:v>45169</c:v>
                </c:pt>
                <c:pt idx="16">
                  <c:v>45199</c:v>
                </c:pt>
                <c:pt idx="17">
                  <c:v>45230</c:v>
                </c:pt>
                <c:pt idx="18">
                  <c:v>45260</c:v>
                </c:pt>
                <c:pt idx="19">
                  <c:v>45291</c:v>
                </c:pt>
                <c:pt idx="20">
                  <c:v>45322</c:v>
                </c:pt>
                <c:pt idx="21">
                  <c:v>45351</c:v>
                </c:pt>
                <c:pt idx="22">
                  <c:v>45382</c:v>
                </c:pt>
                <c:pt idx="23">
                  <c:v>45412</c:v>
                </c:pt>
                <c:pt idx="24">
                  <c:v>45443</c:v>
                </c:pt>
              </c:numCache>
            </c:numRef>
          </c:cat>
          <c:val>
            <c:numRef>
              <c:f>ShadedPlotCalcs!$U$4:$U$28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93799.80999999959</c:v>
                </c:pt>
                <c:pt idx="11">
                  <c:v>5237.070000000298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369259.33999999985</c:v>
                </c:pt>
                <c:pt idx="16">
                  <c:v>606632.39999999991</c:v>
                </c:pt>
                <c:pt idx="17">
                  <c:v>660038.87999999989</c:v>
                </c:pt>
                <c:pt idx="18">
                  <c:v>770512.2799999998</c:v>
                </c:pt>
                <c:pt idx="19">
                  <c:v>1028137.7400000002</c:v>
                </c:pt>
                <c:pt idx="20">
                  <c:v>1181150.9999999995</c:v>
                </c:pt>
                <c:pt idx="21">
                  <c:v>1084092.1200000001</c:v>
                </c:pt>
                <c:pt idx="22">
                  <c:v>1113649.94</c:v>
                </c:pt>
                <c:pt idx="23">
                  <c:v>1004509.6200000001</c:v>
                </c:pt>
                <c:pt idx="24">
                  <c:v>977348.89000000013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84D-429F-A332-1EAE89ADC62F}"/>
            </c:ext>
          </c:extLst>
        </c:ser>
        <c:ser>
          <c:idx val="1"/>
          <c:order val="10"/>
          <c:tx>
            <c:strRef>
              <c:f>ShadedPlotCalcs!$T$3</c:f>
              <c:strCache>
                <c:ptCount val="1"/>
                <c:pt idx="0">
                  <c:v>Min - 90%</c:v>
                </c:pt>
              </c:strCache>
            </c:strRef>
          </c:tx>
          <c:spPr>
            <a:solidFill>
              <a:srgbClr val="C00000">
                <a:alpha val="20000"/>
              </a:srgbClr>
            </a:solidFill>
            <a:ln>
              <a:noFill/>
            </a:ln>
            <a:effectLst/>
          </c:spPr>
          <c:cat>
            <c:numRef>
              <c:f>'Lake Powell'!$A$63:$A$87</c:f>
              <c:numCache>
                <c:formatCode>mmm\-yy</c:formatCode>
                <c:ptCount val="25"/>
                <c:pt idx="0">
                  <c:v>44712</c:v>
                </c:pt>
                <c:pt idx="1">
                  <c:v>44742</c:v>
                </c:pt>
                <c:pt idx="2">
                  <c:v>44773</c:v>
                </c:pt>
                <c:pt idx="3">
                  <c:v>44804</c:v>
                </c:pt>
                <c:pt idx="4">
                  <c:v>44834</c:v>
                </c:pt>
                <c:pt idx="5">
                  <c:v>44865</c:v>
                </c:pt>
                <c:pt idx="6">
                  <c:v>44895</c:v>
                </c:pt>
                <c:pt idx="7">
                  <c:v>44926</c:v>
                </c:pt>
                <c:pt idx="8">
                  <c:v>44957</c:v>
                </c:pt>
                <c:pt idx="9">
                  <c:v>44985</c:v>
                </c:pt>
                <c:pt idx="10">
                  <c:v>45016</c:v>
                </c:pt>
                <c:pt idx="11">
                  <c:v>45046</c:v>
                </c:pt>
                <c:pt idx="12">
                  <c:v>45077</c:v>
                </c:pt>
                <c:pt idx="13">
                  <c:v>45107</c:v>
                </c:pt>
                <c:pt idx="14">
                  <c:v>45138</c:v>
                </c:pt>
                <c:pt idx="15">
                  <c:v>45169</c:v>
                </c:pt>
                <c:pt idx="16">
                  <c:v>45199</c:v>
                </c:pt>
                <c:pt idx="17">
                  <c:v>45230</c:v>
                </c:pt>
                <c:pt idx="18">
                  <c:v>45260</c:v>
                </c:pt>
                <c:pt idx="19">
                  <c:v>45291</c:v>
                </c:pt>
                <c:pt idx="20">
                  <c:v>45322</c:v>
                </c:pt>
                <c:pt idx="21">
                  <c:v>45351</c:v>
                </c:pt>
                <c:pt idx="22">
                  <c:v>45382</c:v>
                </c:pt>
                <c:pt idx="23">
                  <c:v>45412</c:v>
                </c:pt>
                <c:pt idx="24">
                  <c:v>45443</c:v>
                </c:pt>
              </c:numCache>
            </c:numRef>
          </c:cat>
          <c:val>
            <c:numRef>
              <c:f>ShadedPlotCalcs!$T$4:$T$28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268276.16000000015</c:v>
                </c:pt>
                <c:pt idx="10">
                  <c:v>590392.53000000026</c:v>
                </c:pt>
                <c:pt idx="11">
                  <c:v>313683.4599999995</c:v>
                </c:pt>
                <c:pt idx="12">
                  <c:v>0</c:v>
                </c:pt>
                <c:pt idx="13">
                  <c:v>166070.78000000026</c:v>
                </c:pt>
                <c:pt idx="14">
                  <c:v>708269.39999999991</c:v>
                </c:pt>
                <c:pt idx="15">
                  <c:v>845029.41000000015</c:v>
                </c:pt>
                <c:pt idx="16">
                  <c:v>866809.04</c:v>
                </c:pt>
                <c:pt idx="17">
                  <c:v>941227.52000000002</c:v>
                </c:pt>
                <c:pt idx="18">
                  <c:v>1001144.3200000003</c:v>
                </c:pt>
                <c:pt idx="19">
                  <c:v>1038654.0599999996</c:v>
                </c:pt>
                <c:pt idx="20">
                  <c:v>1070142.2600000002</c:v>
                </c:pt>
                <c:pt idx="21">
                  <c:v>1109072.2099999995</c:v>
                </c:pt>
                <c:pt idx="22">
                  <c:v>1144514.71</c:v>
                </c:pt>
                <c:pt idx="23">
                  <c:v>1321691.5500000003</c:v>
                </c:pt>
                <c:pt idx="24">
                  <c:v>1803509.81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84D-429F-A332-1EAE89ADC62F}"/>
            </c:ext>
          </c:extLst>
        </c:ser>
        <c:ser>
          <c:idx val="0"/>
          <c:order val="11"/>
          <c:tx>
            <c:strRef>
              <c:f>ShadedPlotCalcs!$S$3</c:f>
              <c:strCache>
                <c:ptCount val="1"/>
                <c:pt idx="0">
                  <c:v>Min</c:v>
                </c:pt>
              </c:strCache>
            </c:strRef>
          </c:tx>
          <c:spPr>
            <a:noFill/>
            <a:ln>
              <a:noFill/>
            </a:ln>
            <a:effectLst/>
          </c:spPr>
          <c:cat>
            <c:numRef>
              <c:f>'Lake Powell'!$A$63:$A$87</c:f>
              <c:numCache>
                <c:formatCode>mmm\-yy</c:formatCode>
                <c:ptCount val="25"/>
                <c:pt idx="0">
                  <c:v>44712</c:v>
                </c:pt>
                <c:pt idx="1">
                  <c:v>44742</c:v>
                </c:pt>
                <c:pt idx="2">
                  <c:v>44773</c:v>
                </c:pt>
                <c:pt idx="3">
                  <c:v>44804</c:v>
                </c:pt>
                <c:pt idx="4">
                  <c:v>44834</c:v>
                </c:pt>
                <c:pt idx="5">
                  <c:v>44865</c:v>
                </c:pt>
                <c:pt idx="6">
                  <c:v>44895</c:v>
                </c:pt>
                <c:pt idx="7">
                  <c:v>44926</c:v>
                </c:pt>
                <c:pt idx="8">
                  <c:v>44957</c:v>
                </c:pt>
                <c:pt idx="9">
                  <c:v>44985</c:v>
                </c:pt>
                <c:pt idx="10">
                  <c:v>45016</c:v>
                </c:pt>
                <c:pt idx="11">
                  <c:v>45046</c:v>
                </c:pt>
                <c:pt idx="12">
                  <c:v>45077</c:v>
                </c:pt>
                <c:pt idx="13">
                  <c:v>45107</c:v>
                </c:pt>
                <c:pt idx="14">
                  <c:v>45138</c:v>
                </c:pt>
                <c:pt idx="15">
                  <c:v>45169</c:v>
                </c:pt>
                <c:pt idx="16">
                  <c:v>45199</c:v>
                </c:pt>
                <c:pt idx="17">
                  <c:v>45230</c:v>
                </c:pt>
                <c:pt idx="18">
                  <c:v>45260</c:v>
                </c:pt>
                <c:pt idx="19">
                  <c:v>45291</c:v>
                </c:pt>
                <c:pt idx="20">
                  <c:v>45322</c:v>
                </c:pt>
                <c:pt idx="21">
                  <c:v>45351</c:v>
                </c:pt>
                <c:pt idx="22">
                  <c:v>45382</c:v>
                </c:pt>
                <c:pt idx="23">
                  <c:v>45412</c:v>
                </c:pt>
                <c:pt idx="24">
                  <c:v>45443</c:v>
                </c:pt>
              </c:numCache>
            </c:numRef>
          </c:cat>
          <c:val>
            <c:numRef>
              <c:f>ShadedPlotCalcs!$S$4:$S$28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268276.16000000015</c:v>
                </c:pt>
                <c:pt idx="10">
                  <c:v>684192.33999999985</c:v>
                </c:pt>
                <c:pt idx="11">
                  <c:v>318920.5299999998</c:v>
                </c:pt>
                <c:pt idx="12">
                  <c:v>0</c:v>
                </c:pt>
                <c:pt idx="13">
                  <c:v>166070.78000000026</c:v>
                </c:pt>
                <c:pt idx="14">
                  <c:v>708269.39999999991</c:v>
                </c:pt>
                <c:pt idx="15">
                  <c:v>1214288.75</c:v>
                </c:pt>
                <c:pt idx="16">
                  <c:v>1473441.44</c:v>
                </c:pt>
                <c:pt idx="17">
                  <c:v>1601266.4</c:v>
                </c:pt>
                <c:pt idx="18">
                  <c:v>1771656.6</c:v>
                </c:pt>
                <c:pt idx="19">
                  <c:v>2066791.7999999998</c:v>
                </c:pt>
                <c:pt idx="20">
                  <c:v>2448153.9900000002</c:v>
                </c:pt>
                <c:pt idx="21">
                  <c:v>2760723.4299999997</c:v>
                </c:pt>
                <c:pt idx="22">
                  <c:v>3009580.27</c:v>
                </c:pt>
                <c:pt idx="23">
                  <c:v>3072834.99</c:v>
                </c:pt>
                <c:pt idx="24">
                  <c:v>2780858.7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84D-429F-A332-1EAE89ADC6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4921455"/>
        <c:axId val="1864907311"/>
      </c:areaChart>
      <c:lineChart>
        <c:grouping val="standard"/>
        <c:varyColors val="0"/>
        <c:ser>
          <c:idx val="11"/>
          <c:order val="12"/>
          <c:tx>
            <c:v>Median</c:v>
          </c:tx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'Lake Powell'!$A$63:$A$87</c:f>
              <c:numCache>
                <c:formatCode>mmm\-yy</c:formatCode>
                <c:ptCount val="25"/>
                <c:pt idx="0">
                  <c:v>44712</c:v>
                </c:pt>
                <c:pt idx="1">
                  <c:v>44742</c:v>
                </c:pt>
                <c:pt idx="2">
                  <c:v>44773</c:v>
                </c:pt>
                <c:pt idx="3">
                  <c:v>44804</c:v>
                </c:pt>
                <c:pt idx="4">
                  <c:v>44834</c:v>
                </c:pt>
                <c:pt idx="5">
                  <c:v>44865</c:v>
                </c:pt>
                <c:pt idx="6">
                  <c:v>44895</c:v>
                </c:pt>
                <c:pt idx="7">
                  <c:v>44926</c:v>
                </c:pt>
                <c:pt idx="8">
                  <c:v>44957</c:v>
                </c:pt>
                <c:pt idx="9">
                  <c:v>44985</c:v>
                </c:pt>
                <c:pt idx="10">
                  <c:v>45016</c:v>
                </c:pt>
                <c:pt idx="11">
                  <c:v>45046</c:v>
                </c:pt>
                <c:pt idx="12">
                  <c:v>45077</c:v>
                </c:pt>
                <c:pt idx="13">
                  <c:v>45107</c:v>
                </c:pt>
                <c:pt idx="14">
                  <c:v>45138</c:v>
                </c:pt>
                <c:pt idx="15">
                  <c:v>45169</c:v>
                </c:pt>
                <c:pt idx="16">
                  <c:v>45199</c:v>
                </c:pt>
                <c:pt idx="17">
                  <c:v>45230</c:v>
                </c:pt>
                <c:pt idx="18">
                  <c:v>45260</c:v>
                </c:pt>
                <c:pt idx="19">
                  <c:v>45291</c:v>
                </c:pt>
                <c:pt idx="20">
                  <c:v>45322</c:v>
                </c:pt>
                <c:pt idx="21">
                  <c:v>45351</c:v>
                </c:pt>
                <c:pt idx="22">
                  <c:v>45382</c:v>
                </c:pt>
                <c:pt idx="23">
                  <c:v>45412</c:v>
                </c:pt>
                <c:pt idx="24">
                  <c:v>45443</c:v>
                </c:pt>
              </c:numCache>
            </c:numRef>
          </c:cat>
          <c:val>
            <c:numRef>
              <c:f>'Lake Powell'!$I$63:$I$87</c:f>
              <c:numCache>
                <c:formatCode>_(* #,##0_);_(* \(#,##0\);_(* "-"??_);_(@_)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284D-429F-A332-1EAE89ADC6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64921455"/>
        <c:axId val="1864907311"/>
      </c:lineChart>
      <c:dateAx>
        <c:axId val="1864921455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4907311"/>
        <c:crosses val="autoZero"/>
        <c:auto val="1"/>
        <c:lblOffset val="100"/>
        <c:baseTimeUnit val="months"/>
      </c:dateAx>
      <c:valAx>
        <c:axId val="1864907311"/>
        <c:scaling>
          <c:orientation val="minMax"/>
          <c:max val="5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Volume (AF)</a:t>
                </a:r>
              </a:p>
            </c:rich>
          </c:tx>
          <c:layout>
            <c:manualLayout>
              <c:xMode val="edge"/>
              <c:yMode val="edge"/>
              <c:x val="1.2093873116433949E-2"/>
              <c:y val="0.388403947101188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4921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87780724087030459"/>
          <c:y val="0.1971887411392087"/>
          <c:w val="0.1051529044186372"/>
          <c:h val="0.577201103155052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Lake Mead Elevation Range</a:t>
            </a:r>
            <a:endParaRPr lang="en-US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249916882941517E-2"/>
          <c:y val="0.1005562365152069"/>
          <c:w val="0.79820508072840213"/>
          <c:h val="0.78532077998513816"/>
        </c:manualLayout>
      </c:layout>
      <c:areaChart>
        <c:grouping val="stacked"/>
        <c:varyColors val="0"/>
        <c:ser>
          <c:idx val="0"/>
          <c:order val="0"/>
          <c:tx>
            <c:v>Min</c:v>
          </c:tx>
          <c:spPr>
            <a:noFill/>
            <a:ln w="25400">
              <a:noFill/>
            </a:ln>
            <a:effectLst/>
          </c:spPr>
          <c:cat>
            <c:numRef>
              <c:f>ShadedPlotCalcs!$B$4:$B$28</c:f>
              <c:numCache>
                <c:formatCode>mmm\-yy</c:formatCode>
                <c:ptCount val="25"/>
                <c:pt idx="0">
                  <c:v>44712</c:v>
                </c:pt>
                <c:pt idx="1">
                  <c:v>44742</c:v>
                </c:pt>
                <c:pt idx="2">
                  <c:v>44773</c:v>
                </c:pt>
                <c:pt idx="3">
                  <c:v>44804</c:v>
                </c:pt>
                <c:pt idx="4">
                  <c:v>44834</c:v>
                </c:pt>
                <c:pt idx="5">
                  <c:v>44865</c:v>
                </c:pt>
                <c:pt idx="6">
                  <c:v>44895</c:v>
                </c:pt>
                <c:pt idx="7">
                  <c:v>44926</c:v>
                </c:pt>
                <c:pt idx="8">
                  <c:v>44957</c:v>
                </c:pt>
                <c:pt idx="9">
                  <c:v>44985</c:v>
                </c:pt>
                <c:pt idx="10">
                  <c:v>45016</c:v>
                </c:pt>
                <c:pt idx="11">
                  <c:v>45046</c:v>
                </c:pt>
                <c:pt idx="12">
                  <c:v>45077</c:v>
                </c:pt>
                <c:pt idx="13">
                  <c:v>45107</c:v>
                </c:pt>
                <c:pt idx="14">
                  <c:v>45138</c:v>
                </c:pt>
                <c:pt idx="15">
                  <c:v>45169</c:v>
                </c:pt>
                <c:pt idx="16">
                  <c:v>45199</c:v>
                </c:pt>
                <c:pt idx="17">
                  <c:v>45230</c:v>
                </c:pt>
                <c:pt idx="18">
                  <c:v>45260</c:v>
                </c:pt>
                <c:pt idx="19">
                  <c:v>45291</c:v>
                </c:pt>
                <c:pt idx="20">
                  <c:v>45322</c:v>
                </c:pt>
                <c:pt idx="21">
                  <c:v>45351</c:v>
                </c:pt>
                <c:pt idx="22">
                  <c:v>45382</c:v>
                </c:pt>
                <c:pt idx="23">
                  <c:v>45412</c:v>
                </c:pt>
                <c:pt idx="24">
                  <c:v>45443</c:v>
                </c:pt>
              </c:numCache>
            </c:numRef>
          </c:cat>
          <c:val>
            <c:numRef>
              <c:f>ShadedPlotCalcs!$C$116:$C$140</c:f>
              <c:numCache>
                <c:formatCode>0.00</c:formatCode>
                <c:ptCount val="25"/>
                <c:pt idx="0">
                  <c:v>1047.7609669610454</c:v>
                </c:pt>
                <c:pt idx="1">
                  <c:v>1042.1969911067715</c:v>
                </c:pt>
                <c:pt idx="2">
                  <c:v>1039.6930033733627</c:v>
                </c:pt>
                <c:pt idx="3">
                  <c:v>1037.9834227796225</c:v>
                </c:pt>
                <c:pt idx="4">
                  <c:v>1035.4918126630469</c:v>
                </c:pt>
                <c:pt idx="5">
                  <c:v>1035.3878470779759</c:v>
                </c:pt>
                <c:pt idx="6">
                  <c:v>1034.4765780384023</c:v>
                </c:pt>
                <c:pt idx="7">
                  <c:v>1036.6425488238353</c:v>
                </c:pt>
                <c:pt idx="8">
                  <c:v>1038.514307724035</c:v>
                </c:pt>
                <c:pt idx="9">
                  <c:v>1040.9530365810513</c:v>
                </c:pt>
                <c:pt idx="10">
                  <c:v>1037.4332403498713</c:v>
                </c:pt>
                <c:pt idx="11">
                  <c:v>1030.5982287957265</c:v>
                </c:pt>
                <c:pt idx="12">
                  <c:v>1024.2438428862411</c:v>
                </c:pt>
                <c:pt idx="13">
                  <c:v>1018.4451872335371</c:v>
                </c:pt>
                <c:pt idx="14">
                  <c:v>1015.0574095329706</c:v>
                </c:pt>
                <c:pt idx="15">
                  <c:v>1013.1528875648359</c:v>
                </c:pt>
                <c:pt idx="16">
                  <c:v>1012.1223175093792</c:v>
                </c:pt>
                <c:pt idx="17">
                  <c:v>1011.9435634996067</c:v>
                </c:pt>
                <c:pt idx="18">
                  <c:v>1009.881963553598</c:v>
                </c:pt>
                <c:pt idx="19">
                  <c:v>1010.8464543107527</c:v>
                </c:pt>
                <c:pt idx="20">
                  <c:v>1013.2455901141851</c:v>
                </c:pt>
                <c:pt idx="21">
                  <c:v>1015.987642164235</c:v>
                </c:pt>
                <c:pt idx="22">
                  <c:v>1012.5241137568543</c:v>
                </c:pt>
                <c:pt idx="23">
                  <c:v>1006.5954787786452</c:v>
                </c:pt>
                <c:pt idx="24">
                  <c:v>1000.561458789336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18-4926-B548-8B850F988422}"/>
            </c:ext>
          </c:extLst>
        </c:ser>
        <c:ser>
          <c:idx val="1"/>
          <c:order val="1"/>
          <c:tx>
            <c:strRef>
              <c:f>ShadedPlotCalcs!$D$3</c:f>
              <c:strCache>
                <c:ptCount val="1"/>
                <c:pt idx="0">
                  <c:v>Min - 90%</c:v>
                </c:pt>
              </c:strCache>
            </c:strRef>
          </c:tx>
          <c:spPr>
            <a:solidFill>
              <a:srgbClr val="C00000">
                <a:alpha val="10000"/>
              </a:srgbClr>
            </a:solidFill>
            <a:ln w="25400">
              <a:noFill/>
            </a:ln>
            <a:effectLst/>
          </c:spPr>
          <c:val>
            <c:numRef>
              <c:f>ShadedPlotCalcs!$D$116:$D$140</c:f>
              <c:numCache>
                <c:formatCode>0.00</c:formatCode>
                <c:ptCount val="25"/>
                <c:pt idx="0">
                  <c:v>0.36028003530918795</c:v>
                </c:pt>
                <c:pt idx="1">
                  <c:v>0.45147604186013268</c:v>
                </c:pt>
                <c:pt idx="2">
                  <c:v>0.20756207206159161</c:v>
                </c:pt>
                <c:pt idx="3">
                  <c:v>1.0325339850332966</c:v>
                </c:pt>
                <c:pt idx="4">
                  <c:v>2.1873860296068415</c:v>
                </c:pt>
                <c:pt idx="5">
                  <c:v>2.6086621896631641</c:v>
                </c:pt>
                <c:pt idx="6">
                  <c:v>3.1215568558054656</c:v>
                </c:pt>
                <c:pt idx="7">
                  <c:v>2.7364567316446937</c:v>
                </c:pt>
                <c:pt idx="8">
                  <c:v>2.2857982505865948</c:v>
                </c:pt>
                <c:pt idx="9">
                  <c:v>1.119689520178099</c:v>
                </c:pt>
                <c:pt idx="10">
                  <c:v>1.6129760550227275</c:v>
                </c:pt>
                <c:pt idx="11">
                  <c:v>2.7695046281226041</c:v>
                </c:pt>
                <c:pt idx="12">
                  <c:v>2.6500483982104015</c:v>
                </c:pt>
                <c:pt idx="13">
                  <c:v>2.5340911442838205</c:v>
                </c:pt>
                <c:pt idx="14">
                  <c:v>2.9237637409206627</c:v>
                </c:pt>
                <c:pt idx="15">
                  <c:v>3.7266857673467939</c:v>
                </c:pt>
                <c:pt idx="16">
                  <c:v>2.0812748066452968</c:v>
                </c:pt>
                <c:pt idx="17">
                  <c:v>3.8187984010970695</c:v>
                </c:pt>
                <c:pt idx="18">
                  <c:v>4.0780372601740282</c:v>
                </c:pt>
                <c:pt idx="19">
                  <c:v>4.5712780134026616</c:v>
                </c:pt>
                <c:pt idx="20">
                  <c:v>4.1202452763325255</c:v>
                </c:pt>
                <c:pt idx="21">
                  <c:v>4.4624429755519941</c:v>
                </c:pt>
                <c:pt idx="22">
                  <c:v>3.5052069154663741</c:v>
                </c:pt>
                <c:pt idx="23">
                  <c:v>3.3889655709328963</c:v>
                </c:pt>
                <c:pt idx="24">
                  <c:v>2.2972608809350277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18-4926-B548-8B850F988422}"/>
            </c:ext>
          </c:extLst>
        </c:ser>
        <c:ser>
          <c:idx val="2"/>
          <c:order val="2"/>
          <c:tx>
            <c:strRef>
              <c:f>ShadedPlotCalcs!$E$3</c:f>
              <c:strCache>
                <c:ptCount val="1"/>
                <c:pt idx="0">
                  <c:v>90% - 80%</c:v>
                </c:pt>
              </c:strCache>
            </c:strRef>
          </c:tx>
          <c:spPr>
            <a:solidFill>
              <a:srgbClr val="C00000">
                <a:alpha val="20000"/>
              </a:srgbClr>
            </a:solidFill>
            <a:ln w="25400">
              <a:noFill/>
            </a:ln>
            <a:effectLst/>
          </c:spPr>
          <c:val>
            <c:numRef>
              <c:f>ShadedPlotCalcs!$E$116:$E$140</c:f>
              <c:numCache>
                <c:formatCode>0.00</c:formatCode>
                <c:ptCount val="25"/>
                <c:pt idx="0">
                  <c:v>9.6244824288078235E-2</c:v>
                </c:pt>
                <c:pt idx="1">
                  <c:v>0.16834148208567967</c:v>
                </c:pt>
                <c:pt idx="2">
                  <c:v>0.22993203055420963</c:v>
                </c:pt>
                <c:pt idx="3">
                  <c:v>0.9441332278452137</c:v>
                </c:pt>
                <c:pt idx="4">
                  <c:v>0.43574874241949146</c:v>
                </c:pt>
                <c:pt idx="5">
                  <c:v>0.80229091622300075</c:v>
                </c:pt>
                <c:pt idx="6">
                  <c:v>1.0266724821467506</c:v>
                </c:pt>
                <c:pt idx="7">
                  <c:v>1.1668935460156717</c:v>
                </c:pt>
                <c:pt idx="8">
                  <c:v>1.1566798707574435</c:v>
                </c:pt>
                <c:pt idx="9">
                  <c:v>1.4089464226342443</c:v>
                </c:pt>
                <c:pt idx="10">
                  <c:v>1.3531098520782052</c:v>
                </c:pt>
                <c:pt idx="11">
                  <c:v>1.1794685776692404</c:v>
                </c:pt>
                <c:pt idx="12">
                  <c:v>1.6362052986380604</c:v>
                </c:pt>
                <c:pt idx="13">
                  <c:v>1.8461774047852941</c:v>
                </c:pt>
                <c:pt idx="14">
                  <c:v>1.6185502625944537</c:v>
                </c:pt>
                <c:pt idx="15">
                  <c:v>1.764274289571631</c:v>
                </c:pt>
                <c:pt idx="16">
                  <c:v>2.4155654907482358</c:v>
                </c:pt>
                <c:pt idx="17">
                  <c:v>0.90233584232134945</c:v>
                </c:pt>
                <c:pt idx="18">
                  <c:v>1.4868341374150305</c:v>
                </c:pt>
                <c:pt idx="19">
                  <c:v>1.1822666583235559</c:v>
                </c:pt>
                <c:pt idx="20">
                  <c:v>1.7436059180208758</c:v>
                </c:pt>
                <c:pt idx="21">
                  <c:v>0.75282409950989404</c:v>
                </c:pt>
                <c:pt idx="22">
                  <c:v>3.31645571614456</c:v>
                </c:pt>
                <c:pt idx="23">
                  <c:v>4.5560717186775719</c:v>
                </c:pt>
                <c:pt idx="24">
                  <c:v>5.7956451352755494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18-4926-B548-8B850F988422}"/>
            </c:ext>
          </c:extLst>
        </c:ser>
        <c:ser>
          <c:idx val="3"/>
          <c:order val="3"/>
          <c:tx>
            <c:strRef>
              <c:f>ShadedPlotCalcs!$F$3</c:f>
              <c:strCache>
                <c:ptCount val="1"/>
                <c:pt idx="0">
                  <c:v>80% - 70%</c:v>
                </c:pt>
              </c:strCache>
            </c:strRef>
          </c:tx>
          <c:spPr>
            <a:solidFill>
              <a:srgbClr val="C00000">
                <a:alpha val="40000"/>
              </a:srgbClr>
            </a:solidFill>
            <a:ln w="25400">
              <a:noFill/>
            </a:ln>
            <a:effectLst/>
          </c:spPr>
          <c:val>
            <c:numRef>
              <c:f>ShadedPlotCalcs!$F$116:$F$140</c:f>
              <c:numCache>
                <c:formatCode>0.00</c:formatCode>
                <c:ptCount val="25"/>
                <c:pt idx="0">
                  <c:v>9.7559245056572763E-2</c:v>
                </c:pt>
                <c:pt idx="1">
                  <c:v>0.22104560656657668</c:v>
                </c:pt>
                <c:pt idx="2">
                  <c:v>0.61475271509698359</c:v>
                </c:pt>
                <c:pt idx="3">
                  <c:v>0.12117492328957269</c:v>
                </c:pt>
                <c:pt idx="4">
                  <c:v>0.17098385669714844</c:v>
                </c:pt>
                <c:pt idx="5">
                  <c:v>0.52146027432218034</c:v>
                </c:pt>
                <c:pt idx="6">
                  <c:v>0.64680649758793152</c:v>
                </c:pt>
                <c:pt idx="7">
                  <c:v>0.63859442993043558</c:v>
                </c:pt>
                <c:pt idx="8">
                  <c:v>0.46789056239185811</c:v>
                </c:pt>
                <c:pt idx="9">
                  <c:v>0.6944944108756772</c:v>
                </c:pt>
                <c:pt idx="10">
                  <c:v>0.49397227264512367</c:v>
                </c:pt>
                <c:pt idx="11">
                  <c:v>0.32435281710013442</c:v>
                </c:pt>
                <c:pt idx="12">
                  <c:v>0.3799929450522086</c:v>
                </c:pt>
                <c:pt idx="13">
                  <c:v>0.73641934130841946</c:v>
                </c:pt>
                <c:pt idx="14">
                  <c:v>0.81649024194678077</c:v>
                </c:pt>
                <c:pt idx="15">
                  <c:v>1.3434957842332551</c:v>
                </c:pt>
                <c:pt idx="16">
                  <c:v>1.0949546779361299</c:v>
                </c:pt>
                <c:pt idx="17">
                  <c:v>0.71245668657570604</c:v>
                </c:pt>
                <c:pt idx="18">
                  <c:v>1.1706755372936186</c:v>
                </c:pt>
                <c:pt idx="19">
                  <c:v>1.6780233890040108</c:v>
                </c:pt>
                <c:pt idx="20">
                  <c:v>2.0082448058831233</c:v>
                </c:pt>
                <c:pt idx="21">
                  <c:v>2.3506916936138396</c:v>
                </c:pt>
                <c:pt idx="22">
                  <c:v>3.3608364447088661</c:v>
                </c:pt>
                <c:pt idx="23">
                  <c:v>4.3033616053974129</c:v>
                </c:pt>
                <c:pt idx="24">
                  <c:v>4.9489710529264812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18-4926-B548-8B850F988422}"/>
            </c:ext>
          </c:extLst>
        </c:ser>
        <c:ser>
          <c:idx val="4"/>
          <c:order val="4"/>
          <c:tx>
            <c:strRef>
              <c:f>ShadedPlotCalcs!$G$3</c:f>
              <c:strCache>
                <c:ptCount val="1"/>
                <c:pt idx="0">
                  <c:v>70% - 60%</c:v>
                </c:pt>
              </c:strCache>
            </c:strRef>
          </c:tx>
          <c:spPr>
            <a:solidFill>
              <a:srgbClr val="C00000">
                <a:alpha val="50000"/>
              </a:srgbClr>
            </a:solidFill>
            <a:ln w="25400">
              <a:noFill/>
            </a:ln>
            <a:effectLst/>
          </c:spPr>
          <c:val>
            <c:numRef>
              <c:f>ShadedPlotCalcs!$G$116:$G$140</c:f>
              <c:numCache>
                <c:formatCode>0.00</c:formatCode>
                <c:ptCount val="25"/>
                <c:pt idx="0">
                  <c:v>2.2627334467642868E-2</c:v>
                </c:pt>
                <c:pt idx="1">
                  <c:v>0.28098176860589774</c:v>
                </c:pt>
                <c:pt idx="2">
                  <c:v>0.15848418634482186</c:v>
                </c:pt>
                <c:pt idx="3">
                  <c:v>0.16101789860658755</c:v>
                </c:pt>
                <c:pt idx="4">
                  <c:v>0.11998764744953405</c:v>
                </c:pt>
                <c:pt idx="5">
                  <c:v>0.57866866947483686</c:v>
                </c:pt>
                <c:pt idx="6">
                  <c:v>0.41147635481888756</c:v>
                </c:pt>
                <c:pt idx="7">
                  <c:v>0.73813728774416631</c:v>
                </c:pt>
                <c:pt idx="8">
                  <c:v>0.7715252317143495</c:v>
                </c:pt>
                <c:pt idx="9">
                  <c:v>0.35068280421228337</c:v>
                </c:pt>
                <c:pt idx="10">
                  <c:v>0.82692877718477575</c:v>
                </c:pt>
                <c:pt idx="11">
                  <c:v>1.6465208849429018</c:v>
                </c:pt>
                <c:pt idx="12">
                  <c:v>2.4681271021313478</c:v>
                </c:pt>
                <c:pt idx="13">
                  <c:v>2.3844571274134978</c:v>
                </c:pt>
                <c:pt idx="14">
                  <c:v>1.8412086560932721</c:v>
                </c:pt>
                <c:pt idx="15">
                  <c:v>0.99846333790526387</c:v>
                </c:pt>
                <c:pt idx="16">
                  <c:v>0.9698811986279452</c:v>
                </c:pt>
                <c:pt idx="17">
                  <c:v>1.9093849914356724</c:v>
                </c:pt>
                <c:pt idx="18">
                  <c:v>1.731237623105244</c:v>
                </c:pt>
                <c:pt idx="19">
                  <c:v>1.8937325299851864</c:v>
                </c:pt>
                <c:pt idx="20">
                  <c:v>4.576986369534211</c:v>
                </c:pt>
                <c:pt idx="21">
                  <c:v>4.9129415686868469</c:v>
                </c:pt>
                <c:pt idx="22">
                  <c:v>3.4172887724686234</c:v>
                </c:pt>
                <c:pt idx="23">
                  <c:v>3.3689042165997307</c:v>
                </c:pt>
                <c:pt idx="24">
                  <c:v>4.0795467317637986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F18-4926-B548-8B850F988422}"/>
            </c:ext>
          </c:extLst>
        </c:ser>
        <c:ser>
          <c:idx val="5"/>
          <c:order val="5"/>
          <c:tx>
            <c:strRef>
              <c:f>ShadedPlotCalcs!$H$3</c:f>
              <c:strCache>
                <c:ptCount val="1"/>
                <c:pt idx="0">
                  <c:v>60% - 50%</c:v>
                </c:pt>
              </c:strCache>
            </c:strRef>
          </c:tx>
          <c:spPr>
            <a:solidFill>
              <a:srgbClr val="C00000">
                <a:alpha val="70000"/>
              </a:srgbClr>
            </a:solidFill>
            <a:ln w="25400">
              <a:noFill/>
            </a:ln>
            <a:effectLst/>
          </c:spPr>
          <c:val>
            <c:numRef>
              <c:f>ShadedPlotCalcs!$H$116:$H$140</c:f>
              <c:numCache>
                <c:formatCode>0.00</c:formatCode>
                <c:ptCount val="25"/>
                <c:pt idx="0">
                  <c:v>0.10540129474179594</c:v>
                </c:pt>
                <c:pt idx="1">
                  <c:v>0.12235716054692602</c:v>
                </c:pt>
                <c:pt idx="2">
                  <c:v>0.20604248303857275</c:v>
                </c:pt>
                <c:pt idx="3">
                  <c:v>0.2817895943496751</c:v>
                </c:pt>
                <c:pt idx="4">
                  <c:v>0.38595119607703054</c:v>
                </c:pt>
                <c:pt idx="5">
                  <c:v>0.28878904401949512</c:v>
                </c:pt>
                <c:pt idx="6">
                  <c:v>0.48617670268595248</c:v>
                </c:pt>
                <c:pt idx="7">
                  <c:v>0.52698876215640666</c:v>
                </c:pt>
                <c:pt idx="8">
                  <c:v>0.49642736272676302</c:v>
                </c:pt>
                <c:pt idx="9">
                  <c:v>0.43589178091906433</c:v>
                </c:pt>
                <c:pt idx="10">
                  <c:v>1.3381058442125777</c:v>
                </c:pt>
                <c:pt idx="11">
                  <c:v>1.3999833010095699</c:v>
                </c:pt>
                <c:pt idx="12">
                  <c:v>0.73785723801825043</c:v>
                </c:pt>
                <c:pt idx="13">
                  <c:v>1.3539515427191873</c:v>
                </c:pt>
                <c:pt idx="14">
                  <c:v>2.52217432154157</c:v>
                </c:pt>
                <c:pt idx="15">
                  <c:v>3.0815462555166278</c:v>
                </c:pt>
                <c:pt idx="16">
                  <c:v>3.1476338234703007</c:v>
                </c:pt>
                <c:pt idx="17">
                  <c:v>3.3329649363234921</c:v>
                </c:pt>
                <c:pt idx="18">
                  <c:v>3.0141718589335369</c:v>
                </c:pt>
                <c:pt idx="19">
                  <c:v>3.631184714188521</c:v>
                </c:pt>
                <c:pt idx="20">
                  <c:v>4.485248599381066</c:v>
                </c:pt>
                <c:pt idx="21">
                  <c:v>6.346828633854102</c:v>
                </c:pt>
                <c:pt idx="22">
                  <c:v>7.5809453542481151</c:v>
                </c:pt>
                <c:pt idx="23">
                  <c:v>6.5045760158619714</c:v>
                </c:pt>
                <c:pt idx="24">
                  <c:v>6.8043004847879729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F18-4926-B548-8B850F988422}"/>
            </c:ext>
          </c:extLst>
        </c:ser>
        <c:ser>
          <c:idx val="6"/>
          <c:order val="6"/>
          <c:tx>
            <c:strRef>
              <c:f>ShadedPlotCalcs!$I$3</c:f>
              <c:strCache>
                <c:ptCount val="1"/>
                <c:pt idx="0">
                  <c:v>50% - 40%</c:v>
                </c:pt>
              </c:strCache>
            </c:strRef>
          </c:tx>
          <c:spPr>
            <a:solidFill>
              <a:schemeClr val="accent5">
                <a:lumMod val="50000"/>
                <a:alpha val="80000"/>
              </a:schemeClr>
            </a:solidFill>
            <a:ln w="25400">
              <a:noFill/>
            </a:ln>
            <a:effectLst/>
          </c:spPr>
          <c:val>
            <c:numRef>
              <c:f>ShadedPlotCalcs!$I$116:$I$140</c:f>
              <c:numCache>
                <c:formatCode>0.00</c:formatCode>
                <c:ptCount val="25"/>
                <c:pt idx="0">
                  <c:v>0.15119451405848849</c:v>
                </c:pt>
                <c:pt idx="1">
                  <c:v>0.49992823060756564</c:v>
                </c:pt>
                <c:pt idx="2">
                  <c:v>0.21097432155079332</c:v>
                </c:pt>
                <c:pt idx="3">
                  <c:v>0.10016189912130358</c:v>
                </c:pt>
                <c:pt idx="4">
                  <c:v>0.2851127360031569</c:v>
                </c:pt>
                <c:pt idx="5">
                  <c:v>0.43150095830264945</c:v>
                </c:pt>
                <c:pt idx="6">
                  <c:v>0.80882675592124542</c:v>
                </c:pt>
                <c:pt idx="7">
                  <c:v>0.7012043539195929</c:v>
                </c:pt>
                <c:pt idx="8">
                  <c:v>1.2323495580521922</c:v>
                </c:pt>
                <c:pt idx="9">
                  <c:v>1.6380053996051629</c:v>
                </c:pt>
                <c:pt idx="10">
                  <c:v>1.2724863016653671</c:v>
                </c:pt>
                <c:pt idx="11">
                  <c:v>2.5804371492260998</c:v>
                </c:pt>
                <c:pt idx="12">
                  <c:v>3.0993549399865969</c:v>
                </c:pt>
                <c:pt idx="13">
                  <c:v>2.9485437367568466</c:v>
                </c:pt>
                <c:pt idx="14">
                  <c:v>3.0991319460313207</c:v>
                </c:pt>
                <c:pt idx="15">
                  <c:v>3.8238745628964352</c:v>
                </c:pt>
                <c:pt idx="16">
                  <c:v>5.0372700436621471</c:v>
                </c:pt>
                <c:pt idx="17">
                  <c:v>5.9459288970726902</c:v>
                </c:pt>
                <c:pt idx="18">
                  <c:v>7.3540124626906618</c:v>
                </c:pt>
                <c:pt idx="19">
                  <c:v>6.6256424397549836</c:v>
                </c:pt>
                <c:pt idx="20">
                  <c:v>4.4635114072609667</c:v>
                </c:pt>
                <c:pt idx="21">
                  <c:v>3.7057614824557277</c:v>
                </c:pt>
                <c:pt idx="22">
                  <c:v>4.4424607344592459</c:v>
                </c:pt>
                <c:pt idx="23">
                  <c:v>6.5336483371238501</c:v>
                </c:pt>
                <c:pt idx="24">
                  <c:v>6.6749365328350905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F18-4926-B548-8B850F988422}"/>
            </c:ext>
          </c:extLst>
        </c:ser>
        <c:ser>
          <c:idx val="7"/>
          <c:order val="7"/>
          <c:tx>
            <c:strRef>
              <c:f>ShadedPlotCalcs!$J$3</c:f>
              <c:strCache>
                <c:ptCount val="1"/>
                <c:pt idx="0">
                  <c:v>40% - 30%</c:v>
                </c:pt>
              </c:strCache>
            </c:strRef>
          </c:tx>
          <c:spPr>
            <a:solidFill>
              <a:schemeClr val="accent5">
                <a:lumMod val="50000"/>
                <a:alpha val="65000"/>
              </a:schemeClr>
            </a:solidFill>
            <a:ln w="25400">
              <a:noFill/>
            </a:ln>
            <a:effectLst/>
          </c:spPr>
          <c:val>
            <c:numRef>
              <c:f>ShadedPlotCalcs!$J$116:$J$140</c:f>
              <c:numCache>
                <c:formatCode>0.00</c:formatCode>
                <c:ptCount val="25"/>
                <c:pt idx="0">
                  <c:v>0.41417089733863577</c:v>
                </c:pt>
                <c:pt idx="1">
                  <c:v>0.23477056239653393</c:v>
                </c:pt>
                <c:pt idx="2">
                  <c:v>0.25310616693104748</c:v>
                </c:pt>
                <c:pt idx="3">
                  <c:v>0.52658546503789694</c:v>
                </c:pt>
                <c:pt idx="4">
                  <c:v>0.6098415604458296</c:v>
                </c:pt>
                <c:pt idx="5">
                  <c:v>0.69516159399995558</c:v>
                </c:pt>
                <c:pt idx="6">
                  <c:v>0.95711087797781147</c:v>
                </c:pt>
                <c:pt idx="7">
                  <c:v>0.99101786289861593</c:v>
                </c:pt>
                <c:pt idx="8">
                  <c:v>3.0244228416784154</c:v>
                </c:pt>
                <c:pt idx="9">
                  <c:v>3.2044683690423881</c:v>
                </c:pt>
                <c:pt idx="10">
                  <c:v>2.5543106022928441</c:v>
                </c:pt>
                <c:pt idx="11">
                  <c:v>1.9832273583358528</c:v>
                </c:pt>
                <c:pt idx="12">
                  <c:v>3.6031780975411039</c:v>
                </c:pt>
                <c:pt idx="13">
                  <c:v>5.0612679140615455</c:v>
                </c:pt>
                <c:pt idx="14">
                  <c:v>6.3288196185856123</c:v>
                </c:pt>
                <c:pt idx="15">
                  <c:v>7.2956683418028661</c:v>
                </c:pt>
                <c:pt idx="16">
                  <c:v>7.0727752821348986</c:v>
                </c:pt>
                <c:pt idx="17">
                  <c:v>4.9106048209314395</c:v>
                </c:pt>
                <c:pt idx="18">
                  <c:v>3.360497755076949</c:v>
                </c:pt>
                <c:pt idx="19">
                  <c:v>3.7572641265880975</c:v>
                </c:pt>
                <c:pt idx="20">
                  <c:v>2.976654903026656</c:v>
                </c:pt>
                <c:pt idx="21">
                  <c:v>4.4140525219629581</c:v>
                </c:pt>
                <c:pt idx="22">
                  <c:v>5.3108632777266394</c:v>
                </c:pt>
                <c:pt idx="23">
                  <c:v>4.1948007245123335</c:v>
                </c:pt>
                <c:pt idx="24">
                  <c:v>6.5849653687439513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F18-4926-B548-8B850F988422}"/>
            </c:ext>
          </c:extLst>
        </c:ser>
        <c:ser>
          <c:idx val="8"/>
          <c:order val="8"/>
          <c:tx>
            <c:strRef>
              <c:f>ShadedPlotCalcs!$K$3</c:f>
              <c:strCache>
                <c:ptCount val="1"/>
                <c:pt idx="0">
                  <c:v>30% - 20%</c:v>
                </c:pt>
              </c:strCache>
            </c:strRef>
          </c:tx>
          <c:spPr>
            <a:solidFill>
              <a:schemeClr val="accent5">
                <a:lumMod val="50000"/>
                <a:alpha val="50000"/>
              </a:schemeClr>
            </a:solidFill>
            <a:ln w="25400">
              <a:noFill/>
            </a:ln>
            <a:effectLst/>
          </c:spPr>
          <c:val>
            <c:numRef>
              <c:f>ShadedPlotCalcs!$K$116:$K$140</c:f>
              <c:numCache>
                <c:formatCode>0.00</c:formatCode>
                <c:ptCount val="25"/>
                <c:pt idx="0">
                  <c:v>0.28670110746770661</c:v>
                </c:pt>
                <c:pt idx="1">
                  <c:v>0.6071847294554118</c:v>
                </c:pt>
                <c:pt idx="2">
                  <c:v>0.58331678224431016</c:v>
                </c:pt>
                <c:pt idx="3">
                  <c:v>0.72730563445588814</c:v>
                </c:pt>
                <c:pt idx="4">
                  <c:v>0.77803727427658487</c:v>
                </c:pt>
                <c:pt idx="5">
                  <c:v>0.57295850351738409</c:v>
                </c:pt>
                <c:pt idx="6">
                  <c:v>0.63451412046379119</c:v>
                </c:pt>
                <c:pt idx="7">
                  <c:v>2.0141014598207221</c:v>
                </c:pt>
                <c:pt idx="8">
                  <c:v>3.0637732131528992</c:v>
                </c:pt>
                <c:pt idx="9">
                  <c:v>4.2809240069125281</c:v>
                </c:pt>
                <c:pt idx="10">
                  <c:v>7.2600713338736114</c:v>
                </c:pt>
                <c:pt idx="11">
                  <c:v>9.0343569653241502</c:v>
                </c:pt>
                <c:pt idx="12">
                  <c:v>9.2706943899293037</c:v>
                </c:pt>
                <c:pt idx="13">
                  <c:v>9.6202908121688324</c:v>
                </c:pt>
                <c:pt idx="14">
                  <c:v>10.317812895223369</c:v>
                </c:pt>
                <c:pt idx="15">
                  <c:v>10.942563205065653</c:v>
                </c:pt>
                <c:pt idx="16">
                  <c:v>11.153654067754132</c:v>
                </c:pt>
                <c:pt idx="17">
                  <c:v>11.014954486751094</c:v>
                </c:pt>
                <c:pt idx="18">
                  <c:v>11.841647959443208</c:v>
                </c:pt>
                <c:pt idx="19">
                  <c:v>11.938169876199254</c:v>
                </c:pt>
                <c:pt idx="20">
                  <c:v>10.793560055521766</c:v>
                </c:pt>
                <c:pt idx="21">
                  <c:v>11.158454325649018</c:v>
                </c:pt>
                <c:pt idx="22">
                  <c:v>9.6131130147873591</c:v>
                </c:pt>
                <c:pt idx="23">
                  <c:v>10.99664655622837</c:v>
                </c:pt>
                <c:pt idx="24">
                  <c:v>9.1000293802821943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F18-4926-B548-8B850F988422}"/>
            </c:ext>
          </c:extLst>
        </c:ser>
        <c:ser>
          <c:idx val="9"/>
          <c:order val="9"/>
          <c:tx>
            <c:strRef>
              <c:f>ShadedPlotCalcs!$L$3</c:f>
              <c:strCache>
                <c:ptCount val="1"/>
                <c:pt idx="0">
                  <c:v>20% - 10%</c:v>
                </c:pt>
              </c:strCache>
            </c:strRef>
          </c:tx>
          <c:spPr>
            <a:solidFill>
              <a:schemeClr val="accent5">
                <a:lumMod val="50000"/>
                <a:alpha val="35000"/>
              </a:schemeClr>
            </a:solidFill>
            <a:ln w="25400">
              <a:noFill/>
            </a:ln>
            <a:effectLst/>
          </c:spPr>
          <c:val>
            <c:numRef>
              <c:f>ShadedPlotCalcs!$L$116:$L$140</c:f>
              <c:numCache>
                <c:formatCode>0.00</c:formatCode>
                <c:ptCount val="25"/>
                <c:pt idx="0">
                  <c:v>0.79330158845004917</c:v>
                </c:pt>
                <c:pt idx="1">
                  <c:v>0.84364173579456292</c:v>
                </c:pt>
                <c:pt idx="2">
                  <c:v>1.3436466478726743</c:v>
                </c:pt>
                <c:pt idx="3">
                  <c:v>1.2047667526089754</c:v>
                </c:pt>
                <c:pt idx="4">
                  <c:v>1.3535145385865235</c:v>
                </c:pt>
                <c:pt idx="5">
                  <c:v>0.82234215788344045</c:v>
                </c:pt>
                <c:pt idx="6">
                  <c:v>0.60772399124402909</c:v>
                </c:pt>
                <c:pt idx="7">
                  <c:v>1.1994915039176703</c:v>
                </c:pt>
                <c:pt idx="8">
                  <c:v>2.1001660408835505</c:v>
                </c:pt>
                <c:pt idx="9">
                  <c:v>5.5708098948775842</c:v>
                </c:pt>
                <c:pt idx="10">
                  <c:v>8.9791783531131841</c:v>
                </c:pt>
                <c:pt idx="11">
                  <c:v>9.9534472608327178</c:v>
                </c:pt>
                <c:pt idx="12">
                  <c:v>11.396950660626544</c:v>
                </c:pt>
                <c:pt idx="13">
                  <c:v>12.175649440668167</c:v>
                </c:pt>
                <c:pt idx="14">
                  <c:v>11.919682785985287</c:v>
                </c:pt>
                <c:pt idx="15">
                  <c:v>11.943156148114895</c:v>
                </c:pt>
                <c:pt idx="16">
                  <c:v>13.207878211307388</c:v>
                </c:pt>
                <c:pt idx="17">
                  <c:v>13.883473685599711</c:v>
                </c:pt>
                <c:pt idx="18">
                  <c:v>13.026394837447242</c:v>
                </c:pt>
                <c:pt idx="19">
                  <c:v>12.259226738376128</c:v>
                </c:pt>
                <c:pt idx="20">
                  <c:v>11.208652924220814</c:v>
                </c:pt>
                <c:pt idx="21">
                  <c:v>6.6642268423131554</c:v>
                </c:pt>
                <c:pt idx="22">
                  <c:v>7.2442532411530465</c:v>
                </c:pt>
                <c:pt idx="23">
                  <c:v>7.2923156200624817</c:v>
                </c:pt>
                <c:pt idx="24">
                  <c:v>7.7078135120041225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F18-4926-B548-8B850F988422}"/>
            </c:ext>
          </c:extLst>
        </c:ser>
        <c:ser>
          <c:idx val="10"/>
          <c:order val="10"/>
          <c:tx>
            <c:strRef>
              <c:f>ShadedPlotCalcs!$M$3</c:f>
              <c:strCache>
                <c:ptCount val="1"/>
                <c:pt idx="0">
                  <c:v>10% - Max</c:v>
                </c:pt>
              </c:strCache>
            </c:strRef>
          </c:tx>
          <c:spPr>
            <a:solidFill>
              <a:schemeClr val="accent5">
                <a:lumMod val="50000"/>
                <a:alpha val="20000"/>
              </a:schemeClr>
            </a:solidFill>
            <a:ln w="25400">
              <a:noFill/>
            </a:ln>
            <a:effectLst/>
          </c:spPr>
          <c:val>
            <c:numRef>
              <c:f>ShadedPlotCalcs!$M$116:$M$140</c:f>
              <c:numCache>
                <c:formatCode>0.00</c:formatCode>
                <c:ptCount val="25"/>
                <c:pt idx="0">
                  <c:v>0.40735054964466144</c:v>
                </c:pt>
                <c:pt idx="1">
                  <c:v>0.5088703839394384</c:v>
                </c:pt>
                <c:pt idx="2">
                  <c:v>0.42207473017174379</c:v>
                </c:pt>
                <c:pt idx="3">
                  <c:v>0.49030292185148028</c:v>
                </c:pt>
                <c:pt idx="4">
                  <c:v>0.19812682786641744</c:v>
                </c:pt>
                <c:pt idx="5">
                  <c:v>2.6252606768243822</c:v>
                </c:pt>
                <c:pt idx="6">
                  <c:v>3.6872111880045395</c:v>
                </c:pt>
                <c:pt idx="7">
                  <c:v>4.1526206828423256</c:v>
                </c:pt>
                <c:pt idx="8">
                  <c:v>8.8916709712621014</c:v>
                </c:pt>
                <c:pt idx="9">
                  <c:v>11.030742099822874</c:v>
                </c:pt>
                <c:pt idx="10">
                  <c:v>12.753376386618129</c:v>
                </c:pt>
                <c:pt idx="11">
                  <c:v>11.919418060036151</c:v>
                </c:pt>
                <c:pt idx="12">
                  <c:v>10.889676271747931</c:v>
                </c:pt>
                <c:pt idx="13">
                  <c:v>9.941734269380504</c:v>
                </c:pt>
                <c:pt idx="14">
                  <c:v>9.764036075168633</c:v>
                </c:pt>
                <c:pt idx="15">
                  <c:v>9.9052486954194592</c:v>
                </c:pt>
                <c:pt idx="16">
                  <c:v>8.7702530995545658</c:v>
                </c:pt>
                <c:pt idx="17">
                  <c:v>8.4147746197929791</c:v>
                </c:pt>
                <c:pt idx="18">
                  <c:v>8.2997118636892537</c:v>
                </c:pt>
                <c:pt idx="19">
                  <c:v>8.6014184595362622</c:v>
                </c:pt>
                <c:pt idx="20">
                  <c:v>9.1134221140928275</c:v>
                </c:pt>
                <c:pt idx="21">
                  <c:v>9.2768543911199686</c:v>
                </c:pt>
                <c:pt idx="22">
                  <c:v>6.9586538061603278</c:v>
                </c:pt>
                <c:pt idx="23">
                  <c:v>4.4306352872483785</c:v>
                </c:pt>
                <c:pt idx="24">
                  <c:v>2.9191277176682888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F18-4926-B548-8B850F9884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4885551"/>
        <c:axId val="1954895119"/>
      </c:areaChart>
      <c:lineChart>
        <c:grouping val="standard"/>
        <c:varyColors val="0"/>
        <c:ser>
          <c:idx val="11"/>
          <c:order val="11"/>
          <c:tx>
            <c:strRef>
              <c:f>ShadedPlotCalcs!$N$3</c:f>
              <c:strCache>
                <c:ptCount val="1"/>
                <c:pt idx="0">
                  <c:v>Median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val>
            <c:numRef>
              <c:f>ShadedPlotCalcs!$N$116:$N$140</c:f>
              <c:numCache>
                <c:formatCode>0.00</c:formatCode>
                <c:ptCount val="25"/>
                <c:pt idx="0">
                  <c:v>1048.4430796949086</c:v>
                </c:pt>
                <c:pt idx="1">
                  <c:v>1043.4411931664367</c:v>
                </c:pt>
                <c:pt idx="2">
                  <c:v>1041.1097768604589</c:v>
                </c:pt>
                <c:pt idx="3">
                  <c:v>1040.5240724087469</c:v>
                </c:pt>
                <c:pt idx="4">
                  <c:v>1038.7918701352969</c:v>
                </c:pt>
                <c:pt idx="5">
                  <c:v>1040.1877181716786</c:v>
                </c:pt>
                <c:pt idx="6">
                  <c:v>1040.1692669314473</c:v>
                </c:pt>
                <c:pt idx="7">
                  <c:v>1042.4496195813267</c:v>
                </c:pt>
                <c:pt idx="8">
                  <c:v>1043.692629002212</c:v>
                </c:pt>
                <c:pt idx="9">
                  <c:v>1044.9627415198706</c:v>
                </c:pt>
                <c:pt idx="10">
                  <c:v>1043.0583331510147</c:v>
                </c:pt>
                <c:pt idx="11">
                  <c:v>1037.918059004571</c:v>
                </c:pt>
                <c:pt idx="12">
                  <c:v>1032.1160738682913</c:v>
                </c:pt>
                <c:pt idx="13">
                  <c:v>1027.3002837940473</c:v>
                </c:pt>
                <c:pt idx="14">
                  <c:v>1024.7795967560673</c:v>
                </c:pt>
                <c:pt idx="15">
                  <c:v>1024.0673529994094</c:v>
                </c:pt>
                <c:pt idx="16">
                  <c:v>1021.8316275068071</c:v>
                </c:pt>
                <c:pt idx="17">
                  <c:v>1022.61950435736</c:v>
                </c:pt>
                <c:pt idx="18">
                  <c:v>1021.3629199705194</c:v>
                </c:pt>
                <c:pt idx="19">
                  <c:v>1023.8029396156567</c:v>
                </c:pt>
                <c:pt idx="20">
                  <c:v>1030.1799210833369</c:v>
                </c:pt>
                <c:pt idx="21">
                  <c:v>1034.8133711354517</c:v>
                </c:pt>
                <c:pt idx="22">
                  <c:v>1033.7048469598908</c:v>
                </c:pt>
                <c:pt idx="23">
                  <c:v>1028.7173579061148</c:v>
                </c:pt>
                <c:pt idx="24">
                  <c:v>1024.4871830750249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F18-4926-B548-8B850F988422}"/>
            </c:ext>
          </c:extLst>
        </c:ser>
        <c:ser>
          <c:idx val="12"/>
          <c:order val="12"/>
          <c:tx>
            <c:strRef>
              <c:f>'Lake Mead'!$C$3</c:f>
              <c:strCache>
                <c:ptCount val="1"/>
                <c:pt idx="0">
                  <c:v>1020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'Lake Mead'!$C$4:$C$28</c:f>
              <c:numCache>
                <c:formatCode>General</c:formatCode>
                <c:ptCount val="25"/>
                <c:pt idx="0">
                  <c:v>1020</c:v>
                </c:pt>
                <c:pt idx="1">
                  <c:v>1020</c:v>
                </c:pt>
                <c:pt idx="2">
                  <c:v>1020</c:v>
                </c:pt>
                <c:pt idx="3">
                  <c:v>1020</c:v>
                </c:pt>
                <c:pt idx="4">
                  <c:v>1020</c:v>
                </c:pt>
                <c:pt idx="5">
                  <c:v>1020</c:v>
                </c:pt>
                <c:pt idx="6">
                  <c:v>1020</c:v>
                </c:pt>
                <c:pt idx="7">
                  <c:v>1020</c:v>
                </c:pt>
                <c:pt idx="8">
                  <c:v>1020</c:v>
                </c:pt>
                <c:pt idx="9">
                  <c:v>1020</c:v>
                </c:pt>
                <c:pt idx="10">
                  <c:v>1020</c:v>
                </c:pt>
                <c:pt idx="11">
                  <c:v>1020</c:v>
                </c:pt>
                <c:pt idx="12">
                  <c:v>1020</c:v>
                </c:pt>
                <c:pt idx="13">
                  <c:v>1020</c:v>
                </c:pt>
                <c:pt idx="14">
                  <c:v>1020</c:v>
                </c:pt>
                <c:pt idx="15">
                  <c:v>1020</c:v>
                </c:pt>
                <c:pt idx="16">
                  <c:v>1020</c:v>
                </c:pt>
                <c:pt idx="17">
                  <c:v>1020</c:v>
                </c:pt>
                <c:pt idx="18">
                  <c:v>1020</c:v>
                </c:pt>
                <c:pt idx="19">
                  <c:v>1020</c:v>
                </c:pt>
                <c:pt idx="20">
                  <c:v>1020</c:v>
                </c:pt>
                <c:pt idx="21">
                  <c:v>1020</c:v>
                </c:pt>
                <c:pt idx="22">
                  <c:v>1020</c:v>
                </c:pt>
                <c:pt idx="23">
                  <c:v>1020</c:v>
                </c:pt>
                <c:pt idx="24">
                  <c:v>1020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4F18-4926-B548-8B850F988422}"/>
            </c:ext>
          </c:extLst>
        </c:ser>
        <c:ser>
          <c:idx val="13"/>
          <c:order val="13"/>
          <c:tx>
            <c:strRef>
              <c:f>'Lake Mead'!$B$3</c:f>
              <c:strCache>
                <c:ptCount val="1"/>
                <c:pt idx="0">
                  <c:v>1000</c:v>
                </c:pt>
              </c:strCache>
            </c:strRef>
          </c:tx>
          <c:spPr>
            <a:ln w="19050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'Lake Mead'!$B$4:$B$28</c:f>
              <c:numCache>
                <c:formatCode>General</c:formatCode>
                <c:ptCount val="25"/>
                <c:pt idx="0">
                  <c:v>1000</c:v>
                </c:pt>
                <c:pt idx="1">
                  <c:v>1000</c:v>
                </c:pt>
                <c:pt idx="2">
                  <c:v>1000</c:v>
                </c:pt>
                <c:pt idx="3">
                  <c:v>1000</c:v>
                </c:pt>
                <c:pt idx="4">
                  <c:v>1000</c:v>
                </c:pt>
                <c:pt idx="5">
                  <c:v>1000</c:v>
                </c:pt>
                <c:pt idx="6">
                  <c:v>1000</c:v>
                </c:pt>
                <c:pt idx="7">
                  <c:v>1000</c:v>
                </c:pt>
                <c:pt idx="8">
                  <c:v>1000</c:v>
                </c:pt>
                <c:pt idx="9">
                  <c:v>1000</c:v>
                </c:pt>
                <c:pt idx="10">
                  <c:v>1000</c:v>
                </c:pt>
                <c:pt idx="11">
                  <c:v>1000</c:v>
                </c:pt>
                <c:pt idx="12">
                  <c:v>1000</c:v>
                </c:pt>
                <c:pt idx="13">
                  <c:v>1000</c:v>
                </c:pt>
                <c:pt idx="14">
                  <c:v>1000</c:v>
                </c:pt>
                <c:pt idx="15">
                  <c:v>1000</c:v>
                </c:pt>
                <c:pt idx="16">
                  <c:v>1000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21">
                  <c:v>1000</c:v>
                </c:pt>
                <c:pt idx="22">
                  <c:v>1000</c:v>
                </c:pt>
                <c:pt idx="23">
                  <c:v>1000</c:v>
                </c:pt>
                <c:pt idx="24">
                  <c:v>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4F18-4926-B548-8B850F9884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4885551"/>
        <c:axId val="1954895119"/>
      </c:lineChart>
      <c:dateAx>
        <c:axId val="1954885551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4895119"/>
        <c:crosses val="autoZero"/>
        <c:auto val="1"/>
        <c:lblOffset val="100"/>
        <c:baseTimeUnit val="months"/>
      </c:dateAx>
      <c:valAx>
        <c:axId val="1954895119"/>
        <c:scaling>
          <c:orientation val="minMax"/>
          <c:max val="1100"/>
          <c:min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Pool Elelvation</a:t>
                </a:r>
                <a:r>
                  <a:rPr lang="en-US" baseline="0"/>
                  <a:t> (ft)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8188569844415095E-2"/>
              <c:y val="0.427960127831782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4885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10"/>
        <c:delete val="1"/>
      </c:legendEntry>
      <c:layout>
        <c:manualLayout>
          <c:xMode val="edge"/>
          <c:yMode val="edge"/>
          <c:x val="0.88205336473197438"/>
          <c:y val="0.26714386659076134"/>
          <c:w val="9.558493025225423E-2"/>
          <c:h val="0.602210041481237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DBF6F05-3F3E-2048-BC3F-63605A1D392D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D2A7324-FE81-FB44-993A-39FC0F643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78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DEF3A15-AFE2-EF49-9E7E-F79D0D5E526E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7EF98CE7-D7A0-7847-90FC-3890BB83C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95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70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3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75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97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56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47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724526" y="373632"/>
            <a:ext cx="5747428" cy="2358197"/>
          </a:xfrm>
        </p:spPr>
        <p:txBody>
          <a:bodyPr anchor="t">
            <a:noAutofit/>
          </a:bodyPr>
          <a:lstStyle>
            <a:lvl1pPr>
              <a:defRPr sz="6000" b="1" i="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Goes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386269" y="235611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i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Source Sans Pro" charset="0"/>
              </a:rPr>
              <a:pPr algn="ctr"/>
              <a:t>‹#›</a:t>
            </a:fld>
            <a:endParaRPr lang="en-US" sz="1200" b="1" i="0" dirty="0">
              <a:solidFill>
                <a:schemeClr val="tx1"/>
              </a:solidFill>
              <a:latin typeface="Inter" panose="020B0502030000000004" pitchFamily="34" charset="0"/>
              <a:ea typeface="Inter" panose="020B0502030000000004" pitchFamily="34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3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711464" y="399758"/>
            <a:ext cx="9143770" cy="553831"/>
          </a:xfrm>
        </p:spPr>
        <p:txBody>
          <a:bodyPr anchor="t">
            <a:normAutofit/>
          </a:bodyPr>
          <a:lstStyle>
            <a:lvl1pPr>
              <a:defRPr sz="3400" b="1" i="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386269" y="235611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i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pPr algn="ctr"/>
              <a:t>‹#›</a:t>
            </a:fld>
            <a:endParaRPr lang="en-US" sz="1200" b="1" i="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724526" y="397565"/>
            <a:ext cx="5769578" cy="2087216"/>
          </a:xfrm>
        </p:spPr>
        <p:txBody>
          <a:bodyPr anchor="t">
            <a:normAutofit/>
          </a:bodyPr>
          <a:lstStyle>
            <a:lvl1pPr>
              <a:defRPr sz="4000" b="1" i="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 dirty="0"/>
              <a:t>Add Your Title Here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386269" y="235611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i="0" smtClean="0">
                <a:solidFill>
                  <a:srgbClr val="EE6417"/>
                </a:solidFill>
                <a:latin typeface="Source Sans Pro" charset="0"/>
                <a:ea typeface="Source Sans Pro" charset="0"/>
                <a:cs typeface="Source Sans Pro" charset="0"/>
              </a:rPr>
              <a:pPr algn="ctr"/>
              <a:t>‹#›</a:t>
            </a:fld>
            <a:endParaRPr lang="en-US" sz="1200" b="1" i="0" dirty="0">
              <a:solidFill>
                <a:srgbClr val="EE6417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4526" y="365125"/>
            <a:ext cx="9629274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4526" y="1825625"/>
            <a:ext cx="9629274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 rot="5400000">
            <a:off x="-767873" y="4997773"/>
            <a:ext cx="2598944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900" b="1" i="0" dirty="0">
                <a:solidFill>
                  <a:srgbClr val="111111">
                    <a:alpha val="70000"/>
                  </a:srgbClr>
                </a:solidFill>
                <a:latin typeface="Inter" panose="020B0502030000000004" pitchFamily="34" charset="0"/>
                <a:ea typeface="Inter" panose="020B0502030000000004" pitchFamily="34" charset="0"/>
                <a:cs typeface="Source Sans Pro" charset="0"/>
              </a:rPr>
              <a:t>THE COLORADO RIVER AUTHORITY OF UTAH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6532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1711748" y="612559"/>
            <a:ext cx="0" cy="397591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 userDrawn="1"/>
        </p:nvSpPr>
        <p:spPr>
          <a:xfrm rot="2700000" flipH="1">
            <a:off x="11643696" y="6371446"/>
            <a:ext cx="133017" cy="133017"/>
          </a:xfrm>
          <a:custGeom>
            <a:avLst/>
            <a:gdLst>
              <a:gd name="connsiteX0" fmla="*/ 216347 w 216347"/>
              <a:gd name="connsiteY0" fmla="*/ 347 h 216347"/>
              <a:gd name="connsiteX1" fmla="*/ 216000 w 216347"/>
              <a:gd name="connsiteY1" fmla="*/ 347 h 216347"/>
              <a:gd name="connsiteX2" fmla="*/ 216000 w 216347"/>
              <a:gd name="connsiteY2" fmla="*/ 0 h 216347"/>
              <a:gd name="connsiteX3" fmla="*/ 0 w 216347"/>
              <a:gd name="connsiteY3" fmla="*/ 0 h 216347"/>
              <a:gd name="connsiteX4" fmla="*/ 0 w 216347"/>
              <a:gd name="connsiteY4" fmla="*/ 28800 h 216347"/>
              <a:gd name="connsiteX5" fmla="*/ 187546 w 216347"/>
              <a:gd name="connsiteY5" fmla="*/ 28800 h 216347"/>
              <a:gd name="connsiteX6" fmla="*/ 187547 w 216347"/>
              <a:gd name="connsiteY6" fmla="*/ 216347 h 216347"/>
              <a:gd name="connsiteX7" fmla="*/ 216347 w 216347"/>
              <a:gd name="connsiteY7" fmla="*/ 216347 h 21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347" h="216347">
                <a:moveTo>
                  <a:pt x="216347" y="347"/>
                </a:moveTo>
                <a:lnTo>
                  <a:pt x="216000" y="347"/>
                </a:lnTo>
                <a:lnTo>
                  <a:pt x="216000" y="0"/>
                </a:lnTo>
                <a:lnTo>
                  <a:pt x="0" y="0"/>
                </a:lnTo>
                <a:lnTo>
                  <a:pt x="0" y="28800"/>
                </a:lnTo>
                <a:lnTo>
                  <a:pt x="187546" y="28800"/>
                </a:lnTo>
                <a:lnTo>
                  <a:pt x="187547" y="216347"/>
                </a:lnTo>
                <a:lnTo>
                  <a:pt x="216347" y="216347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5C968DB-D115-9847-9BAE-569E81C8CC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82074" y="365125"/>
            <a:ext cx="699049" cy="69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111111"/>
          </a:solidFill>
          <a:latin typeface="Inter" panose="020B0502030000000004" pitchFamily="34" charset="0"/>
          <a:ea typeface="Inter" panose="020B05020300000000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11111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11111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11111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11111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11111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7B9E-2AD6-024B-9820-E99DDBFF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526" y="1437665"/>
            <a:ext cx="5747428" cy="2358197"/>
          </a:xfrm>
        </p:spPr>
        <p:txBody>
          <a:bodyPr/>
          <a:lstStyle/>
          <a:p>
            <a:r>
              <a:rPr lang="en-US" dirty="0"/>
              <a:t>Hydrology Update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DA51CD-0566-F241-8963-16253DA411A5}"/>
              </a:ext>
            </a:extLst>
          </p:cNvPr>
          <p:cNvSpPr txBox="1"/>
          <p:nvPr/>
        </p:nvSpPr>
        <p:spPr>
          <a:xfrm>
            <a:off x="1706632" y="4669372"/>
            <a:ext cx="2621038" cy="2762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  <a:latin typeface="Inter" panose="020B0502030000000004" pitchFamily="34" charset="0"/>
                <a:ea typeface="Inter" panose="020B0502030000000004" pitchFamily="34" charset="0"/>
              </a:rPr>
              <a:t>June 23,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0E2CBC-B0E1-BE4E-BE5A-5F0C9C3AC8BE}"/>
              </a:ext>
            </a:extLst>
          </p:cNvPr>
          <p:cNvSpPr txBox="1"/>
          <p:nvPr/>
        </p:nvSpPr>
        <p:spPr>
          <a:xfrm>
            <a:off x="1724526" y="4293517"/>
            <a:ext cx="132959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b="1" dirty="0">
                <a:latin typeface="Inter" panose="020B0502030000000004" pitchFamily="34" charset="0"/>
                <a:ea typeface="Inter" panose="020B0502030000000004" pitchFamily="34" charset="0"/>
                <a:cs typeface="Open Sans" charset="0"/>
              </a:rPr>
              <a:t>Bart Leeflang, P.E.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5E45A1A-0221-C740-8892-8FB3D29C2D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5277203" y="-548646"/>
            <a:ext cx="10186416" cy="101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5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AC903-88E8-44DB-8AE1-0F5E8B44B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9549815A-8C66-4938-8521-8FDC421B6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16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DB404-0755-4A8C-9A46-F1CECA577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5B218BF0-B70C-4B36-A2F3-236A86B30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73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CCEAE-F9E2-4D35-9D0A-D21B0FB6C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DROA (500KAF) AND COOPERATIVE ACTION (480KAF)</a:t>
            </a:r>
          </a:p>
        </p:txBody>
      </p:sp>
    </p:spTree>
    <p:extLst>
      <p:ext uri="{BB962C8B-B14F-4D97-AF65-F5344CB8AC3E}">
        <p14:creationId xmlns:p14="http://schemas.microsoft.com/office/powerpoint/2010/main" val="3771388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DD451-DB82-420A-853E-C3815E4EC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4FEBF15-D3B5-493B-8FAB-67981F17E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96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8A60A-6884-43BD-BF91-1EC62A166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74F59D7-ABD0-40BD-A01B-AF80BBE13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92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, timeline&#10;&#10;Description automatically generated">
            <a:extLst>
              <a:ext uri="{FF2B5EF4-FFF2-40B4-BE49-F238E27FC236}">
                <a16:creationId xmlns:a16="http://schemas.microsoft.com/office/drawing/2014/main" id="{17E6569F-CA12-4755-B8A3-EC6D0AD32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239" y="0"/>
            <a:ext cx="9491241" cy="84836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DF10E6-E1BD-4F66-9F44-D46B5333E02E}"/>
              </a:ext>
            </a:extLst>
          </p:cNvPr>
          <p:cNvCxnSpPr>
            <a:cxnSpLocks/>
          </p:cNvCxnSpPr>
          <p:nvPr/>
        </p:nvCxnSpPr>
        <p:spPr>
          <a:xfrm>
            <a:off x="2580785" y="5250971"/>
            <a:ext cx="2781300" cy="0"/>
          </a:xfrm>
          <a:prstGeom prst="line">
            <a:avLst/>
          </a:prstGeom>
          <a:ln w="44450">
            <a:solidFill>
              <a:srgbClr val="00B0F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CA6C2A-0E99-4A12-8B51-A33998540DB4}"/>
              </a:ext>
            </a:extLst>
          </p:cNvPr>
          <p:cNvCxnSpPr>
            <a:cxnSpLocks/>
          </p:cNvCxnSpPr>
          <p:nvPr/>
        </p:nvCxnSpPr>
        <p:spPr>
          <a:xfrm>
            <a:off x="7473950" y="4698484"/>
            <a:ext cx="2781300" cy="0"/>
          </a:xfrm>
          <a:prstGeom prst="line">
            <a:avLst/>
          </a:prstGeom>
          <a:ln w="44450">
            <a:solidFill>
              <a:srgbClr val="00B0F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B660156-F76C-4C5E-A304-7E478808ACBC}"/>
              </a:ext>
            </a:extLst>
          </p:cNvPr>
          <p:cNvSpPr txBox="1"/>
          <p:nvPr/>
        </p:nvSpPr>
        <p:spPr>
          <a:xfrm>
            <a:off x="1814070" y="5066305"/>
            <a:ext cx="84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3300"/>
                </a:solidFill>
              </a:rPr>
              <a:t>3519.6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A2049-A958-4A53-814B-96FDF49F3278}"/>
              </a:ext>
            </a:extLst>
          </p:cNvPr>
          <p:cNvSpPr txBox="1"/>
          <p:nvPr/>
        </p:nvSpPr>
        <p:spPr>
          <a:xfrm>
            <a:off x="6577720" y="4513818"/>
            <a:ext cx="896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3300"/>
                </a:solidFill>
              </a:rPr>
              <a:t>1,039.1</a:t>
            </a:r>
          </a:p>
        </p:txBody>
      </p:sp>
    </p:spTree>
    <p:extLst>
      <p:ext uri="{BB962C8B-B14F-4D97-AF65-F5344CB8AC3E}">
        <p14:creationId xmlns:p14="http://schemas.microsoft.com/office/powerpoint/2010/main" val="347427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B281C-DBD9-4E78-8AC6-CECC29141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58904720-73AC-4ABE-9D72-6FD59715D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54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337E5-8271-4D5E-AC97-939496269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780398A-5E81-4C67-AE08-DFB012BFC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46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7C624-3FE4-4D0D-BAB7-00A3954ED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011F916-0050-473D-9215-D82263AAD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25"/>
            <a:ext cx="12192000" cy="6857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92C651-D8CA-4F87-A6A0-315CF0171E2D}"/>
              </a:ext>
            </a:extLst>
          </p:cNvPr>
          <p:cNvSpPr txBox="1"/>
          <p:nvPr/>
        </p:nvSpPr>
        <p:spPr>
          <a:xfrm>
            <a:off x="10032274" y="337186"/>
            <a:ext cx="164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Note:  This figure shows penstock centerline at 3490 which is not correct.  The penstock intake centerline is at 3470.</a:t>
            </a:r>
          </a:p>
        </p:txBody>
      </p:sp>
    </p:spTree>
    <p:extLst>
      <p:ext uri="{BB962C8B-B14F-4D97-AF65-F5344CB8AC3E}">
        <p14:creationId xmlns:p14="http://schemas.microsoft.com/office/powerpoint/2010/main" val="1433900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39198-032D-437E-844B-9D8B5603A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9BBC41DB-D1F9-4B91-B48C-4F1879D4C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" y="0"/>
            <a:ext cx="12188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51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11464" y="399758"/>
            <a:ext cx="9143770" cy="2060809"/>
          </a:xfrm>
        </p:spPr>
        <p:txBody>
          <a:bodyPr>
            <a:normAutofit/>
          </a:bodyPr>
          <a:lstStyle/>
          <a:p>
            <a:r>
              <a:rPr lang="en-US" sz="4000" dirty="0"/>
              <a:t>Status: June 20, 2022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017E06F-6105-4D3B-8216-20B986055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638409"/>
              </p:ext>
            </p:extLst>
          </p:nvPr>
        </p:nvGraphicFramePr>
        <p:xfrm>
          <a:off x="1133432" y="1051561"/>
          <a:ext cx="10156868" cy="34946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68668">
                  <a:extLst>
                    <a:ext uri="{9D8B030D-6E8A-4147-A177-3AD203B41FA5}">
                      <a16:colId xmlns:a16="http://schemas.microsoft.com/office/drawing/2014/main" val="1311158661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445178847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01867002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1475546265"/>
                    </a:ext>
                  </a:extLst>
                </a:gridCol>
              </a:tblGrid>
              <a:tr h="1119663">
                <a:tc>
                  <a:txBody>
                    <a:bodyPr/>
                    <a:lstStyle/>
                    <a:p>
                      <a:r>
                        <a:rPr lang="en-US" sz="3600" dirty="0"/>
                        <a:t>Reservoir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Percent Full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Content (MAF)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Elevation (feet)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498504"/>
                  </a:ext>
                </a:extLst>
              </a:tr>
              <a:tr h="4306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Lake Powell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3,538.51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925493"/>
                  </a:ext>
                </a:extLst>
              </a:tr>
              <a:tr h="4306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Lake Mead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1,044.25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949698"/>
                  </a:ext>
                </a:extLst>
              </a:tr>
              <a:tr h="4306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Total System 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727113"/>
                  </a:ext>
                </a:extLst>
              </a:tr>
              <a:tr h="93429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CC3300"/>
                          </a:solidFill>
                        </a:rPr>
                        <a:t>Total System Content (one year ago)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rgbClr val="CC3300"/>
                          </a:solidFill>
                          <a:latin typeface="+mn-lt"/>
                          <a:ea typeface="+mn-ea"/>
                          <a:cs typeface="+mn-cs"/>
                        </a:rPr>
                        <a:t>42%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rgbClr val="CC3300"/>
                          </a:solidFill>
                          <a:latin typeface="+mn-lt"/>
                          <a:ea typeface="+mn-ea"/>
                          <a:cs typeface="+mn-cs"/>
                        </a:rPr>
                        <a:t>24.96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rgbClr val="CC3300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15994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CA43EA5-268A-4B89-A360-5F7584685F0F}"/>
              </a:ext>
            </a:extLst>
          </p:cNvPr>
          <p:cNvSpPr txBox="1"/>
          <p:nvPr/>
        </p:nvSpPr>
        <p:spPr>
          <a:xfrm>
            <a:off x="1711464" y="5412433"/>
            <a:ext cx="862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</a:rPr>
              <a:t>Net System Loss of </a:t>
            </a:r>
            <a:r>
              <a:rPr lang="en-US" sz="2400" b="1" u="sng" dirty="0">
                <a:solidFill>
                  <a:srgbClr val="111111"/>
                </a:solidFill>
              </a:rPr>
              <a:t>7% </a:t>
            </a:r>
            <a:r>
              <a:rPr lang="en-US" sz="2400" dirty="0">
                <a:solidFill>
                  <a:srgbClr val="111111"/>
                </a:solidFill>
              </a:rPr>
              <a:t>or  </a:t>
            </a:r>
            <a:r>
              <a:rPr lang="en-US" sz="2400" b="1" u="sng" dirty="0">
                <a:solidFill>
                  <a:srgbClr val="111111"/>
                </a:solidFill>
              </a:rPr>
              <a:t>4.1</a:t>
            </a:r>
            <a:r>
              <a:rPr lang="en-US" sz="2400" dirty="0">
                <a:solidFill>
                  <a:srgbClr val="111111"/>
                </a:solidFill>
              </a:rPr>
              <a:t> MAF between June 2021 and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FEE174-7E4A-41C9-AB29-1FCB154F09CD}"/>
              </a:ext>
            </a:extLst>
          </p:cNvPr>
          <p:cNvSpPr txBox="1"/>
          <p:nvPr/>
        </p:nvSpPr>
        <p:spPr>
          <a:xfrm>
            <a:off x="1926077" y="5992238"/>
            <a:ext cx="6439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038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96B43-2F2B-4393-B886-3E3D0C7C5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E9F2A4E-7C12-4414-870E-AC2FF9E31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9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5C5AF6-183C-4027-8737-678448308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7" t="19960" r="70341" b="14546"/>
          <a:stretch/>
        </p:blipFill>
        <p:spPr>
          <a:xfrm>
            <a:off x="0" y="0"/>
            <a:ext cx="5835535" cy="3267445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CF16FBF-428F-4A03-A741-1A1D9D528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785" y="653143"/>
            <a:ext cx="8121215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01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91921E5-A176-4E89-A220-9737916761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768" b="1570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D2F20-A6C9-41F6-9AE9-1D389099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510" y="129381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Protection Elevations</a:t>
            </a:r>
            <a:br>
              <a:rPr lang="en-US" sz="29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9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9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Lake Powell: 	3525</a:t>
            </a:r>
            <a:br>
              <a:rPr lang="en-US" sz="29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9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		3500</a:t>
            </a:r>
            <a:br>
              <a:rPr lang="en-US" sz="29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9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9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Lake Mead:	1020</a:t>
            </a:r>
            <a:br>
              <a:rPr lang="en-US" sz="29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9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		1000</a:t>
            </a:r>
          </a:p>
        </p:txBody>
      </p:sp>
    </p:spTree>
    <p:extLst>
      <p:ext uri="{BB962C8B-B14F-4D97-AF65-F5344CB8AC3E}">
        <p14:creationId xmlns:p14="http://schemas.microsoft.com/office/powerpoint/2010/main" val="2093734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70EE22F-06E2-4CC1-AF33-1055E03326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9284527"/>
              </p:ext>
            </p:extLst>
          </p:nvPr>
        </p:nvGraphicFramePr>
        <p:xfrm>
          <a:off x="1062990" y="0"/>
          <a:ext cx="1112901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4780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147AAF-C384-4BE8-B765-7D563FCD2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33" y="131977"/>
            <a:ext cx="9419136" cy="3206774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3D1B64A-FDC7-4278-80A8-0A2D2C8599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8135927"/>
              </p:ext>
            </p:extLst>
          </p:nvPr>
        </p:nvGraphicFramePr>
        <p:xfrm>
          <a:off x="1667600" y="3520909"/>
          <a:ext cx="9408069" cy="319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53298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6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5147840"/>
              </p:ext>
            </p:extLst>
          </p:nvPr>
        </p:nvGraphicFramePr>
        <p:xfrm>
          <a:off x="1094508" y="0"/>
          <a:ext cx="1109749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6744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35CB27-FA14-404B-90B2-40CDC806B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24" y="184131"/>
            <a:ext cx="9906859" cy="3109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054C3B-56F4-4458-87EE-926437E4E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631" y="3429000"/>
            <a:ext cx="9919052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24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6D0B06F-BD95-F94F-8410-DB7E0FB75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190" y="1602190"/>
            <a:ext cx="3653619" cy="365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51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D2664BC-6AE7-44D1-8D66-BA4F546D1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0" r="3480"/>
          <a:stretch/>
        </p:blipFill>
        <p:spPr>
          <a:xfrm>
            <a:off x="0" y="1360462"/>
            <a:ext cx="5949467" cy="5042087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B2263D43-3A0E-4EB1-905C-43D71B7C0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9"/>
          <a:stretch/>
        </p:blipFill>
        <p:spPr>
          <a:xfrm>
            <a:off x="5949467" y="1338437"/>
            <a:ext cx="6242533" cy="510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91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B7294C64-5758-40BC-A1D1-2FA023BF8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3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8A228-CAA2-4EC6-8707-DC5DD1FC7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23334" r="76250" b="10952"/>
          <a:stretch/>
        </p:blipFill>
        <p:spPr>
          <a:xfrm>
            <a:off x="2634342" y="41764"/>
            <a:ext cx="7260771" cy="681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15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AB67B-B672-4296-B878-2984D4B9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519521-172B-4084-9AD8-9B852CC34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04" t="26666" r="73571" b="22857"/>
          <a:stretch/>
        </p:blipFill>
        <p:spPr>
          <a:xfrm>
            <a:off x="1013605" y="0"/>
            <a:ext cx="11178395" cy="677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46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80288D-E105-48DC-A0A1-308FC0F40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0" t="14022" r="75357" b="4761"/>
          <a:stretch/>
        </p:blipFill>
        <p:spPr>
          <a:xfrm>
            <a:off x="2835728" y="0"/>
            <a:ext cx="6520543" cy="74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77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 with medium confidence">
            <a:extLst>
              <a:ext uri="{FF2B5EF4-FFF2-40B4-BE49-F238E27FC236}">
                <a16:creationId xmlns:a16="http://schemas.microsoft.com/office/drawing/2014/main" id="{C10E5F0B-5E09-4F02-8A24-320026682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474" y="0"/>
            <a:ext cx="529575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62B42C-1503-45AA-B5E3-96DD736BB4EB}"/>
              </a:ext>
            </a:extLst>
          </p:cNvPr>
          <p:cNvSpPr txBox="1"/>
          <p:nvPr/>
        </p:nvSpPr>
        <p:spPr>
          <a:xfrm>
            <a:off x="4860302" y="6534834"/>
            <a:ext cx="62374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https://www.usbr.gov/uc/water/basin/colorado.png</a:t>
            </a:r>
          </a:p>
        </p:txBody>
      </p:sp>
    </p:spTree>
    <p:extLst>
      <p:ext uri="{BB962C8B-B14F-4D97-AF65-F5344CB8AC3E}">
        <p14:creationId xmlns:p14="http://schemas.microsoft.com/office/powerpoint/2010/main" val="449431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FB303A40-68FD-49E6-AC45-2465741FD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468085"/>
            <a:ext cx="11128248" cy="625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16931"/>
      </p:ext>
    </p:extLst>
  </p:cSld>
  <p:clrMapOvr>
    <a:masterClrMapping/>
  </p:clrMapOvr>
</p:sld>
</file>

<file path=ppt/theme/theme1.xml><?xml version="1.0" encoding="utf-8"?>
<a:theme xmlns:a="http://schemas.openxmlformats.org/drawingml/2006/main" name="Pattern Powerpoint Template">
  <a:themeElements>
    <a:clrScheme name="pattern color">
      <a:dk1>
        <a:srgbClr val="49494B"/>
      </a:dk1>
      <a:lt1>
        <a:srgbClr val="FFFFFF"/>
      </a:lt1>
      <a:dk2>
        <a:srgbClr val="49494B"/>
      </a:dk2>
      <a:lt2>
        <a:srgbClr val="FEFCFF"/>
      </a:lt2>
      <a:accent1>
        <a:srgbClr val="1D46F3"/>
      </a:accent1>
      <a:accent2>
        <a:srgbClr val="FE5757"/>
      </a:accent2>
      <a:accent3>
        <a:srgbClr val="FE0061"/>
      </a:accent3>
      <a:accent4>
        <a:srgbClr val="A905B7"/>
      </a:accent4>
      <a:accent5>
        <a:srgbClr val="7030BD"/>
      </a:accent5>
      <a:accent6>
        <a:srgbClr val="3C4EBC"/>
      </a:accent6>
      <a:hlink>
        <a:srgbClr val="5352F5"/>
      </a:hlink>
      <a:folHlink>
        <a:srgbClr val="BFBFBF"/>
      </a:folHlink>
    </a:clrScheme>
    <a:fontScheme name="Source Sans Pro Bold and Regular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190</Words>
  <Application>Microsoft Office PowerPoint</Application>
  <PresentationFormat>Widescreen</PresentationFormat>
  <Paragraphs>43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Inter</vt:lpstr>
      <vt:lpstr>Source Sans Pro</vt:lpstr>
      <vt:lpstr>Pattern Powerpoint Template</vt:lpstr>
      <vt:lpstr>Hydrology Update</vt:lpstr>
      <vt:lpstr>Status: June 20,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DROA (500KAF) AND COOPERATIVE ACTION (480KAF)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Protection Elevations  Lake Powell:  3525    3500  Lake Mead: 1020    1000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ShapeSlide</dc:creator>
  <cp:keywords/>
  <dc:description/>
  <cp:lastModifiedBy>Betsy Coleman</cp:lastModifiedBy>
  <cp:revision>119</cp:revision>
  <cp:lastPrinted>2022-01-11T17:42:27Z</cp:lastPrinted>
  <dcterms:created xsi:type="dcterms:W3CDTF">2017-08-07T02:30:58Z</dcterms:created>
  <dcterms:modified xsi:type="dcterms:W3CDTF">2022-06-23T16:36:54Z</dcterms:modified>
  <cp:category/>
</cp:coreProperties>
</file>