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69" r:id="rId2"/>
    <p:sldId id="368" r:id="rId3"/>
    <p:sldId id="370" r:id="rId4"/>
    <p:sldId id="371" r:id="rId5"/>
    <p:sldId id="256" r:id="rId6"/>
    <p:sldId id="372" r:id="rId7"/>
    <p:sldId id="385" r:id="rId8"/>
    <p:sldId id="380" r:id="rId9"/>
    <p:sldId id="388" r:id="rId10"/>
    <p:sldId id="389" r:id="rId11"/>
    <p:sldId id="390" r:id="rId12"/>
    <p:sldId id="391" r:id="rId13"/>
    <p:sldId id="393" r:id="rId14"/>
    <p:sldId id="394" r:id="rId15"/>
    <p:sldId id="395" r:id="rId16"/>
    <p:sldId id="384" r:id="rId17"/>
    <p:sldId id="3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064924-B7BC-3027-87D6-CABA0A0877A5}" name="Lily Bosworth" initials="LB" userId="S::lbosworth@utah.gov::a206e78a-bf11-466a-a814-cfa2b32a2c0c" providerId="AD"/>
  <p188:author id="{A3F3764B-B060-BA44-AEB3-03C61D4784A1}" name="Betsy Morgan" initials="BM" userId="S::bdmorgan@utah.gov::d64820bb-5419-43bc-b9ed-943c796f61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72116"/>
    <a:srgbClr val="669900"/>
    <a:srgbClr val="EE6417"/>
    <a:srgbClr val="3399FF"/>
    <a:srgbClr val="E0FFA3"/>
    <a:srgbClr val="9D9D9D"/>
    <a:srgbClr val="E6877A"/>
    <a:srgbClr val="A22E1E"/>
    <a:srgbClr val="E58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69" autoAdjust="0"/>
    <p:restoredTop sz="86419"/>
  </p:normalViewPr>
  <p:slideViewPr>
    <p:cSldViewPr snapToGrid="0" snapToObjects="1" showGuides="1">
      <p:cViewPr varScale="1">
        <p:scale>
          <a:sx n="88" d="100"/>
          <a:sy n="88" d="100"/>
        </p:scale>
        <p:origin x="228" y="9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33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04-4DA8-8DDA-C63DBE1F7501}"/>
              </c:ext>
            </c:extLst>
          </c:dPt>
          <c:dPt>
            <c:idx val="1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04-4DA8-8DDA-C63DBE1F7501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04-4DA8-8DDA-C63DBE1F7501}"/>
              </c:ext>
            </c:extLst>
          </c:dPt>
          <c:dLbls>
            <c:dLbl>
              <c:idx val="0"/>
              <c:layout>
                <c:manualLayout>
                  <c:x val="-0.13589036282543196"/>
                  <c:y val="0.1192990402228414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04-4DA8-8DDA-C63DBE1F7501}"/>
                </c:ext>
              </c:extLst>
            </c:dLbl>
            <c:dLbl>
              <c:idx val="1"/>
              <c:layout>
                <c:manualLayout>
                  <c:x val="-0.21342080564974683"/>
                  <c:y val="9.6357149709692044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04-4DA8-8DDA-C63DBE1F7501}"/>
                </c:ext>
              </c:extLst>
            </c:dLbl>
            <c:dLbl>
              <c:idx val="2"/>
              <c:layout>
                <c:manualLayout>
                  <c:x val="0.26695728353932147"/>
                  <c:y val="-5.016187924026667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61126241183402"/>
                      <c:h val="0.251058330408391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504-4DA8-8DDA-C63DBE1F75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Sheet1!$B$30:$B$32</c:f>
              <c:strCache>
                <c:ptCount val="3"/>
                <c:pt idx="0">
                  <c:v>FY23 Approved Budget</c:v>
                </c:pt>
                <c:pt idx="1">
                  <c:v>FY24 Proposed Budget</c:v>
                </c:pt>
                <c:pt idx="2">
                  <c:v>FY25-27 Remaining Budget</c:v>
                </c:pt>
              </c:strCache>
            </c:strRef>
          </c:cat>
          <c:val>
            <c:numRef>
              <c:f>Sheet1!$C$30:$C$32</c:f>
              <c:numCache>
                <c:formatCode>"$"#,##0_);[Red]\("$"#,##0\)</c:formatCode>
                <c:ptCount val="3"/>
                <c:pt idx="0">
                  <c:v>4361000</c:v>
                </c:pt>
                <c:pt idx="1">
                  <c:v>7529400</c:v>
                </c:pt>
                <c:pt idx="2">
                  <c:v>20381300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04-4DA8-8DDA-C63DBE1F75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Inter" panose="02000503000000020004" pitchFamily="2" charset="0"/>
          <a:ea typeface="Inter" panose="02000503000000020004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EE6417"/>
            </a:solidFill>
          </c:spPr>
          <c:dPt>
            <c:idx val="0"/>
            <c:bubble3D val="0"/>
            <c:spPr>
              <a:solidFill>
                <a:srgbClr val="66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1-432C-9EB5-5AA4263EC3D2}"/>
              </c:ext>
            </c:extLst>
          </c:dPt>
          <c:dPt>
            <c:idx val="1"/>
            <c:bubble3D val="0"/>
            <c:spPr>
              <a:solidFill>
                <a:srgbClr val="EE64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1-432C-9EB5-5AA4263EC3D2}"/>
              </c:ext>
            </c:extLst>
          </c:dPt>
          <c:dPt>
            <c:idx val="2"/>
            <c:bubble3D val="0"/>
            <c:spPr>
              <a:solidFill>
                <a:srgbClr val="77211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1-432C-9EB5-5AA4263EC3D2}"/>
              </c:ext>
            </c:extLst>
          </c:dPt>
          <c:dPt>
            <c:idx val="3"/>
            <c:bubble3D val="0"/>
            <c:spPr>
              <a:solidFill>
                <a:srgbClr val="0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1-432C-9EB5-5AA4263EC3D2}"/>
              </c:ext>
            </c:extLst>
          </c:dPt>
          <c:dPt>
            <c:idx val="4"/>
            <c:bubble3D val="0"/>
            <c:spPr>
              <a:solidFill>
                <a:srgbClr val="33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2B1-432C-9EB5-5AA4263EC3D2}"/>
              </c:ext>
            </c:extLst>
          </c:dPt>
          <c:dLbls>
            <c:dLbl>
              <c:idx val="0"/>
              <c:layout>
                <c:manualLayout>
                  <c:x val="-0.18475215988626423"/>
                  <c:y val="0.2344745188101487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B1-432C-9EB5-5AA4263EC3D2}"/>
                </c:ext>
              </c:extLst>
            </c:dLbl>
            <c:dLbl>
              <c:idx val="1"/>
              <c:layout>
                <c:manualLayout>
                  <c:x val="-0.19027559055118104"/>
                  <c:y val="-0.162847769028871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B1-432C-9EB5-5AA4263EC3D2}"/>
                </c:ext>
              </c:extLst>
            </c:dLbl>
            <c:dLbl>
              <c:idx val="2"/>
              <c:layout>
                <c:manualLayout>
                  <c:x val="0.12585178805774277"/>
                  <c:y val="-0.178171296296296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B1-432C-9EB5-5AA4263EC3D2}"/>
                </c:ext>
              </c:extLst>
            </c:dLbl>
            <c:dLbl>
              <c:idx val="3"/>
              <c:layout>
                <c:manualLayout>
                  <c:x val="0.22348842136920383"/>
                  <c:y val="0.103107866724992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B1-432C-9EB5-5AA4263EC3D2}"/>
                </c:ext>
              </c:extLst>
            </c:dLbl>
            <c:dLbl>
              <c:idx val="4"/>
              <c:layout>
                <c:manualLayout>
                  <c:x val="0.33926434469648364"/>
                  <c:y val="5.3940108301544067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rgbClr val="000000"/>
                      </a:solidFill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B1-432C-9EB5-5AA4263EC3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Sheet1!$H$3:$H$7</c:f>
              <c:strCache>
                <c:ptCount val="5"/>
                <c:pt idx="0">
                  <c:v>Intra/Interstate Engagement*</c:v>
                </c:pt>
                <c:pt idx="1">
                  <c:v>Measurement</c:v>
                </c:pt>
                <c:pt idx="2">
                  <c:v>Hydrology &amp; Operations</c:v>
                </c:pt>
                <c:pt idx="3">
                  <c:v>Drought Mitigation</c:v>
                </c:pt>
                <c:pt idx="4">
                  <c:v>Advisory Councils</c:v>
                </c:pt>
              </c:strCache>
            </c:strRef>
          </c:cat>
          <c:val>
            <c:numRef>
              <c:f>Sheet1!$I$3:$I$7</c:f>
              <c:numCache>
                <c:formatCode>"$"#,##0_);[Red]\("$"#,##0\)</c:formatCode>
                <c:ptCount val="5"/>
                <c:pt idx="0">
                  <c:v>1663400</c:v>
                </c:pt>
                <c:pt idx="1">
                  <c:v>1816000</c:v>
                </c:pt>
                <c:pt idx="2">
                  <c:v>1533000</c:v>
                </c:pt>
                <c:pt idx="3">
                  <c:v>2256000</c:v>
                </c:pt>
                <c:pt idx="4">
                  <c:v>281000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2B1-432C-9EB5-5AA4263EC3D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Inter" panose="02000503000000020004" pitchFamily="2" charset="0"/>
          <a:ea typeface="Inter" panose="02000503000000020004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30-4A67-A68C-2265D980B700}"/>
              </c:ext>
            </c:extLst>
          </c:dPt>
          <c:dPt>
            <c:idx val="1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30-4A67-A68C-2265D980B700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30-4A67-A68C-2265D980B700}"/>
              </c:ext>
            </c:extLst>
          </c:dPt>
          <c:dLbls>
            <c:delete val="1"/>
          </c:dLbls>
          <c:cat>
            <c:strRef>
              <c:f>Sheet1!$B$30:$B$32</c:f>
              <c:strCache>
                <c:ptCount val="3"/>
                <c:pt idx="0">
                  <c:v>FY23 Approved Budget</c:v>
                </c:pt>
                <c:pt idx="1">
                  <c:v>FY24 Proposed Budget</c:v>
                </c:pt>
                <c:pt idx="2">
                  <c:v>FY25-27 Remaining Budget</c:v>
                </c:pt>
              </c:strCache>
            </c:strRef>
          </c:cat>
          <c:val>
            <c:numRef>
              <c:f>Sheet1!$C$30:$C$32</c:f>
              <c:numCache>
                <c:formatCode>"$"#,##0_);[Red]\("$"#,##0\)</c:formatCode>
                <c:ptCount val="3"/>
                <c:pt idx="0">
                  <c:v>4361000</c:v>
                </c:pt>
                <c:pt idx="1">
                  <c:v>7529400</c:v>
                </c:pt>
                <c:pt idx="2">
                  <c:v>20381300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30-4A67-A68C-2265D980B7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Inter" panose="02000503000000020004" pitchFamily="2" charset="0"/>
          <a:ea typeface="Inter" panose="02000503000000020004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BE6EE-D593-4CC2-A607-F4E3ECA695BC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E385FF-1227-40A5-A125-DB0C7C42910B}">
      <dgm:prSet phldrT="[Text]" custT="1"/>
      <dgm:spPr>
        <a:solidFill>
          <a:srgbClr val="669900"/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rPr>
            <a:t>Standing UCRC Committees (2)</a:t>
          </a:r>
        </a:p>
      </dgm:t>
    </dgm:pt>
    <dgm:pt modelId="{B5105139-167E-4DF7-A454-A457CFF47B88}" type="parTrans" cxnId="{015E42E9-5128-480F-8BF9-0BAD80E99257}">
      <dgm:prSet/>
      <dgm:spPr/>
      <dgm:t>
        <a:bodyPr/>
        <a:lstStyle/>
        <a:p>
          <a:endParaRPr lang="en-US" sz="1600" b="1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1E3D6E1F-79A8-464F-94E9-9173CEC628AD}" type="sibTrans" cxnId="{015E42E9-5128-480F-8BF9-0BAD80E99257}">
      <dgm:prSet/>
      <dgm:spPr>
        <a:ln w="38100">
          <a:solidFill>
            <a:srgbClr val="669900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AFA36D47-0118-424F-9C69-C59D682E80E4}">
      <dgm:prSet phldrT="[Text]" custT="1"/>
      <dgm:spPr>
        <a:solidFill>
          <a:srgbClr val="669900"/>
        </a:solidFill>
      </dgm:spPr>
      <dgm:t>
        <a:bodyPr/>
        <a:lstStyle/>
        <a:p>
          <a:r>
            <a:rPr lang="en-US" sz="1600" b="1" i="0" u="none" strike="noStrike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Cambria" panose="02040503050406030204" pitchFamily="18" charset="0"/>
            </a:rPr>
            <a:t>Ad Hoc UCRC, Upper Division State and Basinwide Work Groups and Committees (8)</a:t>
          </a:r>
          <a:endParaRPr lang="en-US" sz="1600" b="1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0EB134CD-A7AE-46E4-9E85-FFE5162C6732}" type="parTrans" cxnId="{4FBCCA19-DF7D-4313-95EA-A83BD9727FC5}">
      <dgm:prSet/>
      <dgm:spPr/>
      <dgm:t>
        <a:bodyPr/>
        <a:lstStyle/>
        <a:p>
          <a:endParaRPr lang="en-US" sz="1600" b="1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0860EC5A-B4AA-40B4-B04C-D059DC8C37AB}" type="sibTrans" cxnId="{4FBCCA19-DF7D-4313-95EA-A83BD9727FC5}">
      <dgm:prSet/>
      <dgm:spPr>
        <a:ln w="38100">
          <a:solidFill>
            <a:srgbClr val="669900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F6611132-A04F-4377-B6E9-D802027259D8}">
      <dgm:prSet phldrT="[Text]" custT="1"/>
      <dgm:spPr>
        <a:solidFill>
          <a:srgbClr val="669900"/>
        </a:solidFill>
      </dgm:spPr>
      <dgm:t>
        <a:bodyPr/>
        <a:lstStyle/>
        <a:p>
          <a:r>
            <a:rPr lang="en-US" sz="1600" b="1" i="0" u="none" strike="noStrike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Cambria" panose="02040503050406030204" pitchFamily="18" charset="0"/>
            </a:rPr>
            <a:t>Environmental and Water Quality (4)</a:t>
          </a:r>
          <a:endParaRPr lang="en-US" sz="1600" b="1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D6AF3D37-F4BF-49BB-9DCD-0FF577E11B32}" type="parTrans" cxnId="{1D7D073A-85E1-4AD3-861F-331C960B923E}">
      <dgm:prSet/>
      <dgm:spPr/>
      <dgm:t>
        <a:bodyPr/>
        <a:lstStyle/>
        <a:p>
          <a:endParaRPr lang="en-US" sz="1600" b="1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643AE0E4-95B7-46ED-BD5A-9D7FE44D8C96}" type="sibTrans" cxnId="{1D7D073A-85E1-4AD3-861F-331C960B923E}">
      <dgm:prSet/>
      <dgm:spPr>
        <a:ln w="38100">
          <a:solidFill>
            <a:srgbClr val="669900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C0E59AEB-488C-4441-B45F-C7F351799D39}">
      <dgm:prSet phldrT="[Text]" custT="1"/>
      <dgm:spPr>
        <a:solidFill>
          <a:srgbClr val="669900"/>
        </a:solidFill>
      </dgm:spPr>
      <dgm:t>
        <a:bodyPr/>
        <a:lstStyle/>
        <a:p>
          <a:r>
            <a:rPr lang="en-US" sz="1600" b="1" i="0" u="none" strike="noStrike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Cambria" panose="02040503050406030204" pitchFamily="18" charset="0"/>
            </a:rPr>
            <a:t>Upper Colorado River Fish Recovery Program (4)</a:t>
          </a:r>
          <a:endParaRPr lang="en-US" sz="1600" b="1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1C7BE89F-402A-4ACF-9073-9DB109809A2C}" type="parTrans" cxnId="{4E8C0929-15BD-4FA5-9D18-05DB7DD64FCB}">
      <dgm:prSet/>
      <dgm:spPr/>
      <dgm:t>
        <a:bodyPr/>
        <a:lstStyle/>
        <a:p>
          <a:endParaRPr lang="en-US" sz="1600" b="1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43731B70-A2EA-4FFD-8E9F-3F8CAD34E849}" type="sibTrans" cxnId="{4E8C0929-15BD-4FA5-9D18-05DB7DD64FCB}">
      <dgm:prSet/>
      <dgm:spPr>
        <a:ln w="38100">
          <a:solidFill>
            <a:srgbClr val="669900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12193555-BF6F-43F3-83ED-79BE0FDB5528}">
      <dgm:prSet phldrT="[Text]" custT="1"/>
      <dgm:spPr>
        <a:solidFill>
          <a:srgbClr val="669900"/>
        </a:solidFill>
      </dgm:spPr>
      <dgm:t>
        <a:bodyPr/>
        <a:lstStyle/>
        <a:p>
          <a:r>
            <a:rPr lang="en-US" sz="1600" b="1" i="0" u="none" strike="noStrike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Cambria" panose="02040503050406030204" pitchFamily="18" charset="0"/>
            </a:rPr>
            <a:t>San Juan Recovery Implementation Program (2)</a:t>
          </a:r>
          <a:endParaRPr lang="en-US" sz="1600" b="1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46790E81-E803-44F0-9A61-6B230278B55A}" type="parTrans" cxnId="{68FC0EA8-A6AD-4ECC-A94B-D3BF86B429D2}">
      <dgm:prSet/>
      <dgm:spPr/>
      <dgm:t>
        <a:bodyPr/>
        <a:lstStyle/>
        <a:p>
          <a:endParaRPr lang="en-US" sz="1600" b="1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99426D4E-9409-44C8-AD1D-40FF1C319F13}" type="sibTrans" cxnId="{68FC0EA8-A6AD-4ECC-A94B-D3BF86B429D2}">
      <dgm:prSet/>
      <dgm:spPr>
        <a:ln w="38100">
          <a:solidFill>
            <a:srgbClr val="669900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F11583B2-7098-4098-8F90-1B456B09148B}" type="pres">
      <dgm:prSet presAssocID="{8F9BE6EE-D593-4CC2-A607-F4E3ECA695BC}" presName="cycle" presStyleCnt="0">
        <dgm:presLayoutVars>
          <dgm:dir/>
          <dgm:resizeHandles val="exact"/>
        </dgm:presLayoutVars>
      </dgm:prSet>
      <dgm:spPr/>
    </dgm:pt>
    <dgm:pt modelId="{78C17903-8C65-4128-AEBD-E22652043371}" type="pres">
      <dgm:prSet presAssocID="{EDE385FF-1227-40A5-A125-DB0C7C42910B}" presName="node" presStyleLbl="node1" presStyleIdx="0" presStyleCnt="5" custScaleX="143701" custScaleY="110539">
        <dgm:presLayoutVars>
          <dgm:bulletEnabled val="1"/>
        </dgm:presLayoutVars>
      </dgm:prSet>
      <dgm:spPr/>
    </dgm:pt>
    <dgm:pt modelId="{B52FC044-9489-446D-9E9B-058FAB29FC9F}" type="pres">
      <dgm:prSet presAssocID="{EDE385FF-1227-40A5-A125-DB0C7C42910B}" presName="spNode" presStyleCnt="0"/>
      <dgm:spPr/>
    </dgm:pt>
    <dgm:pt modelId="{8C5AF1C1-7FF0-4A81-A278-896D9D94696C}" type="pres">
      <dgm:prSet presAssocID="{1E3D6E1F-79A8-464F-94E9-9173CEC628AD}" presName="sibTrans" presStyleLbl="sibTrans1D1" presStyleIdx="0" presStyleCnt="5"/>
      <dgm:spPr/>
    </dgm:pt>
    <dgm:pt modelId="{E797829B-974E-44DC-89D2-F832594AB38D}" type="pres">
      <dgm:prSet presAssocID="{AFA36D47-0118-424F-9C69-C59D682E80E4}" presName="node" presStyleLbl="node1" presStyleIdx="1" presStyleCnt="5" custScaleX="143701" custScaleY="110539">
        <dgm:presLayoutVars>
          <dgm:bulletEnabled val="1"/>
        </dgm:presLayoutVars>
      </dgm:prSet>
      <dgm:spPr/>
    </dgm:pt>
    <dgm:pt modelId="{ECF90834-728F-4A18-BF27-9EEC8D039684}" type="pres">
      <dgm:prSet presAssocID="{AFA36D47-0118-424F-9C69-C59D682E80E4}" presName="spNode" presStyleCnt="0"/>
      <dgm:spPr/>
    </dgm:pt>
    <dgm:pt modelId="{59344C90-5844-4096-B8FA-8AA247EAF3FC}" type="pres">
      <dgm:prSet presAssocID="{0860EC5A-B4AA-40B4-B04C-D059DC8C37AB}" presName="sibTrans" presStyleLbl="sibTrans1D1" presStyleIdx="1" presStyleCnt="5"/>
      <dgm:spPr/>
    </dgm:pt>
    <dgm:pt modelId="{D346A3FD-D2D2-4F99-8792-EA7E2BAAC4C0}" type="pres">
      <dgm:prSet presAssocID="{F6611132-A04F-4377-B6E9-D802027259D8}" presName="node" presStyleLbl="node1" presStyleIdx="2" presStyleCnt="5" custScaleX="143701" custScaleY="110539">
        <dgm:presLayoutVars>
          <dgm:bulletEnabled val="1"/>
        </dgm:presLayoutVars>
      </dgm:prSet>
      <dgm:spPr/>
    </dgm:pt>
    <dgm:pt modelId="{67A9BE41-53B1-45ED-8CDC-BCAE7561A8F5}" type="pres">
      <dgm:prSet presAssocID="{F6611132-A04F-4377-B6E9-D802027259D8}" presName="spNode" presStyleCnt="0"/>
      <dgm:spPr/>
    </dgm:pt>
    <dgm:pt modelId="{FC5BA565-2CE5-4183-B63A-FD0A62293DF3}" type="pres">
      <dgm:prSet presAssocID="{643AE0E4-95B7-46ED-BD5A-9D7FE44D8C96}" presName="sibTrans" presStyleLbl="sibTrans1D1" presStyleIdx="2" presStyleCnt="5"/>
      <dgm:spPr/>
    </dgm:pt>
    <dgm:pt modelId="{14B50AA8-6462-4027-81B7-78685BAEE173}" type="pres">
      <dgm:prSet presAssocID="{C0E59AEB-488C-4441-B45F-C7F351799D39}" presName="node" presStyleLbl="node1" presStyleIdx="3" presStyleCnt="5" custScaleX="143701" custScaleY="110539">
        <dgm:presLayoutVars>
          <dgm:bulletEnabled val="1"/>
        </dgm:presLayoutVars>
      </dgm:prSet>
      <dgm:spPr/>
    </dgm:pt>
    <dgm:pt modelId="{7D70E108-F465-45CE-8AD3-BA665B404C2F}" type="pres">
      <dgm:prSet presAssocID="{C0E59AEB-488C-4441-B45F-C7F351799D39}" presName="spNode" presStyleCnt="0"/>
      <dgm:spPr/>
    </dgm:pt>
    <dgm:pt modelId="{F82DAB31-8772-49D8-A1D9-6959C54E6665}" type="pres">
      <dgm:prSet presAssocID="{43731B70-A2EA-4FFD-8E9F-3F8CAD34E849}" presName="sibTrans" presStyleLbl="sibTrans1D1" presStyleIdx="3" presStyleCnt="5"/>
      <dgm:spPr/>
    </dgm:pt>
    <dgm:pt modelId="{06A6C093-D5B8-45CF-892A-7B732B6D3192}" type="pres">
      <dgm:prSet presAssocID="{12193555-BF6F-43F3-83ED-79BE0FDB5528}" presName="node" presStyleLbl="node1" presStyleIdx="4" presStyleCnt="5" custScaleX="143701" custScaleY="110539">
        <dgm:presLayoutVars>
          <dgm:bulletEnabled val="1"/>
        </dgm:presLayoutVars>
      </dgm:prSet>
      <dgm:spPr/>
    </dgm:pt>
    <dgm:pt modelId="{B61D2C5E-DCAE-4B73-AE7B-E3FE969B1049}" type="pres">
      <dgm:prSet presAssocID="{12193555-BF6F-43F3-83ED-79BE0FDB5528}" presName="spNode" presStyleCnt="0"/>
      <dgm:spPr/>
    </dgm:pt>
    <dgm:pt modelId="{98FE8BFE-08DC-4AE5-81EF-3941F54EBB24}" type="pres">
      <dgm:prSet presAssocID="{99426D4E-9409-44C8-AD1D-40FF1C319F13}" presName="sibTrans" presStyleLbl="sibTrans1D1" presStyleIdx="4" presStyleCnt="5"/>
      <dgm:spPr/>
    </dgm:pt>
  </dgm:ptLst>
  <dgm:cxnLst>
    <dgm:cxn modelId="{6EEC6903-AABC-4B86-8F28-AE709BD20606}" type="presOf" srcId="{1E3D6E1F-79A8-464F-94E9-9173CEC628AD}" destId="{8C5AF1C1-7FF0-4A81-A278-896D9D94696C}" srcOrd="0" destOrd="0" presId="urn:microsoft.com/office/officeart/2005/8/layout/cycle6"/>
    <dgm:cxn modelId="{4FBCCA19-DF7D-4313-95EA-A83BD9727FC5}" srcId="{8F9BE6EE-D593-4CC2-A607-F4E3ECA695BC}" destId="{AFA36D47-0118-424F-9C69-C59D682E80E4}" srcOrd="1" destOrd="0" parTransId="{0EB134CD-A7AE-46E4-9E85-FFE5162C6732}" sibTransId="{0860EC5A-B4AA-40B4-B04C-D059DC8C37AB}"/>
    <dgm:cxn modelId="{2E888620-4A10-4656-BC63-B290D3E513C6}" type="presOf" srcId="{643AE0E4-95B7-46ED-BD5A-9D7FE44D8C96}" destId="{FC5BA565-2CE5-4183-B63A-FD0A62293DF3}" srcOrd="0" destOrd="0" presId="urn:microsoft.com/office/officeart/2005/8/layout/cycle6"/>
    <dgm:cxn modelId="{038E0E24-F68B-4C87-B83F-8233AE899BF6}" type="presOf" srcId="{8F9BE6EE-D593-4CC2-A607-F4E3ECA695BC}" destId="{F11583B2-7098-4098-8F90-1B456B09148B}" srcOrd="0" destOrd="0" presId="urn:microsoft.com/office/officeart/2005/8/layout/cycle6"/>
    <dgm:cxn modelId="{4E8C0929-15BD-4FA5-9D18-05DB7DD64FCB}" srcId="{8F9BE6EE-D593-4CC2-A607-F4E3ECA695BC}" destId="{C0E59AEB-488C-4441-B45F-C7F351799D39}" srcOrd="3" destOrd="0" parTransId="{1C7BE89F-402A-4ACF-9073-9DB109809A2C}" sibTransId="{43731B70-A2EA-4FFD-8E9F-3F8CAD34E849}"/>
    <dgm:cxn modelId="{DE6CCF29-0BF5-4A48-AADC-EAD03A0C4852}" type="presOf" srcId="{F6611132-A04F-4377-B6E9-D802027259D8}" destId="{D346A3FD-D2D2-4F99-8792-EA7E2BAAC4C0}" srcOrd="0" destOrd="0" presId="urn:microsoft.com/office/officeart/2005/8/layout/cycle6"/>
    <dgm:cxn modelId="{DE94CB2E-592B-4B48-851E-A9FE82D90707}" type="presOf" srcId="{12193555-BF6F-43F3-83ED-79BE0FDB5528}" destId="{06A6C093-D5B8-45CF-892A-7B732B6D3192}" srcOrd="0" destOrd="0" presId="urn:microsoft.com/office/officeart/2005/8/layout/cycle6"/>
    <dgm:cxn modelId="{E1EC6530-5474-4727-93E5-3312DAD62E23}" type="presOf" srcId="{43731B70-A2EA-4FFD-8E9F-3F8CAD34E849}" destId="{F82DAB31-8772-49D8-A1D9-6959C54E6665}" srcOrd="0" destOrd="0" presId="urn:microsoft.com/office/officeart/2005/8/layout/cycle6"/>
    <dgm:cxn modelId="{1D7D073A-85E1-4AD3-861F-331C960B923E}" srcId="{8F9BE6EE-D593-4CC2-A607-F4E3ECA695BC}" destId="{F6611132-A04F-4377-B6E9-D802027259D8}" srcOrd="2" destOrd="0" parTransId="{D6AF3D37-F4BF-49BB-9DCD-0FF577E11B32}" sibTransId="{643AE0E4-95B7-46ED-BD5A-9D7FE44D8C96}"/>
    <dgm:cxn modelId="{431DFA3E-8FCB-4914-B73F-D26FA42A7D94}" type="presOf" srcId="{EDE385FF-1227-40A5-A125-DB0C7C42910B}" destId="{78C17903-8C65-4128-AEBD-E22652043371}" srcOrd="0" destOrd="0" presId="urn:microsoft.com/office/officeart/2005/8/layout/cycle6"/>
    <dgm:cxn modelId="{6E3F023F-9EF2-41BD-A324-EA16E54DEF1C}" type="presOf" srcId="{AFA36D47-0118-424F-9C69-C59D682E80E4}" destId="{E797829B-974E-44DC-89D2-F832594AB38D}" srcOrd="0" destOrd="0" presId="urn:microsoft.com/office/officeart/2005/8/layout/cycle6"/>
    <dgm:cxn modelId="{68FC0EA8-A6AD-4ECC-A94B-D3BF86B429D2}" srcId="{8F9BE6EE-D593-4CC2-A607-F4E3ECA695BC}" destId="{12193555-BF6F-43F3-83ED-79BE0FDB5528}" srcOrd="4" destOrd="0" parTransId="{46790E81-E803-44F0-9A61-6B230278B55A}" sibTransId="{99426D4E-9409-44C8-AD1D-40FF1C319F13}"/>
    <dgm:cxn modelId="{F28E1BB7-2A7C-4654-A4D4-57674CDB903B}" type="presOf" srcId="{0860EC5A-B4AA-40B4-B04C-D059DC8C37AB}" destId="{59344C90-5844-4096-B8FA-8AA247EAF3FC}" srcOrd="0" destOrd="0" presId="urn:microsoft.com/office/officeart/2005/8/layout/cycle6"/>
    <dgm:cxn modelId="{33F5CFD7-A382-48E2-9DF2-5976F12287AC}" type="presOf" srcId="{99426D4E-9409-44C8-AD1D-40FF1C319F13}" destId="{98FE8BFE-08DC-4AE5-81EF-3941F54EBB24}" srcOrd="0" destOrd="0" presId="urn:microsoft.com/office/officeart/2005/8/layout/cycle6"/>
    <dgm:cxn modelId="{8B8A3BDD-03BC-43C0-8AF8-EDF3B8B541C7}" type="presOf" srcId="{C0E59AEB-488C-4441-B45F-C7F351799D39}" destId="{14B50AA8-6462-4027-81B7-78685BAEE173}" srcOrd="0" destOrd="0" presId="urn:microsoft.com/office/officeart/2005/8/layout/cycle6"/>
    <dgm:cxn modelId="{015E42E9-5128-480F-8BF9-0BAD80E99257}" srcId="{8F9BE6EE-D593-4CC2-A607-F4E3ECA695BC}" destId="{EDE385FF-1227-40A5-A125-DB0C7C42910B}" srcOrd="0" destOrd="0" parTransId="{B5105139-167E-4DF7-A454-A457CFF47B88}" sibTransId="{1E3D6E1F-79A8-464F-94E9-9173CEC628AD}"/>
    <dgm:cxn modelId="{BDE78FC7-2140-4852-A0B8-1AC871B6BC01}" type="presParOf" srcId="{F11583B2-7098-4098-8F90-1B456B09148B}" destId="{78C17903-8C65-4128-AEBD-E22652043371}" srcOrd="0" destOrd="0" presId="urn:microsoft.com/office/officeart/2005/8/layout/cycle6"/>
    <dgm:cxn modelId="{895149EB-5316-457D-B2B5-390F630ADDD1}" type="presParOf" srcId="{F11583B2-7098-4098-8F90-1B456B09148B}" destId="{B52FC044-9489-446D-9E9B-058FAB29FC9F}" srcOrd="1" destOrd="0" presId="urn:microsoft.com/office/officeart/2005/8/layout/cycle6"/>
    <dgm:cxn modelId="{0E381BBD-440C-416E-9459-52FAFD9AF8F4}" type="presParOf" srcId="{F11583B2-7098-4098-8F90-1B456B09148B}" destId="{8C5AF1C1-7FF0-4A81-A278-896D9D94696C}" srcOrd="2" destOrd="0" presId="urn:microsoft.com/office/officeart/2005/8/layout/cycle6"/>
    <dgm:cxn modelId="{350EC083-12E3-49CA-B912-D8062AE55371}" type="presParOf" srcId="{F11583B2-7098-4098-8F90-1B456B09148B}" destId="{E797829B-974E-44DC-89D2-F832594AB38D}" srcOrd="3" destOrd="0" presId="urn:microsoft.com/office/officeart/2005/8/layout/cycle6"/>
    <dgm:cxn modelId="{EF8F822E-DB25-4026-AB0E-47C97F070B77}" type="presParOf" srcId="{F11583B2-7098-4098-8F90-1B456B09148B}" destId="{ECF90834-728F-4A18-BF27-9EEC8D039684}" srcOrd="4" destOrd="0" presId="urn:microsoft.com/office/officeart/2005/8/layout/cycle6"/>
    <dgm:cxn modelId="{3367F550-5F93-4CE5-AF8F-96633A07BF8B}" type="presParOf" srcId="{F11583B2-7098-4098-8F90-1B456B09148B}" destId="{59344C90-5844-4096-B8FA-8AA247EAF3FC}" srcOrd="5" destOrd="0" presId="urn:microsoft.com/office/officeart/2005/8/layout/cycle6"/>
    <dgm:cxn modelId="{A18426A3-9B6D-4FB7-B336-D2F6E988C78A}" type="presParOf" srcId="{F11583B2-7098-4098-8F90-1B456B09148B}" destId="{D346A3FD-D2D2-4F99-8792-EA7E2BAAC4C0}" srcOrd="6" destOrd="0" presId="urn:microsoft.com/office/officeart/2005/8/layout/cycle6"/>
    <dgm:cxn modelId="{16EEDD50-FA3C-4DF5-BC02-5399C364DAEF}" type="presParOf" srcId="{F11583B2-7098-4098-8F90-1B456B09148B}" destId="{67A9BE41-53B1-45ED-8CDC-BCAE7561A8F5}" srcOrd="7" destOrd="0" presId="urn:microsoft.com/office/officeart/2005/8/layout/cycle6"/>
    <dgm:cxn modelId="{BC440E0D-2E8D-4A2D-9FD5-26FB5EA65348}" type="presParOf" srcId="{F11583B2-7098-4098-8F90-1B456B09148B}" destId="{FC5BA565-2CE5-4183-B63A-FD0A62293DF3}" srcOrd="8" destOrd="0" presId="urn:microsoft.com/office/officeart/2005/8/layout/cycle6"/>
    <dgm:cxn modelId="{E735758D-1FDD-45EC-B37B-D8963596FD01}" type="presParOf" srcId="{F11583B2-7098-4098-8F90-1B456B09148B}" destId="{14B50AA8-6462-4027-81B7-78685BAEE173}" srcOrd="9" destOrd="0" presId="urn:microsoft.com/office/officeart/2005/8/layout/cycle6"/>
    <dgm:cxn modelId="{E9A2CC4E-6096-4CCD-92F1-2168BAB26214}" type="presParOf" srcId="{F11583B2-7098-4098-8F90-1B456B09148B}" destId="{7D70E108-F465-45CE-8AD3-BA665B404C2F}" srcOrd="10" destOrd="0" presId="urn:microsoft.com/office/officeart/2005/8/layout/cycle6"/>
    <dgm:cxn modelId="{CC0124D8-A0B0-4771-BE7C-24EE9CC92DCA}" type="presParOf" srcId="{F11583B2-7098-4098-8F90-1B456B09148B}" destId="{F82DAB31-8772-49D8-A1D9-6959C54E6665}" srcOrd="11" destOrd="0" presId="urn:microsoft.com/office/officeart/2005/8/layout/cycle6"/>
    <dgm:cxn modelId="{FF61E019-ABD8-49C5-B2C6-051A47AD0906}" type="presParOf" srcId="{F11583B2-7098-4098-8F90-1B456B09148B}" destId="{06A6C093-D5B8-45CF-892A-7B732B6D3192}" srcOrd="12" destOrd="0" presId="urn:microsoft.com/office/officeart/2005/8/layout/cycle6"/>
    <dgm:cxn modelId="{501FCBB0-4B00-45C0-AD6C-661C58F2D07C}" type="presParOf" srcId="{F11583B2-7098-4098-8F90-1B456B09148B}" destId="{B61D2C5E-DCAE-4B73-AE7B-E3FE969B1049}" srcOrd="13" destOrd="0" presId="urn:microsoft.com/office/officeart/2005/8/layout/cycle6"/>
    <dgm:cxn modelId="{ACC80F36-77B0-467E-A10D-9EDD55A2E6F0}" type="presParOf" srcId="{F11583B2-7098-4098-8F90-1B456B09148B}" destId="{98FE8BFE-08DC-4AE5-81EF-3941F54EBB2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17903-8C65-4128-AEBD-E22652043371}">
      <dsp:nvSpPr>
        <dsp:cNvPr id="0" name=""/>
        <dsp:cNvSpPr/>
      </dsp:nvSpPr>
      <dsp:spPr>
        <a:xfrm>
          <a:off x="2692396" y="-30487"/>
          <a:ext cx="2743207" cy="1371600"/>
        </a:xfrm>
        <a:prstGeom prst="roundRect">
          <a:avLst/>
        </a:prstGeom>
        <a:solidFill>
          <a:srgbClr val="66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rPr>
            <a:t>Standing UCRC Committees (2)</a:t>
          </a:r>
        </a:p>
      </dsp:txBody>
      <dsp:txXfrm>
        <a:off x="2759352" y="36469"/>
        <a:ext cx="2609295" cy="1237688"/>
      </dsp:txXfrm>
    </dsp:sp>
    <dsp:sp modelId="{8C5AF1C1-7FF0-4A81-A278-896D9D94696C}">
      <dsp:nvSpPr>
        <dsp:cNvPr id="0" name=""/>
        <dsp:cNvSpPr/>
      </dsp:nvSpPr>
      <dsp:spPr>
        <a:xfrm>
          <a:off x="1582196" y="655312"/>
          <a:ext cx="4963606" cy="4963606"/>
        </a:xfrm>
        <a:custGeom>
          <a:avLst/>
          <a:gdLst/>
          <a:ahLst/>
          <a:cxnLst/>
          <a:rect l="0" t="0" r="0" b="0"/>
          <a:pathLst>
            <a:path>
              <a:moveTo>
                <a:pt x="3860802" y="418381"/>
              </a:moveTo>
              <a:arcTo wR="2481803" hR="2481803" stAng="18225305" swAng="1212731"/>
            </a:path>
          </a:pathLst>
        </a:custGeom>
        <a:noFill/>
        <a:ln w="38100" cap="flat" cmpd="sng" algn="ctr">
          <a:solidFill>
            <a:srgbClr val="6699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7829B-974E-44DC-89D2-F832594AB38D}">
      <dsp:nvSpPr>
        <dsp:cNvPr id="0" name=""/>
        <dsp:cNvSpPr/>
      </dsp:nvSpPr>
      <dsp:spPr>
        <a:xfrm>
          <a:off x="5052731" y="1684396"/>
          <a:ext cx="2743207" cy="1371600"/>
        </a:xfrm>
        <a:prstGeom prst="roundRect">
          <a:avLst/>
        </a:prstGeom>
        <a:solidFill>
          <a:srgbClr val="66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strike="noStrike" kern="12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Cambria" panose="02040503050406030204" pitchFamily="18" charset="0"/>
            </a:rPr>
            <a:t>Ad Hoc UCRC, Upper Division State and Basinwide Work Groups and Committees (8)</a:t>
          </a:r>
          <a:endParaRPr lang="en-US" sz="1600" b="1" kern="1200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5119687" y="1751352"/>
        <a:ext cx="2609295" cy="1237688"/>
      </dsp:txXfrm>
    </dsp:sp>
    <dsp:sp modelId="{59344C90-5844-4096-B8FA-8AA247EAF3FC}">
      <dsp:nvSpPr>
        <dsp:cNvPr id="0" name=""/>
        <dsp:cNvSpPr/>
      </dsp:nvSpPr>
      <dsp:spPr>
        <a:xfrm>
          <a:off x="1582196" y="655312"/>
          <a:ext cx="4963606" cy="4963606"/>
        </a:xfrm>
        <a:custGeom>
          <a:avLst/>
          <a:gdLst/>
          <a:ahLst/>
          <a:cxnLst/>
          <a:rect l="0" t="0" r="0" b="0"/>
          <a:pathLst>
            <a:path>
              <a:moveTo>
                <a:pt x="4962713" y="2415214"/>
              </a:moveTo>
              <a:arcTo wR="2481803" hR="2481803" stAng="21507752" swAng="2003337"/>
            </a:path>
          </a:pathLst>
        </a:custGeom>
        <a:noFill/>
        <a:ln w="38100" cap="flat" cmpd="sng" algn="ctr">
          <a:solidFill>
            <a:srgbClr val="6699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6A3FD-D2D2-4F99-8792-EA7E2BAAC4C0}">
      <dsp:nvSpPr>
        <dsp:cNvPr id="0" name=""/>
        <dsp:cNvSpPr/>
      </dsp:nvSpPr>
      <dsp:spPr>
        <a:xfrm>
          <a:off x="4151163" y="4459136"/>
          <a:ext cx="2743207" cy="1371600"/>
        </a:xfrm>
        <a:prstGeom prst="roundRect">
          <a:avLst/>
        </a:prstGeom>
        <a:solidFill>
          <a:srgbClr val="66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strike="noStrike" kern="12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Cambria" panose="02040503050406030204" pitchFamily="18" charset="0"/>
            </a:rPr>
            <a:t>Environmental and Water Quality (4)</a:t>
          </a:r>
          <a:endParaRPr lang="en-US" sz="1600" b="1" kern="1200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4218119" y="4526092"/>
        <a:ext cx="2609295" cy="1237688"/>
      </dsp:txXfrm>
    </dsp:sp>
    <dsp:sp modelId="{FC5BA565-2CE5-4183-B63A-FD0A62293DF3}">
      <dsp:nvSpPr>
        <dsp:cNvPr id="0" name=""/>
        <dsp:cNvSpPr/>
      </dsp:nvSpPr>
      <dsp:spPr>
        <a:xfrm>
          <a:off x="1582196" y="655312"/>
          <a:ext cx="4963606" cy="4963606"/>
        </a:xfrm>
        <a:custGeom>
          <a:avLst/>
          <a:gdLst/>
          <a:ahLst/>
          <a:cxnLst/>
          <a:rect l="0" t="0" r="0" b="0"/>
          <a:pathLst>
            <a:path>
              <a:moveTo>
                <a:pt x="2567224" y="4962136"/>
              </a:moveTo>
              <a:arcTo wR="2481803" hR="2481803" stAng="5281652" swAng="236696"/>
            </a:path>
          </a:pathLst>
        </a:custGeom>
        <a:noFill/>
        <a:ln w="38100" cap="flat" cmpd="sng" algn="ctr">
          <a:solidFill>
            <a:srgbClr val="6699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B50AA8-6462-4027-81B7-78685BAEE173}">
      <dsp:nvSpPr>
        <dsp:cNvPr id="0" name=""/>
        <dsp:cNvSpPr/>
      </dsp:nvSpPr>
      <dsp:spPr>
        <a:xfrm>
          <a:off x="1233628" y="4459136"/>
          <a:ext cx="2743207" cy="1371600"/>
        </a:xfrm>
        <a:prstGeom prst="roundRect">
          <a:avLst/>
        </a:prstGeom>
        <a:solidFill>
          <a:srgbClr val="66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strike="noStrike" kern="12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Cambria" panose="02040503050406030204" pitchFamily="18" charset="0"/>
            </a:rPr>
            <a:t>Upper Colorado River Fish Recovery Program (4)</a:t>
          </a:r>
          <a:endParaRPr lang="en-US" sz="1600" b="1" kern="1200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1300584" y="4526092"/>
        <a:ext cx="2609295" cy="1237688"/>
      </dsp:txXfrm>
    </dsp:sp>
    <dsp:sp modelId="{F82DAB31-8772-49D8-A1D9-6959C54E6665}">
      <dsp:nvSpPr>
        <dsp:cNvPr id="0" name=""/>
        <dsp:cNvSpPr/>
      </dsp:nvSpPr>
      <dsp:spPr>
        <a:xfrm>
          <a:off x="1582196" y="655312"/>
          <a:ext cx="4963606" cy="4963606"/>
        </a:xfrm>
        <a:custGeom>
          <a:avLst/>
          <a:gdLst/>
          <a:ahLst/>
          <a:cxnLst/>
          <a:rect l="0" t="0" r="0" b="0"/>
          <a:pathLst>
            <a:path>
              <a:moveTo>
                <a:pt x="373712" y="3791498"/>
              </a:moveTo>
              <a:arcTo wR="2481803" hR="2481803" stAng="8888911" swAng="2003337"/>
            </a:path>
          </a:pathLst>
        </a:custGeom>
        <a:noFill/>
        <a:ln w="38100" cap="flat" cmpd="sng" algn="ctr">
          <a:solidFill>
            <a:srgbClr val="6699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A6C093-D5B8-45CF-892A-7B732B6D3192}">
      <dsp:nvSpPr>
        <dsp:cNvPr id="0" name=""/>
        <dsp:cNvSpPr/>
      </dsp:nvSpPr>
      <dsp:spPr>
        <a:xfrm>
          <a:off x="332061" y="1684396"/>
          <a:ext cx="2743207" cy="1371600"/>
        </a:xfrm>
        <a:prstGeom prst="roundRect">
          <a:avLst/>
        </a:prstGeom>
        <a:solidFill>
          <a:srgbClr val="66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strike="noStrike" kern="12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Cambria" panose="02040503050406030204" pitchFamily="18" charset="0"/>
            </a:rPr>
            <a:t>San Juan Recovery Implementation Program (2)</a:t>
          </a:r>
          <a:endParaRPr lang="en-US" sz="1600" b="1" kern="1200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399017" y="1751352"/>
        <a:ext cx="2609295" cy="1237688"/>
      </dsp:txXfrm>
    </dsp:sp>
    <dsp:sp modelId="{98FE8BFE-08DC-4AE5-81EF-3941F54EBB24}">
      <dsp:nvSpPr>
        <dsp:cNvPr id="0" name=""/>
        <dsp:cNvSpPr/>
      </dsp:nvSpPr>
      <dsp:spPr>
        <a:xfrm>
          <a:off x="1582196" y="655312"/>
          <a:ext cx="4963606" cy="4963606"/>
        </a:xfrm>
        <a:custGeom>
          <a:avLst/>
          <a:gdLst/>
          <a:ahLst/>
          <a:cxnLst/>
          <a:rect l="0" t="0" r="0" b="0"/>
          <a:pathLst>
            <a:path>
              <a:moveTo>
                <a:pt x="474815" y="1021889"/>
              </a:moveTo>
              <a:arcTo wR="2481803" hR="2481803" stAng="12961963" swAng="1212731"/>
            </a:path>
          </a:pathLst>
        </a:custGeom>
        <a:noFill/>
        <a:ln w="38100" cap="flat" cmpd="sng" algn="ctr">
          <a:solidFill>
            <a:srgbClr val="6699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F6F05-3F3E-2048-BC3F-63605A1D392D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A7324-FE81-FB44-993A-39FC0F643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78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F3A15-AFE2-EF49-9E7E-F79D0D5E526E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98CE7-D7A0-7847-90FC-3890BB83C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9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/>
              <a:t>-To accomplish mission, the Authority adopted a 5-year management plan with three priority areas. </a:t>
            </a:r>
          </a:p>
          <a:p>
            <a:r>
              <a:rPr lang="en-US" dirty="0"/>
              <a:t>-Measurement, Hydrology and Operations, Drought Mitigation. </a:t>
            </a:r>
          </a:p>
          <a:p>
            <a:r>
              <a:rPr lang="en-US" dirty="0"/>
              <a:t>-These priorities are in place for 5 years, as described in the Plan, and specific actions are described in the Fiscal Year work plans</a:t>
            </a:r>
          </a:p>
          <a:p>
            <a:r>
              <a:rPr lang="en-US" dirty="0"/>
              <a:t>-The FY 2024 work plan is under development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3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32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68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93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21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/>
              <a:t>-To accomplish mission, the Authority adopted a 5-year management plan with three priority areas. </a:t>
            </a:r>
          </a:p>
          <a:p>
            <a:r>
              <a:rPr lang="en-US" dirty="0"/>
              <a:t>-Measurement, Hydrology and Operations, Drought Mitigation. </a:t>
            </a:r>
          </a:p>
          <a:p>
            <a:r>
              <a:rPr lang="en-US" dirty="0"/>
              <a:t>-These priorities are in place for 5 years, as described in the Plan, and specific actions are described in the Fiscal Year work plans</a:t>
            </a:r>
          </a:p>
          <a:p>
            <a:r>
              <a:rPr lang="en-US" dirty="0"/>
              <a:t>-The FY 2024 work plan is under development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2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/>
              <a:t>-To accomplish mission, the Authority adopted a 5-year management plan with three priority areas. </a:t>
            </a:r>
          </a:p>
          <a:p>
            <a:r>
              <a:rPr lang="en-US" dirty="0"/>
              <a:t>-Measurement, Hydrology and Operations, Drought Mitigation. </a:t>
            </a:r>
          </a:p>
          <a:p>
            <a:r>
              <a:rPr lang="en-US" dirty="0"/>
              <a:t>-These priorities are in place for 5 years, as described in the Plan, and specific actions are described in the Fiscal Year work plans</a:t>
            </a:r>
          </a:p>
          <a:p>
            <a:r>
              <a:rPr lang="en-US" dirty="0"/>
              <a:t>-The FY 2024 work plan is under development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4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7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17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47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12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2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5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724526" y="373632"/>
            <a:ext cx="5747428" cy="2358197"/>
          </a:xfrm>
        </p:spPr>
        <p:txBody>
          <a:bodyPr anchor="t">
            <a:noAutofit/>
          </a:bodyPr>
          <a:lstStyle>
            <a:lvl1pPr>
              <a:defRPr sz="6000" b="1" i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Goes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86269" y="235611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i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pPr algn="ctr"/>
              <a:t>‹#›</a:t>
            </a:fld>
            <a:endParaRPr lang="en-US" sz="1200" b="1" i="0" dirty="0">
              <a:solidFill>
                <a:schemeClr val="tx1"/>
              </a:solidFill>
              <a:latin typeface="Inter" panose="020B0502030000000004" pitchFamily="34" charset="0"/>
              <a:ea typeface="Inter" panose="020B0502030000000004" pitchFamily="34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11464" y="399758"/>
            <a:ext cx="9143770" cy="553831"/>
          </a:xfrm>
        </p:spPr>
        <p:txBody>
          <a:bodyPr anchor="t">
            <a:normAutofit/>
          </a:bodyPr>
          <a:lstStyle>
            <a:lvl1pPr>
              <a:defRPr sz="3400" b="1" i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86269" y="235611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i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pPr algn="ctr"/>
              <a:t>‹#›</a:t>
            </a:fld>
            <a:endParaRPr lang="en-US" sz="1200" b="1" i="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724526" y="397565"/>
            <a:ext cx="5769578" cy="2087216"/>
          </a:xfrm>
        </p:spPr>
        <p:txBody>
          <a:bodyPr anchor="t">
            <a:normAutofit/>
          </a:bodyPr>
          <a:lstStyle>
            <a:lvl1pPr>
              <a:defRPr sz="4000" b="1" i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Add Your Title Here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86269" y="235611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i="0" smtClean="0">
                <a:solidFill>
                  <a:srgbClr val="EE6417"/>
                </a:solidFill>
                <a:latin typeface="Source Sans Pro" charset="0"/>
                <a:ea typeface="Source Sans Pro" charset="0"/>
                <a:cs typeface="Source Sans Pro" charset="0"/>
              </a:rPr>
              <a:pPr algn="ctr"/>
              <a:t>‹#›</a:t>
            </a:fld>
            <a:endParaRPr lang="en-US" sz="1200" b="1" i="0" dirty="0">
              <a:solidFill>
                <a:srgbClr val="EE6417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526" y="365125"/>
            <a:ext cx="9629274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4526" y="1825625"/>
            <a:ext cx="9629274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-767873" y="4997773"/>
            <a:ext cx="2598944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900" b="1" i="0" dirty="0">
                <a:solidFill>
                  <a:srgbClr val="111111">
                    <a:alpha val="70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t>THE COLORADO RIVER AUTHORITY OF UTAH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6532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1711748" y="612559"/>
            <a:ext cx="0" cy="397591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 userDrawn="1"/>
        </p:nvSpPr>
        <p:spPr>
          <a:xfrm rot="2700000" flipH="1">
            <a:off x="11643696" y="6371446"/>
            <a:ext cx="133017" cy="133017"/>
          </a:xfrm>
          <a:custGeom>
            <a:avLst/>
            <a:gdLst>
              <a:gd name="connsiteX0" fmla="*/ 216347 w 216347"/>
              <a:gd name="connsiteY0" fmla="*/ 347 h 216347"/>
              <a:gd name="connsiteX1" fmla="*/ 216000 w 216347"/>
              <a:gd name="connsiteY1" fmla="*/ 347 h 216347"/>
              <a:gd name="connsiteX2" fmla="*/ 216000 w 216347"/>
              <a:gd name="connsiteY2" fmla="*/ 0 h 216347"/>
              <a:gd name="connsiteX3" fmla="*/ 0 w 216347"/>
              <a:gd name="connsiteY3" fmla="*/ 0 h 216347"/>
              <a:gd name="connsiteX4" fmla="*/ 0 w 216347"/>
              <a:gd name="connsiteY4" fmla="*/ 28800 h 216347"/>
              <a:gd name="connsiteX5" fmla="*/ 187546 w 216347"/>
              <a:gd name="connsiteY5" fmla="*/ 28800 h 216347"/>
              <a:gd name="connsiteX6" fmla="*/ 187547 w 216347"/>
              <a:gd name="connsiteY6" fmla="*/ 216347 h 216347"/>
              <a:gd name="connsiteX7" fmla="*/ 216347 w 216347"/>
              <a:gd name="connsiteY7" fmla="*/ 216347 h 21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347" h="216347">
                <a:moveTo>
                  <a:pt x="216347" y="347"/>
                </a:moveTo>
                <a:lnTo>
                  <a:pt x="216000" y="347"/>
                </a:lnTo>
                <a:lnTo>
                  <a:pt x="216000" y="0"/>
                </a:lnTo>
                <a:lnTo>
                  <a:pt x="0" y="0"/>
                </a:lnTo>
                <a:lnTo>
                  <a:pt x="0" y="28800"/>
                </a:lnTo>
                <a:lnTo>
                  <a:pt x="187546" y="28800"/>
                </a:lnTo>
                <a:lnTo>
                  <a:pt x="187547" y="216347"/>
                </a:lnTo>
                <a:lnTo>
                  <a:pt x="216347" y="216347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5C968DB-D115-9847-9BAE-569E81C8CC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2074" y="365125"/>
            <a:ext cx="699049" cy="6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7B9E-2AD6-024B-9820-E99DDBFF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525" y="1437665"/>
            <a:ext cx="9960794" cy="2358197"/>
          </a:xfrm>
        </p:spPr>
        <p:txBody>
          <a:bodyPr/>
          <a:lstStyle/>
          <a:p>
            <a:r>
              <a:rPr lang="en-US" dirty="0"/>
              <a:t>Colorado River Management Plan </a:t>
            </a:r>
            <a:br>
              <a:rPr lang="en-US" dirty="0"/>
            </a:br>
            <a:r>
              <a:rPr lang="en-US" dirty="0"/>
              <a:t>FY 2024 Work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A51CD-0566-F241-8963-16253DA411A5}"/>
              </a:ext>
            </a:extLst>
          </p:cNvPr>
          <p:cNvSpPr txBox="1"/>
          <p:nvPr/>
        </p:nvSpPr>
        <p:spPr>
          <a:xfrm>
            <a:off x="1724525" y="5041369"/>
            <a:ext cx="2621038" cy="4731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>
                <a:solidFill>
                  <a:schemeClr val="tx1">
                    <a:alpha val="70000"/>
                  </a:schemeClr>
                </a:solidFill>
                <a:latin typeface="Inter" panose="020B0502030000000004" pitchFamily="34" charset="0"/>
                <a:ea typeface="Inter" panose="020B0502030000000004" pitchFamily="34" charset="0"/>
              </a:rPr>
              <a:t>JUNE 22,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Inter" panose="020B0502030000000004" pitchFamily="34" charset="0"/>
                <a:ea typeface="Inter" panose="020B0502030000000004" pitchFamily="34" charset="0"/>
              </a:rPr>
              <a:t>2023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SALT LAKE CITY, UTAH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E2CBC-B0E1-BE4E-BE5A-5F0C9C3AC8BE}"/>
              </a:ext>
            </a:extLst>
          </p:cNvPr>
          <p:cNvSpPr txBox="1"/>
          <p:nvPr/>
        </p:nvSpPr>
        <p:spPr>
          <a:xfrm>
            <a:off x="1724526" y="4293517"/>
            <a:ext cx="4190250" cy="73866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b="1" dirty="0">
                <a:latin typeface="Inter" panose="020B0502030000000004" pitchFamily="34" charset="0"/>
                <a:ea typeface="Inter" panose="020B0502030000000004" pitchFamily="34" charset="0"/>
                <a:cs typeface="Open Sans" charset="0"/>
              </a:rPr>
              <a:t>Colorado River Authority of Utah Board Meeting</a:t>
            </a:r>
          </a:p>
          <a:p>
            <a:r>
              <a:rPr lang="en-US" sz="1400" b="1" dirty="0">
                <a:latin typeface="Inter" panose="020B0502030000000004" pitchFamily="34" charset="0"/>
                <a:ea typeface="Inter" panose="020B0502030000000004" pitchFamily="34" charset="0"/>
                <a:cs typeface="Open Sans" charset="0"/>
              </a:rPr>
              <a:t>Lily Bosworth, Staff Engineer</a:t>
            </a:r>
          </a:p>
          <a:p>
            <a:r>
              <a:rPr lang="en-US" sz="1400" b="1" dirty="0">
                <a:latin typeface="Inter" panose="020B0502030000000004" pitchFamily="34" charset="0"/>
                <a:ea typeface="Inter" panose="020B0502030000000004" pitchFamily="34" charset="0"/>
                <a:cs typeface="Open Sans" charset="0"/>
              </a:rPr>
              <a:t>Betsy Morgan, Staff Engineer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5E45A1A-0221-C740-8892-8FB3D29C2D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277203" y="-548646"/>
            <a:ext cx="10186416" cy="101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76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pper Colorado Reservoirs">
            <a:extLst>
              <a:ext uri="{FF2B5EF4-FFF2-40B4-BE49-F238E27FC236}">
                <a16:creationId xmlns:a16="http://schemas.microsoft.com/office/drawing/2014/main" id="{89004F65-B4EA-B35E-6E4B-32CDAD48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814" y="974558"/>
            <a:ext cx="4289136" cy="5554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ED490C-829C-7CBA-C9DD-BE547D7EF868}"/>
              </a:ext>
            </a:extLst>
          </p:cNvPr>
          <p:cNvSpPr txBox="1"/>
          <p:nvPr/>
        </p:nvSpPr>
        <p:spPr>
          <a:xfrm>
            <a:off x="1518952" y="1766946"/>
            <a:ext cx="3534305" cy="919401"/>
          </a:xfrm>
          <a:prstGeom prst="roundRect">
            <a:avLst/>
          </a:prstGeom>
          <a:solidFill>
            <a:srgbClr val="772116">
              <a:alpha val="50196"/>
            </a:srgbClr>
          </a:solidFill>
          <a:ln w="57150">
            <a:solidFill>
              <a:srgbClr val="77211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Short- &amp; Mid-Term Operations Modeling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D7BB8-2371-86F7-1BBC-9281F61AC93E}"/>
              </a:ext>
            </a:extLst>
          </p:cNvPr>
          <p:cNvSpPr txBox="1"/>
          <p:nvPr/>
        </p:nvSpPr>
        <p:spPr>
          <a:xfrm>
            <a:off x="5251545" y="1971257"/>
            <a:ext cx="1625757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FY23-27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B2283-29DF-404E-CBFC-CBEE4F6F92AE}"/>
              </a:ext>
            </a:extLst>
          </p:cNvPr>
          <p:cNvSpPr txBox="1"/>
          <p:nvPr/>
        </p:nvSpPr>
        <p:spPr>
          <a:xfrm>
            <a:off x="5251546" y="3472815"/>
            <a:ext cx="1625757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FY23-27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06D58E2-9210-ACA4-A3D1-243661D61996}"/>
              </a:ext>
            </a:extLst>
          </p:cNvPr>
          <p:cNvSpPr txBox="1">
            <a:spLocks/>
          </p:cNvSpPr>
          <p:nvPr/>
        </p:nvSpPr>
        <p:spPr>
          <a:xfrm>
            <a:off x="1711464" y="399758"/>
            <a:ext cx="9143770" cy="76947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/>
              <a:t>Hydrology &amp; Operations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CB184-3212-400D-7608-CB5D3077CB62}"/>
              </a:ext>
            </a:extLst>
          </p:cNvPr>
          <p:cNvSpPr txBox="1"/>
          <p:nvPr/>
        </p:nvSpPr>
        <p:spPr>
          <a:xfrm>
            <a:off x="1518951" y="3268504"/>
            <a:ext cx="3534305" cy="919401"/>
          </a:xfrm>
          <a:prstGeom prst="roundRect">
            <a:avLst/>
          </a:prstGeom>
          <a:solidFill>
            <a:srgbClr val="772116">
              <a:alpha val="50196"/>
            </a:srgbClr>
          </a:solidFill>
          <a:ln w="57150">
            <a:solidFill>
              <a:srgbClr val="77211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Long-Term Operations Modeling</a:t>
            </a:r>
          </a:p>
        </p:txBody>
      </p:sp>
    </p:spTree>
    <p:extLst>
      <p:ext uri="{BB962C8B-B14F-4D97-AF65-F5344CB8AC3E}">
        <p14:creationId xmlns:p14="http://schemas.microsoft.com/office/powerpoint/2010/main" val="29640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4ED490C-829C-7CBA-C9DD-BE547D7EF868}"/>
              </a:ext>
            </a:extLst>
          </p:cNvPr>
          <p:cNvSpPr txBox="1"/>
          <p:nvPr/>
        </p:nvSpPr>
        <p:spPr>
          <a:xfrm>
            <a:off x="1711464" y="1153332"/>
            <a:ext cx="6474593" cy="510778"/>
          </a:xfrm>
          <a:prstGeom prst="roundRect">
            <a:avLst/>
          </a:prstGeom>
          <a:solidFill>
            <a:srgbClr val="772116">
              <a:alpha val="50196"/>
            </a:srgbClr>
          </a:solidFill>
          <a:ln w="57150">
            <a:solidFill>
              <a:srgbClr val="77211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Climate &amp; Hydrology Research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D7BB8-2371-86F7-1BBC-9281F61AC93E}"/>
              </a:ext>
            </a:extLst>
          </p:cNvPr>
          <p:cNvSpPr txBox="1"/>
          <p:nvPr/>
        </p:nvSpPr>
        <p:spPr>
          <a:xfrm>
            <a:off x="8430526" y="1153332"/>
            <a:ext cx="173616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FY23-27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B2283-29DF-404E-CBFC-CBEE4F6F92AE}"/>
              </a:ext>
            </a:extLst>
          </p:cNvPr>
          <p:cNvSpPr txBox="1"/>
          <p:nvPr/>
        </p:nvSpPr>
        <p:spPr>
          <a:xfrm>
            <a:off x="8430526" y="1804220"/>
            <a:ext cx="173616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FY24-27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06D58E2-9210-ACA4-A3D1-243661D61996}"/>
              </a:ext>
            </a:extLst>
          </p:cNvPr>
          <p:cNvSpPr txBox="1">
            <a:spLocks/>
          </p:cNvSpPr>
          <p:nvPr/>
        </p:nvSpPr>
        <p:spPr>
          <a:xfrm>
            <a:off x="1711464" y="399758"/>
            <a:ext cx="9143770" cy="76947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Hydrology &amp; 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CB184-3212-400D-7608-CB5D3077CB62}"/>
              </a:ext>
            </a:extLst>
          </p:cNvPr>
          <p:cNvSpPr txBox="1"/>
          <p:nvPr/>
        </p:nvSpPr>
        <p:spPr>
          <a:xfrm>
            <a:off x="1711464" y="1804220"/>
            <a:ext cx="6474593" cy="510778"/>
          </a:xfrm>
          <a:prstGeom prst="roundRect">
            <a:avLst/>
          </a:prstGeom>
          <a:solidFill>
            <a:srgbClr val="772116">
              <a:alpha val="50196"/>
            </a:srgbClr>
          </a:solidFill>
          <a:ln w="57150">
            <a:solidFill>
              <a:srgbClr val="77211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Snowpack &amp; Runoff Hydrology Research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1562F4B-B4F0-2A5F-2C0B-2CC8ECB2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08" y="2537216"/>
            <a:ext cx="6095785" cy="4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C0B8F6-C2F6-C285-0D22-D6E4ABFC0368}"/>
              </a:ext>
            </a:extLst>
          </p:cNvPr>
          <p:cNvSpPr txBox="1"/>
          <p:nvPr/>
        </p:nvSpPr>
        <p:spPr>
          <a:xfrm>
            <a:off x="3916449" y="6319742"/>
            <a:ext cx="3518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PC: Central Utah Water Conservancy District</a:t>
            </a:r>
          </a:p>
        </p:txBody>
      </p:sp>
    </p:spTree>
    <p:extLst>
      <p:ext uri="{BB962C8B-B14F-4D97-AF65-F5344CB8AC3E}">
        <p14:creationId xmlns:p14="http://schemas.microsoft.com/office/powerpoint/2010/main" val="134819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0C95763F-E3ED-CCD2-1235-2821B86D2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42" y="1205851"/>
            <a:ext cx="5381424" cy="538142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ED490C-829C-7CBA-C9DD-BE547D7EF868}"/>
              </a:ext>
            </a:extLst>
          </p:cNvPr>
          <p:cNvSpPr txBox="1"/>
          <p:nvPr/>
        </p:nvSpPr>
        <p:spPr>
          <a:xfrm>
            <a:off x="6813947" y="1137431"/>
            <a:ext cx="3311364" cy="919401"/>
          </a:xfrm>
          <a:prstGeom prst="roundRect">
            <a:avLst/>
          </a:prstGeom>
          <a:solidFill>
            <a:srgbClr val="000000">
              <a:alpha val="40000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Agricultural Water Resiliency Study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D7BB8-2371-86F7-1BBC-9281F61AC93E}"/>
              </a:ext>
            </a:extLst>
          </p:cNvPr>
          <p:cNvSpPr txBox="1"/>
          <p:nvPr/>
        </p:nvSpPr>
        <p:spPr>
          <a:xfrm>
            <a:off x="10309357" y="1305732"/>
            <a:ext cx="153324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FY23-24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B2283-29DF-404E-CBFC-CBEE4F6F92AE}"/>
              </a:ext>
            </a:extLst>
          </p:cNvPr>
          <p:cNvSpPr txBox="1"/>
          <p:nvPr/>
        </p:nvSpPr>
        <p:spPr>
          <a:xfrm>
            <a:off x="10309357" y="4305185"/>
            <a:ext cx="153324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CB184-3212-400D-7608-CB5D3077CB62}"/>
              </a:ext>
            </a:extLst>
          </p:cNvPr>
          <p:cNvSpPr txBox="1"/>
          <p:nvPr/>
        </p:nvSpPr>
        <p:spPr>
          <a:xfrm>
            <a:off x="6813946" y="2345880"/>
            <a:ext cx="3311364" cy="1328023"/>
          </a:xfrm>
          <a:prstGeom prst="roundRect">
            <a:avLst/>
          </a:prstGeom>
          <a:solidFill>
            <a:srgbClr val="000000">
              <a:alpha val="40000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Agricultural Water Optimization Investigations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04669-D8FC-0B7E-ACE0-2B40FCCCF4D4}"/>
              </a:ext>
            </a:extLst>
          </p:cNvPr>
          <p:cNvSpPr txBox="1"/>
          <p:nvPr/>
        </p:nvSpPr>
        <p:spPr>
          <a:xfrm>
            <a:off x="7315853" y="3896563"/>
            <a:ext cx="2737024" cy="1328023"/>
          </a:xfrm>
          <a:prstGeom prst="roundRect">
            <a:avLst/>
          </a:prstGeom>
          <a:solidFill>
            <a:srgbClr val="000000">
              <a:alpha val="14902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USU Ag Water Optimization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0DF5E-0D8F-A9FB-F5C1-086005F351AD}"/>
              </a:ext>
            </a:extLst>
          </p:cNvPr>
          <p:cNvSpPr txBox="1"/>
          <p:nvPr/>
        </p:nvSpPr>
        <p:spPr>
          <a:xfrm>
            <a:off x="7315853" y="5406160"/>
            <a:ext cx="2737024" cy="919401"/>
          </a:xfrm>
          <a:prstGeom prst="roundRect">
            <a:avLst/>
          </a:prstGeom>
          <a:solidFill>
            <a:srgbClr val="000000">
              <a:alpha val="14902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NDrip Irrigation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2470C-AB75-6AA1-5017-DA522505AA44}"/>
              </a:ext>
            </a:extLst>
          </p:cNvPr>
          <p:cNvSpPr txBox="1"/>
          <p:nvPr/>
        </p:nvSpPr>
        <p:spPr>
          <a:xfrm>
            <a:off x="10309357" y="5610471"/>
            <a:ext cx="153324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5EAF3B9-1EBA-4147-C1D2-EF6C662145C9}"/>
              </a:ext>
            </a:extLst>
          </p:cNvPr>
          <p:cNvSpPr txBox="1">
            <a:spLocks/>
          </p:cNvSpPr>
          <p:nvPr/>
        </p:nvSpPr>
        <p:spPr>
          <a:xfrm>
            <a:off x="1711464" y="399758"/>
            <a:ext cx="9143770" cy="76947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Drought Mitigation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75464D-0860-45EE-1969-22BD63A13D18}"/>
              </a:ext>
            </a:extLst>
          </p:cNvPr>
          <p:cNvSpPr txBox="1"/>
          <p:nvPr/>
        </p:nvSpPr>
        <p:spPr>
          <a:xfrm>
            <a:off x="1176042" y="6346894"/>
            <a:ext cx="296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PC: Jacobs Engineering</a:t>
            </a:r>
          </a:p>
        </p:txBody>
      </p:sp>
    </p:spTree>
    <p:extLst>
      <p:ext uri="{BB962C8B-B14F-4D97-AF65-F5344CB8AC3E}">
        <p14:creationId xmlns:p14="http://schemas.microsoft.com/office/powerpoint/2010/main" val="161432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00BECF15-6206-5315-6159-6FD9F8F29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865" b="41102"/>
          <a:stretch/>
        </p:blipFill>
        <p:spPr>
          <a:xfrm>
            <a:off x="1447822" y="264639"/>
            <a:ext cx="9296356" cy="223537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8D7BB8-2371-86F7-1BBC-9281F61AC93E}"/>
              </a:ext>
            </a:extLst>
          </p:cNvPr>
          <p:cNvSpPr txBox="1"/>
          <p:nvPr/>
        </p:nvSpPr>
        <p:spPr>
          <a:xfrm>
            <a:off x="9751576" y="5914502"/>
            <a:ext cx="153324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FY24-27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B2283-29DF-404E-CBFC-CBEE4F6F92AE}"/>
              </a:ext>
            </a:extLst>
          </p:cNvPr>
          <p:cNvSpPr txBox="1"/>
          <p:nvPr/>
        </p:nvSpPr>
        <p:spPr>
          <a:xfrm>
            <a:off x="9751576" y="4132572"/>
            <a:ext cx="153324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FY23-24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CB184-3212-400D-7608-CB5D3077CB62}"/>
              </a:ext>
            </a:extLst>
          </p:cNvPr>
          <p:cNvSpPr txBox="1"/>
          <p:nvPr/>
        </p:nvSpPr>
        <p:spPr>
          <a:xfrm>
            <a:off x="1501482" y="3444865"/>
            <a:ext cx="6543061" cy="510778"/>
          </a:xfrm>
          <a:prstGeom prst="roundRect">
            <a:avLst/>
          </a:prstGeom>
          <a:solidFill>
            <a:srgbClr val="000000">
              <a:alpha val="40000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Agricultural Water Resiliency Initiatives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04669-D8FC-0B7E-ACE0-2B40FCCCF4D4}"/>
              </a:ext>
            </a:extLst>
          </p:cNvPr>
          <p:cNvSpPr txBox="1"/>
          <p:nvPr/>
        </p:nvSpPr>
        <p:spPr>
          <a:xfrm>
            <a:off x="2100198" y="4132572"/>
            <a:ext cx="7210047" cy="510778"/>
          </a:xfrm>
          <a:prstGeom prst="roundRect">
            <a:avLst/>
          </a:prstGeom>
          <a:solidFill>
            <a:srgbClr val="000000">
              <a:alpha val="14902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System Conservation Pilot Program for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0DF5E-0D8F-A9FB-F5C1-086005F351AD}"/>
              </a:ext>
            </a:extLst>
          </p:cNvPr>
          <p:cNvSpPr txBox="1"/>
          <p:nvPr/>
        </p:nvSpPr>
        <p:spPr>
          <a:xfrm>
            <a:off x="2100198" y="4827445"/>
            <a:ext cx="7210047" cy="919401"/>
          </a:xfrm>
          <a:prstGeom prst="roundRect">
            <a:avLst/>
          </a:prstGeom>
          <a:solidFill>
            <a:srgbClr val="000000">
              <a:alpha val="14902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Ag Water Demonstration, Research, &amp; Implementation Pilot Program (AgDRIP)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2470C-AB75-6AA1-5017-DA522505AA44}"/>
              </a:ext>
            </a:extLst>
          </p:cNvPr>
          <p:cNvSpPr txBox="1"/>
          <p:nvPr/>
        </p:nvSpPr>
        <p:spPr>
          <a:xfrm>
            <a:off x="9751576" y="5031756"/>
            <a:ext cx="153324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FY23-27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5EAF3B9-1EBA-4147-C1D2-EF6C662145C9}"/>
              </a:ext>
            </a:extLst>
          </p:cNvPr>
          <p:cNvSpPr txBox="1">
            <a:spLocks/>
          </p:cNvSpPr>
          <p:nvPr/>
        </p:nvSpPr>
        <p:spPr>
          <a:xfrm>
            <a:off x="1645405" y="2675390"/>
            <a:ext cx="9384804" cy="76947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Drought Mitigation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F17AD-4476-D9A8-B3A3-EF29B28AB43F}"/>
              </a:ext>
            </a:extLst>
          </p:cNvPr>
          <p:cNvSpPr txBox="1"/>
          <p:nvPr/>
        </p:nvSpPr>
        <p:spPr>
          <a:xfrm>
            <a:off x="2100198" y="5914502"/>
            <a:ext cx="7210047" cy="510778"/>
          </a:xfrm>
          <a:prstGeom prst="roundRect">
            <a:avLst/>
          </a:prstGeom>
          <a:solidFill>
            <a:srgbClr val="000000">
              <a:alpha val="14902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Demand Management Pilots</a:t>
            </a:r>
          </a:p>
        </p:txBody>
      </p:sp>
    </p:spTree>
    <p:extLst>
      <p:ext uri="{BB962C8B-B14F-4D97-AF65-F5344CB8AC3E}">
        <p14:creationId xmlns:p14="http://schemas.microsoft.com/office/powerpoint/2010/main" val="363003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4" grpId="0" animBg="1"/>
      <p:bldP spid="5" grpId="0" animBg="1"/>
      <p:bldP spid="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C9B2283-29DF-404E-CBFC-CBEE4F6F92AE}"/>
              </a:ext>
            </a:extLst>
          </p:cNvPr>
          <p:cNvSpPr txBox="1"/>
          <p:nvPr/>
        </p:nvSpPr>
        <p:spPr>
          <a:xfrm>
            <a:off x="9751576" y="1911888"/>
            <a:ext cx="153324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FY23-25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CB184-3212-400D-7608-CB5D3077CB62}"/>
              </a:ext>
            </a:extLst>
          </p:cNvPr>
          <p:cNvSpPr txBox="1"/>
          <p:nvPr/>
        </p:nvSpPr>
        <p:spPr>
          <a:xfrm>
            <a:off x="1501482" y="1224181"/>
            <a:ext cx="10026489" cy="510778"/>
          </a:xfrm>
          <a:prstGeom prst="roundRect">
            <a:avLst/>
          </a:prstGeom>
          <a:solidFill>
            <a:srgbClr val="000000">
              <a:alpha val="40000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Utah Colorado River Accounting and Forecasting Model (UCRAF)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04669-D8FC-0B7E-ACE0-2B40FCCCF4D4}"/>
              </a:ext>
            </a:extLst>
          </p:cNvPr>
          <p:cNvSpPr txBox="1"/>
          <p:nvPr/>
        </p:nvSpPr>
        <p:spPr>
          <a:xfrm>
            <a:off x="2100198" y="1911888"/>
            <a:ext cx="7210047" cy="510778"/>
          </a:xfrm>
          <a:prstGeom prst="roundRect">
            <a:avLst/>
          </a:prstGeom>
          <a:solidFill>
            <a:srgbClr val="000000">
              <a:alpha val="14902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Duschesne River Drainage Pilot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0DF5E-0D8F-A9FB-F5C1-086005F351AD}"/>
              </a:ext>
            </a:extLst>
          </p:cNvPr>
          <p:cNvSpPr txBox="1"/>
          <p:nvPr/>
        </p:nvSpPr>
        <p:spPr>
          <a:xfrm>
            <a:off x="2100198" y="2606761"/>
            <a:ext cx="7210047" cy="510778"/>
          </a:xfrm>
          <a:prstGeom prst="roundRect">
            <a:avLst/>
          </a:prstGeom>
          <a:solidFill>
            <a:srgbClr val="000000">
              <a:alpha val="14902"/>
            </a:srgb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San Rafael &amp; Price River Drainages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2470C-AB75-6AA1-5017-DA522505AA44}"/>
              </a:ext>
            </a:extLst>
          </p:cNvPr>
          <p:cNvSpPr txBox="1"/>
          <p:nvPr/>
        </p:nvSpPr>
        <p:spPr>
          <a:xfrm>
            <a:off x="9751576" y="2609317"/>
            <a:ext cx="153324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FY24-25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5EAF3B9-1EBA-4147-C1D2-EF6C662145C9}"/>
              </a:ext>
            </a:extLst>
          </p:cNvPr>
          <p:cNvSpPr txBox="1">
            <a:spLocks/>
          </p:cNvSpPr>
          <p:nvPr/>
        </p:nvSpPr>
        <p:spPr>
          <a:xfrm>
            <a:off x="1645405" y="454706"/>
            <a:ext cx="9384804" cy="76947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Drought Mitigation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ED9EB07-F161-7F4D-DE1C-2A23A315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56" y="3258416"/>
            <a:ext cx="5943887" cy="359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3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C9B2283-29DF-404E-CBFC-CBEE4F6F92AE}"/>
              </a:ext>
            </a:extLst>
          </p:cNvPr>
          <p:cNvSpPr txBox="1"/>
          <p:nvPr/>
        </p:nvSpPr>
        <p:spPr>
          <a:xfrm>
            <a:off x="5856519" y="454706"/>
            <a:ext cx="1533242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FY23-27</a:t>
            </a:r>
            <a:endParaRPr lang="en-US" sz="2400" dirty="0">
              <a:solidFill>
                <a:srgbClr val="11111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5EAF3B9-1EBA-4147-C1D2-EF6C662145C9}"/>
              </a:ext>
            </a:extLst>
          </p:cNvPr>
          <p:cNvSpPr txBox="1">
            <a:spLocks/>
          </p:cNvSpPr>
          <p:nvPr/>
        </p:nvSpPr>
        <p:spPr>
          <a:xfrm>
            <a:off x="1645405" y="454706"/>
            <a:ext cx="9384804" cy="76947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Advisory Councils</a:t>
            </a:r>
          </a:p>
        </p:txBody>
      </p:sp>
      <p:pic>
        <p:nvPicPr>
          <p:cNvPr id="7" name="Picture 6" descr="A picture containing person, sky, ground, outdoor&#10;&#10;Description automatically generated">
            <a:extLst>
              <a:ext uri="{FF2B5EF4-FFF2-40B4-BE49-F238E27FC236}">
                <a16:creationId xmlns:a16="http://schemas.microsoft.com/office/drawing/2014/main" id="{2D05CBC8-D139-E19B-9624-E8F904D6E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465" y="1137329"/>
            <a:ext cx="7375071" cy="553130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99574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1464" y="399758"/>
            <a:ext cx="9143770" cy="769475"/>
          </a:xfrm>
        </p:spPr>
        <p:txBody>
          <a:bodyPr>
            <a:normAutofit/>
          </a:bodyPr>
          <a:lstStyle/>
          <a:p>
            <a:r>
              <a:rPr lang="en-US" dirty="0"/>
              <a:t>Next Steps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D640A8-DA8C-9791-7A09-F28C05266371}"/>
              </a:ext>
            </a:extLst>
          </p:cNvPr>
          <p:cNvCxnSpPr>
            <a:cxnSpLocks/>
          </p:cNvCxnSpPr>
          <p:nvPr/>
        </p:nvCxnSpPr>
        <p:spPr>
          <a:xfrm>
            <a:off x="3945865" y="2757688"/>
            <a:ext cx="4159910" cy="0"/>
          </a:xfrm>
          <a:prstGeom prst="line">
            <a:avLst/>
          </a:prstGeom>
          <a:ln>
            <a:solidFill>
              <a:srgbClr val="772116">
                <a:alpha val="3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D86B0E4F-540C-7540-851F-A44742B6A12C}"/>
              </a:ext>
            </a:extLst>
          </p:cNvPr>
          <p:cNvSpPr/>
          <p:nvPr/>
        </p:nvSpPr>
        <p:spPr>
          <a:xfrm>
            <a:off x="2049168" y="1351990"/>
            <a:ext cx="2743200" cy="2743200"/>
          </a:xfrm>
          <a:prstGeom prst="ellipse">
            <a:avLst/>
          </a:prstGeom>
          <a:solidFill>
            <a:schemeClr val="bg1"/>
          </a:solidFill>
          <a:ln w="6350">
            <a:solidFill>
              <a:srgbClr val="7721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400" dirty="0">
                <a:solidFill>
                  <a:srgbClr val="772116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June 22,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98E90-FC5F-1311-D719-A566E27177BE}"/>
              </a:ext>
            </a:extLst>
          </p:cNvPr>
          <p:cNvSpPr txBox="1"/>
          <p:nvPr/>
        </p:nvSpPr>
        <p:spPr>
          <a:xfrm>
            <a:off x="2277768" y="4687115"/>
            <a:ext cx="228600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Open Sans" charset="0"/>
              </a:rPr>
              <a:t>Board Action in Board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E06496-9A50-CA7C-2D0A-95F370DB4C9D}"/>
              </a:ext>
            </a:extLst>
          </p:cNvPr>
          <p:cNvCxnSpPr>
            <a:cxnSpLocks/>
          </p:cNvCxnSpPr>
          <p:nvPr/>
        </p:nvCxnSpPr>
        <p:spPr>
          <a:xfrm>
            <a:off x="3420768" y="3637990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4D0BC4-A45D-9D88-56AF-0122035D0F78}"/>
              </a:ext>
            </a:extLst>
          </p:cNvPr>
          <p:cNvSpPr txBox="1"/>
          <p:nvPr/>
        </p:nvSpPr>
        <p:spPr>
          <a:xfrm>
            <a:off x="8158535" y="4684955"/>
            <a:ext cx="228600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Open Sans" charset="0"/>
              </a:rPr>
              <a:t>Final Draft Released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3B4AFA-9BDE-5FA8-2581-130805C396E6}"/>
              </a:ext>
            </a:extLst>
          </p:cNvPr>
          <p:cNvSpPr/>
          <p:nvPr/>
        </p:nvSpPr>
        <p:spPr>
          <a:xfrm>
            <a:off x="7929935" y="1478082"/>
            <a:ext cx="2743200" cy="2743200"/>
          </a:xfrm>
          <a:prstGeom prst="ellipse">
            <a:avLst/>
          </a:prstGeom>
          <a:solidFill>
            <a:schemeClr val="bg1"/>
          </a:solidFill>
          <a:ln w="6350">
            <a:solidFill>
              <a:srgbClr val="7721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400" dirty="0">
                <a:solidFill>
                  <a:srgbClr val="772116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July 1, 2023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310E39-FFA6-6E4C-9040-45250E94687C}"/>
              </a:ext>
            </a:extLst>
          </p:cNvPr>
          <p:cNvCxnSpPr>
            <a:cxnSpLocks/>
          </p:cNvCxnSpPr>
          <p:nvPr/>
        </p:nvCxnSpPr>
        <p:spPr>
          <a:xfrm>
            <a:off x="9301535" y="3764082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83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6D0B06F-BD95-F94F-8410-DB7E0FB75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701" y="1385681"/>
            <a:ext cx="4086639" cy="40866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0146E-2B16-60B8-D6AA-D348FDD21C93}"/>
              </a:ext>
            </a:extLst>
          </p:cNvPr>
          <p:cNvGrpSpPr/>
          <p:nvPr/>
        </p:nvGrpSpPr>
        <p:grpSpPr>
          <a:xfrm>
            <a:off x="6096000" y="1596034"/>
            <a:ext cx="5802085" cy="3665933"/>
            <a:chOff x="6096000" y="1589876"/>
            <a:chExt cx="5802085" cy="36659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92A66B-7254-BBC1-A35C-999E821A6EDB}"/>
                </a:ext>
              </a:extLst>
            </p:cNvPr>
            <p:cNvGrpSpPr/>
            <p:nvPr/>
          </p:nvGrpSpPr>
          <p:grpSpPr>
            <a:xfrm>
              <a:off x="6096000" y="3692212"/>
              <a:ext cx="5802085" cy="1563597"/>
              <a:chOff x="4596016" y="5904788"/>
              <a:chExt cx="3090407" cy="81652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5BD900D-E0C6-ADB8-8219-275A40C931CD}"/>
                  </a:ext>
                </a:extLst>
              </p:cNvPr>
              <p:cNvGrpSpPr/>
              <p:nvPr/>
            </p:nvGrpSpPr>
            <p:grpSpPr>
              <a:xfrm>
                <a:off x="5412539" y="6058906"/>
                <a:ext cx="2273884" cy="478051"/>
                <a:chOff x="4909341" y="6046793"/>
                <a:chExt cx="2273884" cy="478051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B265ABC2-98FE-D1B0-D845-7927284A430C}"/>
                    </a:ext>
                  </a:extLst>
                </p:cNvPr>
                <p:cNvGrpSpPr/>
                <p:nvPr/>
              </p:nvGrpSpPr>
              <p:grpSpPr>
                <a:xfrm>
                  <a:off x="4909341" y="6046793"/>
                  <a:ext cx="1767508" cy="478051"/>
                  <a:chOff x="5100917" y="6046793"/>
                  <a:chExt cx="1767508" cy="478051"/>
                </a:xfrm>
              </p:grpSpPr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91743B00-032A-EC88-6BFB-A426C6E23687}"/>
                      </a:ext>
                    </a:extLst>
                  </p:cNvPr>
                  <p:cNvSpPr txBox="1"/>
                  <p:nvPr/>
                </p:nvSpPr>
                <p:spPr>
                  <a:xfrm>
                    <a:off x="5578968" y="6046793"/>
                    <a:ext cx="1289457" cy="176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1111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t>@AuthorityUT</a:t>
                    </a:r>
                  </a:p>
                </p:txBody>
              </p:sp>
              <p:pic>
                <p:nvPicPr>
                  <p:cNvPr id="8" name="Picture 2" descr="Twitter sign - Free logo icons">
                    <a:extLst>
                      <a:ext uri="{FF2B5EF4-FFF2-40B4-BE49-F238E27FC236}">
                        <a16:creationId xmlns:a16="http://schemas.microsoft.com/office/drawing/2014/main" id="{3A09E462-C614-E997-75CB-2E6B0BCC914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0917" y="6046793"/>
                    <a:ext cx="478051" cy="47805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2201EA7-5AA9-532E-5A97-638683418636}"/>
                    </a:ext>
                  </a:extLst>
                </p:cNvPr>
                <p:cNvSpPr txBox="1"/>
                <p:nvPr/>
              </p:nvSpPr>
              <p:spPr>
                <a:xfrm>
                  <a:off x="5387392" y="6313896"/>
                  <a:ext cx="1795833" cy="1767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11111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@AmyHaasColoRivr</a:t>
                  </a:r>
                </a:p>
              </p:txBody>
            </p:sp>
          </p:grpSp>
          <p:pic>
            <p:nvPicPr>
              <p:cNvPr id="9" name="Picture 8" descr="Free Linkedin logo png, Linkedin icon transparent png 18930585 PNG with  Transparent Background">
                <a:extLst>
                  <a:ext uri="{FF2B5EF4-FFF2-40B4-BE49-F238E27FC236}">
                    <a16:creationId xmlns:a16="http://schemas.microsoft.com/office/drawing/2014/main" id="{477BCD25-6034-49DC-E066-B10532A74C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6016" y="5904788"/>
                <a:ext cx="816523" cy="8165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9EA301-E926-4005-56CE-BBFCE5CDBFBA}"/>
                </a:ext>
              </a:extLst>
            </p:cNvPr>
            <p:cNvGrpSpPr/>
            <p:nvPr/>
          </p:nvGrpSpPr>
          <p:grpSpPr>
            <a:xfrm>
              <a:off x="6391661" y="1589876"/>
              <a:ext cx="3870940" cy="2186786"/>
              <a:chOff x="4534055" y="4455363"/>
              <a:chExt cx="2617665" cy="1469991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0A6D90-2F72-BEEE-799A-A276C14FE6F0}"/>
                  </a:ext>
                </a:extLst>
              </p:cNvPr>
              <p:cNvSpPr txBox="1"/>
              <p:nvPr/>
            </p:nvSpPr>
            <p:spPr>
              <a:xfrm>
                <a:off x="6057234" y="5064808"/>
                <a:ext cx="1094486" cy="25645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600" b="1" dirty="0">
                    <a:solidFill>
                      <a:srgbClr val="11111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cra.utah.gov</a:t>
                </a:r>
              </a:p>
            </p:txBody>
          </p:sp>
          <p:pic>
            <p:nvPicPr>
              <p:cNvPr id="12" name="Picture 11" descr="Qr code&#10;&#10;Description automatically generated">
                <a:extLst>
                  <a:ext uri="{FF2B5EF4-FFF2-40B4-BE49-F238E27FC236}">
                    <a16:creationId xmlns:a16="http://schemas.microsoft.com/office/drawing/2014/main" id="{FC0F1B17-ACBD-D38E-151A-88D429EFB0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461" t="7613" r="7143" b="7613"/>
              <a:stretch/>
            </p:blipFill>
            <p:spPr>
              <a:xfrm>
                <a:off x="4534055" y="4455363"/>
                <a:ext cx="1480788" cy="146999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39666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DCAB40-F70E-DDC1-4507-C4A285011523}"/>
              </a:ext>
            </a:extLst>
          </p:cNvPr>
          <p:cNvCxnSpPr>
            <a:cxnSpLocks/>
          </p:cNvCxnSpPr>
          <p:nvPr/>
        </p:nvCxnSpPr>
        <p:spPr>
          <a:xfrm flipH="1">
            <a:off x="7244514" y="3111093"/>
            <a:ext cx="590232" cy="0"/>
          </a:xfrm>
          <a:prstGeom prst="line">
            <a:avLst/>
          </a:prstGeom>
          <a:ln w="38100">
            <a:solidFill>
              <a:srgbClr val="772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26C74AA-0A42-4E1D-53E8-C3B787034F90}"/>
              </a:ext>
            </a:extLst>
          </p:cNvPr>
          <p:cNvSpPr/>
          <p:nvPr/>
        </p:nvSpPr>
        <p:spPr>
          <a:xfrm rot="10800000">
            <a:off x="7630730" y="1446805"/>
            <a:ext cx="2389304" cy="2973833"/>
          </a:xfrm>
          <a:custGeom>
            <a:avLst/>
            <a:gdLst>
              <a:gd name="connsiteX0" fmla="*/ 0 w 3087343"/>
              <a:gd name="connsiteY0" fmla="*/ 0 h 3514380"/>
              <a:gd name="connsiteX1" fmla="*/ 3087343 w 3087343"/>
              <a:gd name="connsiteY1" fmla="*/ 0 h 3514380"/>
              <a:gd name="connsiteX2" fmla="*/ 3087343 w 3087343"/>
              <a:gd name="connsiteY2" fmla="*/ 3514380 h 3514380"/>
              <a:gd name="connsiteX3" fmla="*/ 0 w 3087343"/>
              <a:gd name="connsiteY3" fmla="*/ 3514380 h 3514380"/>
              <a:gd name="connsiteX4" fmla="*/ 0 w 3087343"/>
              <a:gd name="connsiteY4" fmla="*/ 0 h 3514380"/>
              <a:gd name="connsiteX0" fmla="*/ 0 w 3087343"/>
              <a:gd name="connsiteY0" fmla="*/ 0 h 3514380"/>
              <a:gd name="connsiteX1" fmla="*/ 3087343 w 3087343"/>
              <a:gd name="connsiteY1" fmla="*/ 0 h 3514380"/>
              <a:gd name="connsiteX2" fmla="*/ 3087343 w 3087343"/>
              <a:gd name="connsiteY2" fmla="*/ 3514380 h 3514380"/>
              <a:gd name="connsiteX3" fmla="*/ 0 w 3087343"/>
              <a:gd name="connsiteY3" fmla="*/ 3514380 h 3514380"/>
              <a:gd name="connsiteX4" fmla="*/ 0 w 3087343"/>
              <a:gd name="connsiteY4" fmla="*/ 0 h 3514380"/>
              <a:gd name="connsiteX0" fmla="*/ 0 w 3087343"/>
              <a:gd name="connsiteY0" fmla="*/ 0 h 3514380"/>
              <a:gd name="connsiteX1" fmla="*/ 3087343 w 3087343"/>
              <a:gd name="connsiteY1" fmla="*/ 0 h 3514380"/>
              <a:gd name="connsiteX2" fmla="*/ 3087343 w 3087343"/>
              <a:gd name="connsiteY2" fmla="*/ 3514380 h 3514380"/>
              <a:gd name="connsiteX3" fmla="*/ 0 w 3087343"/>
              <a:gd name="connsiteY3" fmla="*/ 3514380 h 3514380"/>
              <a:gd name="connsiteX4" fmla="*/ 0 w 3087343"/>
              <a:gd name="connsiteY4" fmla="*/ 0 h 3514380"/>
              <a:gd name="connsiteX0" fmla="*/ 0 w 3087343"/>
              <a:gd name="connsiteY0" fmla="*/ 0 h 3514380"/>
              <a:gd name="connsiteX1" fmla="*/ 3087343 w 3087343"/>
              <a:gd name="connsiteY1" fmla="*/ 0 h 3514380"/>
              <a:gd name="connsiteX2" fmla="*/ 3087343 w 3087343"/>
              <a:gd name="connsiteY2" fmla="*/ 3514380 h 3514380"/>
              <a:gd name="connsiteX3" fmla="*/ 0 w 3087343"/>
              <a:gd name="connsiteY3" fmla="*/ 3514380 h 3514380"/>
              <a:gd name="connsiteX4" fmla="*/ 0 w 3087343"/>
              <a:gd name="connsiteY4" fmla="*/ 0 h 3514380"/>
              <a:gd name="connsiteX0" fmla="*/ 0 w 3087343"/>
              <a:gd name="connsiteY0" fmla="*/ 0 h 3514380"/>
              <a:gd name="connsiteX1" fmla="*/ 3087343 w 3087343"/>
              <a:gd name="connsiteY1" fmla="*/ 0 h 3514380"/>
              <a:gd name="connsiteX2" fmla="*/ 3087343 w 3087343"/>
              <a:gd name="connsiteY2" fmla="*/ 3514380 h 3514380"/>
              <a:gd name="connsiteX3" fmla="*/ 0 w 3087343"/>
              <a:gd name="connsiteY3" fmla="*/ 3514380 h 3514380"/>
              <a:gd name="connsiteX4" fmla="*/ 0 w 3087343"/>
              <a:gd name="connsiteY4" fmla="*/ 0 h 351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343" h="3514380">
                <a:moveTo>
                  <a:pt x="0" y="0"/>
                </a:moveTo>
                <a:cubicBezTo>
                  <a:pt x="1051148" y="176270"/>
                  <a:pt x="2058229" y="165253"/>
                  <a:pt x="3087343" y="0"/>
                </a:cubicBezTo>
                <a:cubicBezTo>
                  <a:pt x="2955140" y="1171460"/>
                  <a:pt x="2988192" y="2342920"/>
                  <a:pt x="3087343" y="3514380"/>
                </a:cubicBezTo>
                <a:lnTo>
                  <a:pt x="0" y="351438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348FA-67D8-ED23-6031-50A77B1F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746" y="1575160"/>
            <a:ext cx="2106601" cy="25111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1464" y="399758"/>
            <a:ext cx="9143770" cy="774415"/>
          </a:xfrm>
        </p:spPr>
        <p:txBody>
          <a:bodyPr>
            <a:normAutofit/>
          </a:bodyPr>
          <a:lstStyle/>
          <a:p>
            <a:r>
              <a:rPr lang="en-US" dirty="0"/>
              <a:t>5-Year Mangement Plan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868009" y="4710153"/>
            <a:ext cx="2380460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b="1" spc="100" dirty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t>FY 2023 Work Plan</a:t>
            </a:r>
          </a:p>
        </p:txBody>
      </p:sp>
      <p:pic>
        <p:nvPicPr>
          <p:cNvPr id="11" name="Graphic 10" descr="Document outline">
            <a:extLst>
              <a:ext uri="{FF2B5EF4-FFF2-40B4-BE49-F238E27FC236}">
                <a16:creationId xmlns:a16="http://schemas.microsoft.com/office/drawing/2014/main" id="{34165AD9-9106-7933-A621-49BD9E917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9610" y="4715109"/>
            <a:ext cx="829235" cy="8292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FB053C-7D6F-9D8E-295B-744383048E1F}"/>
              </a:ext>
            </a:extLst>
          </p:cNvPr>
          <p:cNvSpPr txBox="1"/>
          <p:nvPr/>
        </p:nvSpPr>
        <p:spPr>
          <a:xfrm>
            <a:off x="7370277" y="957251"/>
            <a:ext cx="3488134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b="1" spc="100" dirty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t>Five-year Management Plan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FCBC8F-B44E-AAC1-7C93-D9A375663D51}"/>
              </a:ext>
            </a:extLst>
          </p:cNvPr>
          <p:cNvCxnSpPr>
            <a:cxnSpLocks/>
          </p:cNvCxnSpPr>
          <p:nvPr/>
        </p:nvCxnSpPr>
        <p:spPr>
          <a:xfrm flipV="1">
            <a:off x="7244514" y="3111093"/>
            <a:ext cx="0" cy="1524145"/>
          </a:xfrm>
          <a:prstGeom prst="line">
            <a:avLst/>
          </a:prstGeom>
          <a:ln w="38100">
            <a:solidFill>
              <a:srgbClr val="772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27D714A-A900-6926-7A63-C761959514B8}"/>
              </a:ext>
            </a:extLst>
          </p:cNvPr>
          <p:cNvSpPr/>
          <p:nvPr/>
        </p:nvSpPr>
        <p:spPr>
          <a:xfrm>
            <a:off x="7167395" y="4569137"/>
            <a:ext cx="154237" cy="145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481DDA-E878-48F5-1516-79CFF291DF14}"/>
              </a:ext>
            </a:extLst>
          </p:cNvPr>
          <p:cNvSpPr txBox="1"/>
          <p:nvPr/>
        </p:nvSpPr>
        <p:spPr>
          <a:xfrm>
            <a:off x="10012827" y="1241916"/>
            <a:ext cx="9169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spc="100" dirty="0">
                <a:solidFill>
                  <a:srgbClr val="EE6417"/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t>April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3C6156-94A2-AA82-4E46-24B9C71C786D}"/>
              </a:ext>
            </a:extLst>
          </p:cNvPr>
          <p:cNvSpPr txBox="1"/>
          <p:nvPr/>
        </p:nvSpPr>
        <p:spPr>
          <a:xfrm>
            <a:off x="9754060" y="4987116"/>
            <a:ext cx="9169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spc="100" dirty="0">
                <a:solidFill>
                  <a:srgbClr val="EE6417"/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t>June 2022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D5C9AA-FBEB-CCC7-84BA-885F965402EF}"/>
              </a:ext>
            </a:extLst>
          </p:cNvPr>
          <p:cNvGrpSpPr/>
          <p:nvPr/>
        </p:nvGrpSpPr>
        <p:grpSpPr>
          <a:xfrm>
            <a:off x="1730210" y="1052400"/>
            <a:ext cx="4813185" cy="4607854"/>
            <a:chOff x="2162189" y="2369806"/>
            <a:chExt cx="4813185" cy="4607854"/>
          </a:xfrm>
        </p:grpSpPr>
        <p:pic>
          <p:nvPicPr>
            <p:cNvPr id="8" name="Picture 7" descr="A red circle with white lines&#10;&#10;Description automatically generated with low confidence">
              <a:extLst>
                <a:ext uri="{FF2B5EF4-FFF2-40B4-BE49-F238E27FC236}">
                  <a16:creationId xmlns:a16="http://schemas.microsoft.com/office/drawing/2014/main" id="{27F8B33A-16CE-446E-8D2D-C14835D3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8226" y="4068523"/>
              <a:ext cx="1460784" cy="146078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Arrow: Circular 8">
              <a:extLst>
                <a:ext uri="{FF2B5EF4-FFF2-40B4-BE49-F238E27FC236}">
                  <a16:creationId xmlns:a16="http://schemas.microsoft.com/office/drawing/2014/main" id="{455E46BE-AEA3-A23E-E6FC-8B4ABEFD977A}"/>
                </a:ext>
              </a:extLst>
            </p:cNvPr>
            <p:cNvSpPr/>
            <p:nvPr/>
          </p:nvSpPr>
          <p:spPr>
            <a:xfrm rot="17684049">
              <a:off x="2650997" y="2643857"/>
              <a:ext cx="4160559" cy="4488194"/>
            </a:xfrm>
            <a:prstGeom prst="circularArrow">
              <a:avLst>
                <a:gd name="adj1" fmla="val 22267"/>
                <a:gd name="adj2" fmla="val 1676949"/>
                <a:gd name="adj3" fmla="val 18598091"/>
                <a:gd name="adj4" fmla="val 12284916"/>
                <a:gd name="adj5" fmla="val 18066"/>
              </a:avLst>
            </a:prstGeom>
            <a:solidFill>
              <a:srgbClr val="111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ircular 9">
              <a:extLst>
                <a:ext uri="{FF2B5EF4-FFF2-40B4-BE49-F238E27FC236}">
                  <a16:creationId xmlns:a16="http://schemas.microsoft.com/office/drawing/2014/main" id="{7619F0F6-DE6F-013F-83BB-F881B4142DE0}"/>
                </a:ext>
              </a:extLst>
            </p:cNvPr>
            <p:cNvSpPr/>
            <p:nvPr/>
          </p:nvSpPr>
          <p:spPr>
            <a:xfrm rot="10800000">
              <a:off x="2465912" y="2369806"/>
              <a:ext cx="4160559" cy="4488194"/>
            </a:xfrm>
            <a:prstGeom prst="circularArrow">
              <a:avLst>
                <a:gd name="adj1" fmla="val 22267"/>
                <a:gd name="adj2" fmla="val 1676949"/>
                <a:gd name="adj3" fmla="val 18598091"/>
                <a:gd name="adj4" fmla="val 12284916"/>
                <a:gd name="adj5" fmla="val 18066"/>
              </a:avLst>
            </a:prstGeom>
            <a:solidFill>
              <a:srgbClr val="7721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ircular 12">
              <a:extLst>
                <a:ext uri="{FF2B5EF4-FFF2-40B4-BE49-F238E27FC236}">
                  <a16:creationId xmlns:a16="http://schemas.microsoft.com/office/drawing/2014/main" id="{2482F696-D630-5139-3DEE-7D6FF2E5A4D8}"/>
                </a:ext>
              </a:extLst>
            </p:cNvPr>
            <p:cNvSpPr/>
            <p:nvPr/>
          </p:nvSpPr>
          <p:spPr>
            <a:xfrm rot="3411051">
              <a:off x="2326006" y="2653284"/>
              <a:ext cx="4160559" cy="4488194"/>
            </a:xfrm>
            <a:prstGeom prst="circularArrow">
              <a:avLst>
                <a:gd name="adj1" fmla="val 22267"/>
                <a:gd name="adj2" fmla="val 1676949"/>
                <a:gd name="adj3" fmla="val 18598091"/>
                <a:gd name="adj4" fmla="val 12284916"/>
                <a:gd name="adj5" fmla="val 18066"/>
              </a:avLst>
            </a:prstGeom>
            <a:solidFill>
              <a:srgbClr val="EE6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Arrow: Circular 14">
              <a:extLst>
                <a:ext uri="{FF2B5EF4-FFF2-40B4-BE49-F238E27FC236}">
                  <a16:creationId xmlns:a16="http://schemas.microsoft.com/office/drawing/2014/main" id="{C7F08627-B4E8-0519-C86C-4C2D08A85078}"/>
                </a:ext>
              </a:extLst>
            </p:cNvPr>
            <p:cNvSpPr/>
            <p:nvPr/>
          </p:nvSpPr>
          <p:spPr>
            <a:xfrm rot="17684049">
              <a:off x="2650994" y="2643858"/>
              <a:ext cx="4160559" cy="4488194"/>
            </a:xfrm>
            <a:prstGeom prst="circularArrow">
              <a:avLst>
                <a:gd name="adj1" fmla="val 22267"/>
                <a:gd name="adj2" fmla="val 1676949"/>
                <a:gd name="adj3" fmla="val 18598091"/>
                <a:gd name="adj4" fmla="val 14619991"/>
                <a:gd name="adj5" fmla="val 18066"/>
              </a:avLst>
            </a:prstGeom>
            <a:solidFill>
              <a:srgbClr val="111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64618F-CF6D-B400-094D-F4CAEC99D0F7}"/>
                </a:ext>
              </a:extLst>
            </p:cNvPr>
            <p:cNvSpPr txBox="1"/>
            <p:nvPr/>
          </p:nvSpPr>
          <p:spPr>
            <a:xfrm>
              <a:off x="2653246" y="4068522"/>
              <a:ext cx="11838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FFFF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Drought Mitigation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25F31E-20C5-9EB6-22F2-77444E251C4F}"/>
                </a:ext>
              </a:extLst>
            </p:cNvPr>
            <p:cNvSpPr txBox="1"/>
            <p:nvPr/>
          </p:nvSpPr>
          <p:spPr>
            <a:xfrm>
              <a:off x="4591034" y="3723515"/>
              <a:ext cx="1460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FFFF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Measurement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112E33-915F-F7E4-1C32-3345751CD533}"/>
                </a:ext>
              </a:extLst>
            </p:cNvPr>
            <p:cNvSpPr txBox="1"/>
            <p:nvPr/>
          </p:nvSpPr>
          <p:spPr>
            <a:xfrm>
              <a:off x="3947077" y="5771952"/>
              <a:ext cx="15683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Hydrology &amp; Operations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DF167C9-7C2C-7BCF-50A5-87D7B524C7CB}"/>
              </a:ext>
            </a:extLst>
          </p:cNvPr>
          <p:cNvSpPr txBox="1"/>
          <p:nvPr/>
        </p:nvSpPr>
        <p:spPr>
          <a:xfrm>
            <a:off x="7868009" y="5509349"/>
            <a:ext cx="2385268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b="1" spc="100" dirty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t>FY 2024 Work Plan</a:t>
            </a:r>
          </a:p>
        </p:txBody>
      </p:sp>
      <p:pic>
        <p:nvPicPr>
          <p:cNvPr id="3" name="Graphic 2" descr="Document outline">
            <a:extLst>
              <a:ext uri="{FF2B5EF4-FFF2-40B4-BE49-F238E27FC236}">
                <a16:creationId xmlns:a16="http://schemas.microsoft.com/office/drawing/2014/main" id="{1BDB2FB3-CBE4-2F38-C189-267C20EA0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9611" y="5514306"/>
            <a:ext cx="829236" cy="8292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A7B246-8CC2-6B12-1A9E-E0C494987FE2}"/>
              </a:ext>
            </a:extLst>
          </p:cNvPr>
          <p:cNvSpPr txBox="1"/>
          <p:nvPr/>
        </p:nvSpPr>
        <p:spPr>
          <a:xfrm>
            <a:off x="9754060" y="5786312"/>
            <a:ext cx="92172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spc="100" dirty="0">
                <a:solidFill>
                  <a:srgbClr val="EE6417"/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t>June 2023</a:t>
            </a:r>
          </a:p>
        </p:txBody>
      </p:sp>
    </p:spTree>
    <p:extLst>
      <p:ext uri="{BB962C8B-B14F-4D97-AF65-F5344CB8AC3E}">
        <p14:creationId xmlns:p14="http://schemas.microsoft.com/office/powerpoint/2010/main" val="120701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5" grpId="0"/>
      <p:bldP spid="12" grpId="0"/>
      <p:bldP spid="21" grpId="0" animBg="1"/>
      <p:bldP spid="22" grpId="0"/>
      <p:bldP spid="23" grpId="0"/>
      <p:bldP spid="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3">
            <a:extLst>
              <a:ext uri="{FF2B5EF4-FFF2-40B4-BE49-F238E27FC236}">
                <a16:creationId xmlns:a16="http://schemas.microsoft.com/office/drawing/2014/main" id="{50718B6F-D1AF-9E4B-37F9-14C686359C49}"/>
              </a:ext>
            </a:extLst>
          </p:cNvPr>
          <p:cNvSpPr txBox="1">
            <a:spLocks/>
          </p:cNvSpPr>
          <p:nvPr/>
        </p:nvSpPr>
        <p:spPr>
          <a:xfrm>
            <a:off x="1711464" y="399758"/>
            <a:ext cx="9143770" cy="114260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Management Plan Budget Allocations</a:t>
            </a:r>
            <a:br>
              <a:rPr lang="en-US" dirty="0"/>
            </a:br>
            <a:r>
              <a:rPr lang="en-US" dirty="0"/>
              <a:t>Total Allocated: </a:t>
            </a:r>
            <a:r>
              <a:rPr lang="en-US" dirty="0">
                <a:solidFill>
                  <a:srgbClr val="EE6417"/>
                </a:solidFill>
              </a:rPr>
              <a:t>$32,271,700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942881-4A33-B52C-3036-667E4269BBAD}"/>
              </a:ext>
            </a:extLst>
          </p:cNvPr>
          <p:cNvSpPr txBox="1"/>
          <p:nvPr/>
        </p:nvSpPr>
        <p:spPr>
          <a:xfrm>
            <a:off x="1149603" y="5087301"/>
            <a:ext cx="3444431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23431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mbria" panose="02040503050406030204" pitchFamily="18" charset="0"/>
              </a:rPr>
              <a:t>*Includes Authority and in-kind contribution staff salaries</a:t>
            </a:r>
          </a:p>
          <a:p>
            <a:pPr marL="0" marR="23431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Cambria" panose="02040503050406030204" pitchFamily="18" charset="0"/>
              </a:rPr>
              <a:t>**</a:t>
            </a:r>
            <a:r>
              <a:rPr lang="en-US" sz="1000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mbria" panose="02040503050406030204" pitchFamily="18" charset="0"/>
              </a:rPr>
              <a:t>Work Plan budgets are subject to adjustment depending on conditions and activities in the Colorado River Basin that may be unknown when the Work Plan was developed. </a:t>
            </a:r>
          </a:p>
          <a:p>
            <a:pPr marL="0" marR="23431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Cambria" panose="02040503050406030204" pitchFamily="18" charset="0"/>
              </a:rPr>
              <a:t>***E</a:t>
            </a:r>
            <a:r>
              <a:rPr lang="en-US" sz="1000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mbria" panose="02040503050406030204" pitchFamily="18" charset="0"/>
              </a:rPr>
              <a:t>stimated costs are for Authority staff and in-kind contributions only and do not include charges of other state agencies participating. 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F3494DA8-7893-FE12-9FA9-EDFC482DA4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8797539"/>
              </p:ext>
            </p:extLst>
          </p:nvPr>
        </p:nvGraphicFramePr>
        <p:xfrm>
          <a:off x="2838465" y="1345811"/>
          <a:ext cx="7638577" cy="5886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5309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6B64726-D511-95D0-9612-C40FCAAA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464" y="399758"/>
            <a:ext cx="9143770" cy="1142603"/>
          </a:xfrm>
        </p:spPr>
        <p:txBody>
          <a:bodyPr>
            <a:normAutofit/>
          </a:bodyPr>
          <a:lstStyle/>
          <a:p>
            <a:r>
              <a:rPr lang="en-US" dirty="0"/>
              <a:t>Fiscal Year 2024 Budget Allocations</a:t>
            </a:r>
            <a:br>
              <a:rPr lang="en-US" dirty="0"/>
            </a:br>
            <a:r>
              <a:rPr lang="en-US" dirty="0"/>
              <a:t>Total Proposed: </a:t>
            </a:r>
            <a:r>
              <a:rPr lang="en-US" dirty="0">
                <a:solidFill>
                  <a:srgbClr val="EE6417"/>
                </a:solidFill>
              </a:rPr>
              <a:t>$7,529,400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3D409DF-F013-44FD-CDBE-FCD179369B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352533"/>
              </p:ext>
            </p:extLst>
          </p:nvPr>
        </p:nvGraphicFramePr>
        <p:xfrm>
          <a:off x="2636855" y="1345811"/>
          <a:ext cx="8042136" cy="5886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6B7ED86-B9F7-8F57-8527-8C83C5006EF7}"/>
              </a:ext>
            </a:extLst>
          </p:cNvPr>
          <p:cNvSpPr txBox="1"/>
          <p:nvPr/>
        </p:nvSpPr>
        <p:spPr>
          <a:xfrm>
            <a:off x="1149603" y="5087301"/>
            <a:ext cx="3269997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23431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mbria" panose="02040503050406030204" pitchFamily="18" charset="0"/>
              </a:rPr>
              <a:t>*Includes Authority and in-kind contribution staff salaries</a:t>
            </a:r>
          </a:p>
          <a:p>
            <a:pPr marL="0" marR="23431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Cambria" panose="02040503050406030204" pitchFamily="18" charset="0"/>
              </a:rPr>
              <a:t>**</a:t>
            </a:r>
            <a:r>
              <a:rPr lang="en-US" sz="1000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mbria" panose="02040503050406030204" pitchFamily="18" charset="0"/>
              </a:rPr>
              <a:t>Work Plan budgets are subject to adjustment depending on conditions and activities in the Colorado River Basin that may be unknown when the Work Plan was developed. </a:t>
            </a:r>
          </a:p>
          <a:p>
            <a:pPr marL="0" marR="23431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Cambria" panose="02040503050406030204" pitchFamily="18" charset="0"/>
              </a:rPr>
              <a:t>***E</a:t>
            </a:r>
            <a:r>
              <a:rPr lang="en-US" sz="1000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mbria" panose="02040503050406030204" pitchFamily="18" charset="0"/>
              </a:rPr>
              <a:t>stimated costs are for Authority staff and in-kind contributions only and do not include charges of other state agencies participating.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A91F53-4EB3-774A-310D-0BB4E3E83354}"/>
              </a:ext>
            </a:extLst>
          </p:cNvPr>
          <p:cNvCxnSpPr>
            <a:cxnSpLocks/>
          </p:cNvCxnSpPr>
          <p:nvPr/>
        </p:nvCxnSpPr>
        <p:spPr>
          <a:xfrm flipV="1">
            <a:off x="6553200" y="1542361"/>
            <a:ext cx="1774371" cy="3190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3A0DDC9-8747-AA3C-D7D3-30BAE33D14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022999"/>
              </p:ext>
            </p:extLst>
          </p:nvPr>
        </p:nvGraphicFramePr>
        <p:xfrm>
          <a:off x="1220288" y="2307934"/>
          <a:ext cx="2346784" cy="2083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D65B63-5FB2-ABB3-DD19-380CD54464F7}"/>
              </a:ext>
            </a:extLst>
          </p:cNvPr>
          <p:cNvCxnSpPr>
            <a:cxnSpLocks/>
          </p:cNvCxnSpPr>
          <p:nvPr/>
        </p:nvCxnSpPr>
        <p:spPr>
          <a:xfrm flipV="1">
            <a:off x="3114675" y="1909082"/>
            <a:ext cx="2822575" cy="84223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38B760-B2C3-DD00-EE0B-97BCE340ED74}"/>
              </a:ext>
            </a:extLst>
          </p:cNvPr>
          <p:cNvCxnSpPr>
            <a:cxnSpLocks/>
          </p:cNvCxnSpPr>
          <p:nvPr/>
        </p:nvCxnSpPr>
        <p:spPr>
          <a:xfrm>
            <a:off x="3114675" y="3971925"/>
            <a:ext cx="1685925" cy="19240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1464" y="399758"/>
            <a:ext cx="9143770" cy="769475"/>
          </a:xfrm>
        </p:spPr>
        <p:txBody>
          <a:bodyPr>
            <a:normAutofit/>
          </a:bodyPr>
          <a:lstStyle/>
          <a:p>
            <a:r>
              <a:rPr lang="en-US" dirty="0"/>
              <a:t>Advisory Council Recommendations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8CD372-6FAB-ECE3-FFD3-549C30E13CB0}"/>
              </a:ext>
            </a:extLst>
          </p:cNvPr>
          <p:cNvSpPr txBox="1"/>
          <p:nvPr/>
        </p:nvSpPr>
        <p:spPr>
          <a:xfrm>
            <a:off x="8733824" y="1829403"/>
            <a:ext cx="3239842" cy="1328023"/>
          </a:xfrm>
          <a:prstGeom prst="roundRect">
            <a:avLst/>
          </a:prstGeom>
          <a:solidFill>
            <a:srgbClr val="EE6417">
              <a:alpha val="50196"/>
            </a:srgbClr>
          </a:solidFill>
          <a:ln w="57150">
            <a:solidFill>
              <a:srgbClr val="EE6417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Improve Measurement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-Standardize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-Best Available Science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-Conveyance Losses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695481-07B8-7350-F627-81B4D5BD647E}"/>
              </a:ext>
            </a:extLst>
          </p:cNvPr>
          <p:cNvSpPr txBox="1"/>
          <p:nvPr/>
        </p:nvSpPr>
        <p:spPr>
          <a:xfrm>
            <a:off x="7154923" y="5968877"/>
            <a:ext cx="3763368" cy="715089"/>
          </a:xfrm>
          <a:prstGeom prst="roundRect">
            <a:avLst/>
          </a:prstGeom>
          <a:solidFill>
            <a:srgbClr val="772116">
              <a:alpha val="50196"/>
            </a:srgbClr>
          </a:solidFill>
          <a:ln w="57150">
            <a:solidFill>
              <a:srgbClr val="77211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Protect Utah’s Interests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-Protect Flaming Gorge/DROA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2202D-EBF3-57BA-B925-27A34AAF9362}"/>
              </a:ext>
            </a:extLst>
          </p:cNvPr>
          <p:cNvSpPr txBox="1"/>
          <p:nvPr/>
        </p:nvSpPr>
        <p:spPr>
          <a:xfrm>
            <a:off x="2107908" y="969546"/>
            <a:ext cx="4530810" cy="1328023"/>
          </a:xfrm>
          <a:prstGeom prst="roundRect">
            <a:avLst/>
          </a:prstGeom>
          <a:solidFill>
            <a:srgbClr val="3399FF">
              <a:alpha val="50196"/>
            </a:srgbClr>
          </a:solidFill>
          <a:ln w="57150"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Authority Engagement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-Feedback/engagement with councils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-Fact-finding site visits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-Education and outreach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21601C-8AAC-A653-272F-73E0429222B4}"/>
              </a:ext>
            </a:extLst>
          </p:cNvPr>
          <p:cNvSpPr txBox="1"/>
          <p:nvPr/>
        </p:nvSpPr>
        <p:spPr>
          <a:xfrm>
            <a:off x="2178820" y="5243735"/>
            <a:ext cx="3310485" cy="1021556"/>
          </a:xfrm>
          <a:prstGeom prst="roundRect">
            <a:avLst/>
          </a:prstGeom>
          <a:solidFill>
            <a:srgbClr val="111111">
              <a:alpha val="50196"/>
            </a:srgbClr>
          </a:solidFill>
          <a:ln w="57150">
            <a:solidFill>
              <a:srgbClr val="11111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Prepare for Curtailment 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-Shepherding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-Options for water users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C4CF96-2C80-61AD-863B-29DD13DF8B67}"/>
              </a:ext>
            </a:extLst>
          </p:cNvPr>
          <p:cNvSpPr txBox="1"/>
          <p:nvPr/>
        </p:nvSpPr>
        <p:spPr>
          <a:xfrm>
            <a:off x="1790859" y="4026336"/>
            <a:ext cx="3404455" cy="1021556"/>
          </a:xfrm>
          <a:prstGeom prst="roundRect">
            <a:avLst/>
          </a:prstGeom>
          <a:solidFill>
            <a:srgbClr val="111111">
              <a:alpha val="50196"/>
            </a:srgbClr>
          </a:solidFill>
          <a:ln w="57150">
            <a:solidFill>
              <a:srgbClr val="11111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Prioritize Conservation 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-Agricultural optimization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-Environmental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744DF-C395-5C1A-867F-B12B8E88F7CE}"/>
              </a:ext>
            </a:extLst>
          </p:cNvPr>
          <p:cNvSpPr txBox="1"/>
          <p:nvPr/>
        </p:nvSpPr>
        <p:spPr>
          <a:xfrm>
            <a:off x="1315409" y="2505442"/>
            <a:ext cx="3882771" cy="1328023"/>
          </a:xfrm>
          <a:prstGeom prst="roundRect">
            <a:avLst/>
          </a:prstGeom>
          <a:solidFill>
            <a:srgbClr val="111111">
              <a:alpha val="50196"/>
            </a:srgbClr>
          </a:solidFill>
          <a:ln w="57150">
            <a:solidFill>
              <a:srgbClr val="11111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Other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-Pursue and use federal funding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-Protect people and wildlife</a:t>
            </a:r>
          </a:p>
          <a:p>
            <a:r>
              <a:rPr lang="en-US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-Water prices/water banking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7173D4-0209-A949-02FA-1BB334499B50}"/>
              </a:ext>
            </a:extLst>
          </p:cNvPr>
          <p:cNvGrpSpPr/>
          <p:nvPr/>
        </p:nvGrpSpPr>
        <p:grpSpPr>
          <a:xfrm>
            <a:off x="4823586" y="1690357"/>
            <a:ext cx="4813185" cy="4607854"/>
            <a:chOff x="2162189" y="2369806"/>
            <a:chExt cx="4813185" cy="4607854"/>
          </a:xfrm>
        </p:grpSpPr>
        <p:pic>
          <p:nvPicPr>
            <p:cNvPr id="3" name="Picture 2" descr="A red circle with white lines&#10;&#10;Description automatically generated with low confidence">
              <a:extLst>
                <a:ext uri="{FF2B5EF4-FFF2-40B4-BE49-F238E27FC236}">
                  <a16:creationId xmlns:a16="http://schemas.microsoft.com/office/drawing/2014/main" id="{5CFAAA31-41AD-9FE7-FF40-FC3347D35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8226" y="4068523"/>
              <a:ext cx="1460784" cy="146078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845A038D-037A-4CB7-21A5-9715EE918E9F}"/>
                </a:ext>
              </a:extLst>
            </p:cNvPr>
            <p:cNvSpPr/>
            <p:nvPr/>
          </p:nvSpPr>
          <p:spPr>
            <a:xfrm rot="17684049">
              <a:off x="2650997" y="2643857"/>
              <a:ext cx="4160559" cy="4488194"/>
            </a:xfrm>
            <a:prstGeom prst="circularArrow">
              <a:avLst>
                <a:gd name="adj1" fmla="val 22267"/>
                <a:gd name="adj2" fmla="val 1676949"/>
                <a:gd name="adj3" fmla="val 18598091"/>
                <a:gd name="adj4" fmla="val 12284916"/>
                <a:gd name="adj5" fmla="val 18066"/>
              </a:avLst>
            </a:prstGeom>
            <a:solidFill>
              <a:srgbClr val="111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Arrow: Circular 5">
              <a:extLst>
                <a:ext uri="{FF2B5EF4-FFF2-40B4-BE49-F238E27FC236}">
                  <a16:creationId xmlns:a16="http://schemas.microsoft.com/office/drawing/2014/main" id="{58FD8415-6ACF-9B9D-7F1D-7B146B2C1FA8}"/>
                </a:ext>
              </a:extLst>
            </p:cNvPr>
            <p:cNvSpPr/>
            <p:nvPr/>
          </p:nvSpPr>
          <p:spPr>
            <a:xfrm rot="10800000">
              <a:off x="2465912" y="2369806"/>
              <a:ext cx="4160559" cy="4488194"/>
            </a:xfrm>
            <a:prstGeom prst="circularArrow">
              <a:avLst>
                <a:gd name="adj1" fmla="val 22267"/>
                <a:gd name="adj2" fmla="val 1676949"/>
                <a:gd name="adj3" fmla="val 18598091"/>
                <a:gd name="adj4" fmla="val 12284916"/>
                <a:gd name="adj5" fmla="val 18066"/>
              </a:avLst>
            </a:prstGeom>
            <a:solidFill>
              <a:srgbClr val="7721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Arrow: Circular 6">
              <a:extLst>
                <a:ext uri="{FF2B5EF4-FFF2-40B4-BE49-F238E27FC236}">
                  <a16:creationId xmlns:a16="http://schemas.microsoft.com/office/drawing/2014/main" id="{D54EBFA6-201C-BBE1-3536-FBC79E9A1B9A}"/>
                </a:ext>
              </a:extLst>
            </p:cNvPr>
            <p:cNvSpPr/>
            <p:nvPr/>
          </p:nvSpPr>
          <p:spPr>
            <a:xfrm rot="3411051">
              <a:off x="2326006" y="2653284"/>
              <a:ext cx="4160559" cy="4488194"/>
            </a:xfrm>
            <a:prstGeom prst="circularArrow">
              <a:avLst>
                <a:gd name="adj1" fmla="val 22267"/>
                <a:gd name="adj2" fmla="val 1676949"/>
                <a:gd name="adj3" fmla="val 18598091"/>
                <a:gd name="adj4" fmla="val 12284916"/>
                <a:gd name="adj5" fmla="val 18066"/>
              </a:avLst>
            </a:prstGeom>
            <a:solidFill>
              <a:srgbClr val="EE6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Circular 7">
              <a:extLst>
                <a:ext uri="{FF2B5EF4-FFF2-40B4-BE49-F238E27FC236}">
                  <a16:creationId xmlns:a16="http://schemas.microsoft.com/office/drawing/2014/main" id="{FA64093B-C9B3-60AF-9C6C-62793E04C74A}"/>
                </a:ext>
              </a:extLst>
            </p:cNvPr>
            <p:cNvSpPr/>
            <p:nvPr/>
          </p:nvSpPr>
          <p:spPr>
            <a:xfrm rot="17684049">
              <a:off x="2650994" y="2643858"/>
              <a:ext cx="4160559" cy="4488194"/>
            </a:xfrm>
            <a:prstGeom prst="circularArrow">
              <a:avLst>
                <a:gd name="adj1" fmla="val 22267"/>
                <a:gd name="adj2" fmla="val 1676949"/>
                <a:gd name="adj3" fmla="val 18598091"/>
                <a:gd name="adj4" fmla="val 14619991"/>
                <a:gd name="adj5" fmla="val 18066"/>
              </a:avLst>
            </a:prstGeom>
            <a:solidFill>
              <a:srgbClr val="111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D47ACD-6479-E1AB-EA17-30724C0DBD8E}"/>
                </a:ext>
              </a:extLst>
            </p:cNvPr>
            <p:cNvSpPr txBox="1"/>
            <p:nvPr/>
          </p:nvSpPr>
          <p:spPr>
            <a:xfrm>
              <a:off x="2653246" y="4068522"/>
              <a:ext cx="11838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FFFF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Drought Mitigation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DB2E94-247A-4DBB-BF55-374E5BEDF187}"/>
                </a:ext>
              </a:extLst>
            </p:cNvPr>
            <p:cNvSpPr txBox="1"/>
            <p:nvPr/>
          </p:nvSpPr>
          <p:spPr>
            <a:xfrm>
              <a:off x="4591034" y="3723515"/>
              <a:ext cx="1460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FFFF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Measurement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C59505-F5C0-8E36-1217-CE9FF58ED7C0}"/>
                </a:ext>
              </a:extLst>
            </p:cNvPr>
            <p:cNvSpPr txBox="1"/>
            <p:nvPr/>
          </p:nvSpPr>
          <p:spPr>
            <a:xfrm>
              <a:off x="3947077" y="5771952"/>
              <a:ext cx="15683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Hydrology &amp; Operations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03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4C5EBC-9B15-89DC-8606-18938F1F0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464" y="399758"/>
            <a:ext cx="9143770" cy="553831"/>
          </a:xfrm>
        </p:spPr>
        <p:txBody>
          <a:bodyPr>
            <a:normAutofit fontScale="90000"/>
          </a:bodyPr>
          <a:lstStyle/>
          <a:p>
            <a:r>
              <a:rPr lang="en-US" dirty="0"/>
              <a:t>Interstate Activities: </a:t>
            </a:r>
            <a:r>
              <a:rPr lang="en-US" dirty="0">
                <a:solidFill>
                  <a:srgbClr val="EE6417"/>
                </a:solidFill>
              </a:rPr>
              <a:t>20 Committees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CF468D2-65B0-EA06-8AB3-7748A39F2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430069"/>
              </p:ext>
            </p:extLst>
          </p:nvPr>
        </p:nvGraphicFramePr>
        <p:xfrm>
          <a:off x="2032000" y="920748"/>
          <a:ext cx="8128000" cy="5817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6635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4102C-1159-9D91-E083-E5F87A88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Workplan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52096-5F66-464A-EAB1-4257840DF4DF}"/>
              </a:ext>
            </a:extLst>
          </p:cNvPr>
          <p:cNvSpPr txBox="1"/>
          <p:nvPr/>
        </p:nvSpPr>
        <p:spPr>
          <a:xfrm>
            <a:off x="2566485" y="1865846"/>
            <a:ext cx="198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Description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069DB-B5C1-D2EC-E00C-031D3B4CE5E7}"/>
              </a:ext>
            </a:extLst>
          </p:cNvPr>
          <p:cNvSpPr txBox="1"/>
          <p:nvPr/>
        </p:nvSpPr>
        <p:spPr>
          <a:xfrm>
            <a:off x="2566485" y="2751455"/>
            <a:ext cx="259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 2023 Progress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D4EB6-3F7A-39A8-147A-E5693F4356A3}"/>
              </a:ext>
            </a:extLst>
          </p:cNvPr>
          <p:cNvSpPr txBox="1"/>
          <p:nvPr/>
        </p:nvSpPr>
        <p:spPr>
          <a:xfrm>
            <a:off x="2566488" y="3637837"/>
            <a:ext cx="259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 2024 Work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85DF0-9CBD-5968-4CC8-7AEC80527C02}"/>
              </a:ext>
            </a:extLst>
          </p:cNvPr>
          <p:cNvSpPr txBox="1"/>
          <p:nvPr/>
        </p:nvSpPr>
        <p:spPr>
          <a:xfrm>
            <a:off x="2566486" y="4501173"/>
            <a:ext cx="48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Contract, Budget, Funding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854651-EDED-FD08-1FFE-CCEB567909F9}"/>
              </a:ext>
            </a:extLst>
          </p:cNvPr>
          <p:cNvSpPr txBox="1"/>
          <p:nvPr/>
        </p:nvSpPr>
        <p:spPr>
          <a:xfrm>
            <a:off x="2566485" y="5356976"/>
            <a:ext cx="48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Key Partners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BBC5D4-054E-E0ED-9B4D-938AE7320968}"/>
              </a:ext>
            </a:extLst>
          </p:cNvPr>
          <p:cNvSpPr txBox="1"/>
          <p:nvPr/>
        </p:nvSpPr>
        <p:spPr>
          <a:xfrm>
            <a:off x="1665380" y="1185983"/>
            <a:ext cx="24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E6417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Project Title</a:t>
            </a:r>
          </a:p>
        </p:txBody>
      </p:sp>
      <p:pic>
        <p:nvPicPr>
          <p:cNvPr id="14" name="Graphic 13" descr="Paper outline">
            <a:extLst>
              <a:ext uri="{FF2B5EF4-FFF2-40B4-BE49-F238E27FC236}">
                <a16:creationId xmlns:a16="http://schemas.microsoft.com/office/drawing/2014/main" id="{53B4BC48-F7FC-BF6A-EF15-F18B32692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495315"/>
            <a:ext cx="5667977" cy="56679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1302E7-8174-7164-4D9D-5C8564DC55EC}"/>
              </a:ext>
            </a:extLst>
          </p:cNvPr>
          <p:cNvSpPr txBox="1"/>
          <p:nvPr/>
        </p:nvSpPr>
        <p:spPr>
          <a:xfrm>
            <a:off x="7689015" y="1945649"/>
            <a:ext cx="2481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E6417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Project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2CC424-472A-F974-A0B8-232511BDB2D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4011810" y="1447593"/>
            <a:ext cx="3677205" cy="636556"/>
          </a:xfrm>
          <a:prstGeom prst="line">
            <a:avLst/>
          </a:prstGeom>
          <a:ln w="38100">
            <a:solidFill>
              <a:srgbClr val="772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EE68CDE-0372-8B0D-4607-11800468EF6E}"/>
              </a:ext>
            </a:extLst>
          </p:cNvPr>
          <p:cNvSpPr/>
          <p:nvPr/>
        </p:nvSpPr>
        <p:spPr>
          <a:xfrm>
            <a:off x="7597971" y="2020774"/>
            <a:ext cx="154237" cy="145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1A979E-616E-2F33-A51A-81F636DB273E}"/>
              </a:ext>
            </a:extLst>
          </p:cNvPr>
          <p:cNvSpPr txBox="1"/>
          <p:nvPr/>
        </p:nvSpPr>
        <p:spPr>
          <a:xfrm>
            <a:off x="7338450" y="1501024"/>
            <a:ext cx="198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Measurement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4048C-7A10-AFD6-AE73-4CD4FC9DFB7A}"/>
              </a:ext>
            </a:extLst>
          </p:cNvPr>
          <p:cNvSpPr txBox="1"/>
          <p:nvPr/>
        </p:nvSpPr>
        <p:spPr>
          <a:xfrm>
            <a:off x="7338450" y="3066076"/>
            <a:ext cx="318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Hydrology &amp; Operations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09205-6814-77BF-B9EC-A1B7FD6326F2}"/>
              </a:ext>
            </a:extLst>
          </p:cNvPr>
          <p:cNvSpPr txBox="1"/>
          <p:nvPr/>
        </p:nvSpPr>
        <p:spPr>
          <a:xfrm>
            <a:off x="7400270" y="4502593"/>
            <a:ext cx="277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Drought Mitigation</a:t>
            </a:r>
          </a:p>
        </p:txBody>
      </p:sp>
    </p:spTree>
    <p:extLst>
      <p:ext uri="{BB962C8B-B14F-4D97-AF65-F5344CB8AC3E}">
        <p14:creationId xmlns:p14="http://schemas.microsoft.com/office/powerpoint/2010/main" val="73030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5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map, atlas, screenshot&#10;&#10;Description automatically generated">
            <a:extLst>
              <a:ext uri="{FF2B5EF4-FFF2-40B4-BE49-F238E27FC236}">
                <a16:creationId xmlns:a16="http://schemas.microsoft.com/office/drawing/2014/main" id="{CBAD02B5-FF01-C07C-4BBD-6D29BD126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29" y="-828"/>
            <a:ext cx="5301342" cy="68588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53578" y="310876"/>
            <a:ext cx="9143770" cy="769475"/>
          </a:xfrm>
        </p:spPr>
        <p:txBody>
          <a:bodyPr>
            <a:normAutofit/>
          </a:bodyPr>
          <a:lstStyle/>
          <a:p>
            <a:r>
              <a:rPr lang="en-US" dirty="0"/>
              <a:t>Measurement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9BDF97-5FF3-AC22-C0CA-FCF373FFA3F2}"/>
              </a:ext>
            </a:extLst>
          </p:cNvPr>
          <p:cNvSpPr txBox="1"/>
          <p:nvPr/>
        </p:nvSpPr>
        <p:spPr>
          <a:xfrm>
            <a:off x="6880849" y="4768271"/>
            <a:ext cx="3255610" cy="919401"/>
          </a:xfrm>
          <a:prstGeom prst="roundRect">
            <a:avLst/>
          </a:prstGeom>
          <a:solidFill>
            <a:srgbClr val="EE6417">
              <a:alpha val="25098"/>
            </a:srgbClr>
          </a:solidFill>
          <a:ln w="57150">
            <a:solidFill>
              <a:srgbClr val="EE64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Instrumentation &amp; Maintenance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D21BFF-0561-211F-F7A4-FC3A439753C1}"/>
              </a:ext>
            </a:extLst>
          </p:cNvPr>
          <p:cNvSpPr txBox="1"/>
          <p:nvPr/>
        </p:nvSpPr>
        <p:spPr>
          <a:xfrm>
            <a:off x="6880849" y="2193558"/>
            <a:ext cx="3255610" cy="919401"/>
          </a:xfrm>
          <a:prstGeom prst="roundRect">
            <a:avLst/>
          </a:prstGeom>
          <a:solidFill>
            <a:srgbClr val="EE6417">
              <a:alpha val="25098"/>
            </a:srgbClr>
          </a:solidFill>
          <a:ln w="57150">
            <a:solidFill>
              <a:srgbClr val="EE64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Metering &amp; Gaging Gap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A59A1-8B5B-9B85-4D0B-B0334EC5C68C}"/>
              </a:ext>
            </a:extLst>
          </p:cNvPr>
          <p:cNvSpPr txBox="1"/>
          <p:nvPr/>
        </p:nvSpPr>
        <p:spPr>
          <a:xfrm>
            <a:off x="6880849" y="3480914"/>
            <a:ext cx="3255610" cy="919401"/>
          </a:xfrm>
          <a:prstGeom prst="roundRect">
            <a:avLst/>
          </a:prstGeom>
          <a:solidFill>
            <a:srgbClr val="EE6417">
              <a:alpha val="25098"/>
            </a:srgbClr>
          </a:solidFill>
          <a:ln w="57150">
            <a:solidFill>
              <a:srgbClr val="EE64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Coordination &amp; Implementation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D490C-829C-7CBA-C9DD-BE547D7EF868}"/>
              </a:ext>
            </a:extLst>
          </p:cNvPr>
          <p:cNvSpPr txBox="1"/>
          <p:nvPr/>
        </p:nvSpPr>
        <p:spPr>
          <a:xfrm>
            <a:off x="6555604" y="991469"/>
            <a:ext cx="4618205" cy="919401"/>
          </a:xfrm>
          <a:prstGeom prst="roundRect">
            <a:avLst/>
          </a:prstGeom>
          <a:solidFill>
            <a:srgbClr val="EE6417">
              <a:alpha val="50196"/>
            </a:srgbClr>
          </a:solidFill>
          <a:ln w="57150">
            <a:solidFill>
              <a:srgbClr val="EE64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Streamflow &amp; Diversion 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D7BB8-2371-86F7-1BBC-9281F61AC93E}"/>
              </a:ext>
            </a:extLst>
          </p:cNvPr>
          <p:cNvSpPr txBox="1"/>
          <p:nvPr/>
        </p:nvSpPr>
        <p:spPr>
          <a:xfrm>
            <a:off x="10386185" y="2397869"/>
            <a:ext cx="1537105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3C5815-BFF6-6F7C-497A-7128AA01D70A}"/>
              </a:ext>
            </a:extLst>
          </p:cNvPr>
          <p:cNvSpPr txBox="1"/>
          <p:nvPr/>
        </p:nvSpPr>
        <p:spPr>
          <a:xfrm>
            <a:off x="10389516" y="4972582"/>
            <a:ext cx="1537105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FY24-27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B2283-29DF-404E-CBFC-CBEE4F6F92AE}"/>
              </a:ext>
            </a:extLst>
          </p:cNvPr>
          <p:cNvSpPr txBox="1"/>
          <p:nvPr/>
        </p:nvSpPr>
        <p:spPr>
          <a:xfrm>
            <a:off x="10386184" y="3693965"/>
            <a:ext cx="1537105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3870CF-D7B6-D5C5-66A6-F06ED45E9454}"/>
              </a:ext>
            </a:extLst>
          </p:cNvPr>
          <p:cNvSpPr txBox="1"/>
          <p:nvPr/>
        </p:nvSpPr>
        <p:spPr>
          <a:xfrm>
            <a:off x="4699592" y="153402"/>
            <a:ext cx="2477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preliminary, do not cite</a:t>
            </a:r>
          </a:p>
        </p:txBody>
      </p:sp>
    </p:spTree>
    <p:extLst>
      <p:ext uri="{BB962C8B-B14F-4D97-AF65-F5344CB8AC3E}">
        <p14:creationId xmlns:p14="http://schemas.microsoft.com/office/powerpoint/2010/main" val="33740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53578" y="310876"/>
            <a:ext cx="9143770" cy="769475"/>
          </a:xfrm>
        </p:spPr>
        <p:txBody>
          <a:bodyPr>
            <a:normAutofit/>
          </a:bodyPr>
          <a:lstStyle/>
          <a:p>
            <a:r>
              <a:rPr lang="en-US" dirty="0"/>
              <a:t>Measurement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D21BFF-0561-211F-F7A4-FC3A439753C1}"/>
              </a:ext>
            </a:extLst>
          </p:cNvPr>
          <p:cNvSpPr txBox="1"/>
          <p:nvPr/>
        </p:nvSpPr>
        <p:spPr>
          <a:xfrm>
            <a:off x="6880849" y="2193558"/>
            <a:ext cx="3255610" cy="510778"/>
          </a:xfrm>
          <a:prstGeom prst="roundRect">
            <a:avLst/>
          </a:prstGeom>
          <a:solidFill>
            <a:srgbClr val="EE6417">
              <a:alpha val="25098"/>
            </a:srgbClr>
          </a:solidFill>
          <a:ln w="57150">
            <a:solidFill>
              <a:srgbClr val="EE64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Utah Flux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A59A1-8B5B-9B85-4D0B-B0334EC5C68C}"/>
              </a:ext>
            </a:extLst>
          </p:cNvPr>
          <p:cNvSpPr txBox="1"/>
          <p:nvPr/>
        </p:nvSpPr>
        <p:spPr>
          <a:xfrm>
            <a:off x="6880848" y="2987024"/>
            <a:ext cx="3255610" cy="510778"/>
          </a:xfrm>
          <a:prstGeom prst="roundRect">
            <a:avLst/>
          </a:prstGeom>
          <a:solidFill>
            <a:srgbClr val="EE6417">
              <a:alpha val="25098"/>
            </a:srgbClr>
          </a:solidFill>
          <a:ln w="57150">
            <a:solidFill>
              <a:srgbClr val="EE64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OpenET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D490C-829C-7CBA-C9DD-BE547D7EF868}"/>
              </a:ext>
            </a:extLst>
          </p:cNvPr>
          <p:cNvSpPr txBox="1"/>
          <p:nvPr/>
        </p:nvSpPr>
        <p:spPr>
          <a:xfrm>
            <a:off x="6555604" y="991469"/>
            <a:ext cx="4618205" cy="919401"/>
          </a:xfrm>
          <a:prstGeom prst="roundRect">
            <a:avLst/>
          </a:prstGeom>
          <a:solidFill>
            <a:srgbClr val="EE6417">
              <a:alpha val="50196"/>
            </a:srgbClr>
          </a:solidFill>
          <a:ln w="57150">
            <a:solidFill>
              <a:srgbClr val="EE64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Consumptive Use 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D7BB8-2371-86F7-1BBC-9281F61AC93E}"/>
              </a:ext>
            </a:extLst>
          </p:cNvPr>
          <p:cNvSpPr txBox="1"/>
          <p:nvPr/>
        </p:nvSpPr>
        <p:spPr>
          <a:xfrm>
            <a:off x="10365452" y="2193558"/>
            <a:ext cx="1545806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FY23-27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B2283-29DF-404E-CBFC-CBEE4F6F92AE}"/>
              </a:ext>
            </a:extLst>
          </p:cNvPr>
          <p:cNvSpPr txBox="1"/>
          <p:nvPr/>
        </p:nvSpPr>
        <p:spPr>
          <a:xfrm>
            <a:off x="10362119" y="2987024"/>
            <a:ext cx="1545806" cy="510778"/>
          </a:xfrm>
          <a:prstGeom prst="roundRect">
            <a:avLst/>
          </a:prstGeom>
          <a:solidFill>
            <a:srgbClr val="669900">
              <a:alpha val="25098"/>
            </a:srgbClr>
          </a:solidFill>
          <a:ln w="5715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FY23-27</a:t>
            </a:r>
          </a:p>
        </p:txBody>
      </p:sp>
      <p:pic>
        <p:nvPicPr>
          <p:cNvPr id="2" name="image29.jpg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0CBE58D-8583-006E-A0E2-60EBDF7C1163}"/>
              </a:ext>
            </a:extLst>
          </p:cNvPr>
          <p:cNvPicPr/>
          <p:nvPr/>
        </p:nvPicPr>
        <p:blipFill rotWithShape="1">
          <a:blip r:embed="rId3"/>
          <a:srcRect l="8118" r="34015" b="38425"/>
          <a:stretch/>
        </p:blipFill>
        <p:spPr>
          <a:xfrm>
            <a:off x="1271222" y="106473"/>
            <a:ext cx="4824778" cy="6606561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39DD6-3C20-7D63-7212-1D2947D84A0A}"/>
              </a:ext>
            </a:extLst>
          </p:cNvPr>
          <p:cNvSpPr txBox="1"/>
          <p:nvPr/>
        </p:nvSpPr>
        <p:spPr>
          <a:xfrm>
            <a:off x="1271222" y="6436035"/>
            <a:ext cx="296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PC: Paul Inkenbrandt, UGS</a:t>
            </a:r>
          </a:p>
        </p:txBody>
      </p:sp>
    </p:spTree>
    <p:extLst>
      <p:ext uri="{BB962C8B-B14F-4D97-AF65-F5344CB8AC3E}">
        <p14:creationId xmlns:p14="http://schemas.microsoft.com/office/powerpoint/2010/main" val="243925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Pattern Powerpoint Template">
  <a:themeElements>
    <a:clrScheme name="pattern color">
      <a:dk1>
        <a:srgbClr val="49494B"/>
      </a:dk1>
      <a:lt1>
        <a:srgbClr val="FFFFFF"/>
      </a:lt1>
      <a:dk2>
        <a:srgbClr val="49494B"/>
      </a:dk2>
      <a:lt2>
        <a:srgbClr val="FEFC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Source Sans Pro Bold and Regular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793</Words>
  <Application>Microsoft Office PowerPoint</Application>
  <PresentationFormat>Widescreen</PresentationFormat>
  <Paragraphs>159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Inter</vt:lpstr>
      <vt:lpstr>Source Sans Pro</vt:lpstr>
      <vt:lpstr>Pattern Powerpoint Template</vt:lpstr>
      <vt:lpstr>Colorado River Management Plan  FY 2024 Work Plan</vt:lpstr>
      <vt:lpstr>5-Year Mangement Plan </vt:lpstr>
      <vt:lpstr>PowerPoint Presentation</vt:lpstr>
      <vt:lpstr>Fiscal Year 2024 Budget Allocations Total Proposed: $7,529,400</vt:lpstr>
      <vt:lpstr>Advisory Council Recommendations</vt:lpstr>
      <vt:lpstr>Interstate Activities: 20 Committees</vt:lpstr>
      <vt:lpstr>Workplan Structure</vt:lpstr>
      <vt:lpstr>Measurement</vt:lpstr>
      <vt:lpstr>Measurement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ShapeSlide</dc:creator>
  <cp:keywords/>
  <dc:description/>
  <cp:lastModifiedBy>Lily Bosworth</cp:lastModifiedBy>
  <cp:revision>90</cp:revision>
  <cp:lastPrinted>2017-08-11T00:36:20Z</cp:lastPrinted>
  <dcterms:created xsi:type="dcterms:W3CDTF">2017-08-07T02:30:58Z</dcterms:created>
  <dcterms:modified xsi:type="dcterms:W3CDTF">2023-06-22T16:36:37Z</dcterms:modified>
  <cp:category/>
</cp:coreProperties>
</file>