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1370" r:id="rId3"/>
    <p:sldId id="1365" r:id="rId4"/>
    <p:sldId id="1287" r:id="rId5"/>
    <p:sldId id="1363" r:id="rId6"/>
    <p:sldId id="1364" r:id="rId7"/>
    <p:sldId id="1368" r:id="rId8"/>
    <p:sldId id="1369" r:id="rId9"/>
    <p:sldId id="1366" r:id="rId10"/>
  </p:sldIdLst>
  <p:sldSz cx="12192000" cy="6858000"/>
  <p:notesSz cx="6950075" cy="923607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nter" panose="020B0604020202020204" charset="0"/>
      <p:regular r:id="rId16"/>
      <p:bold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1" roundtripDataSignature="AMtx7mgoaMvkBC7mi/kfev5ju2s8BHGl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779A28-8C1F-4367-AF44-8E027846EBEF}">
  <a:tblStyle styleId="{52779A28-8C1F-4367-AF44-8E027846EB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0" y="56"/>
      </p:cViewPr>
      <p:guideLst>
        <p:guide pos="3840"/>
        <p:guide orient="horz" pos="2160"/>
      </p:guideLst>
    </p:cSldViewPr>
  </p:slideViewPr>
  <p:notesTextViewPr>
    <p:cViewPr>
      <p:scale>
        <a:sx n="300" d="100"/>
        <a:sy n="300" d="100"/>
      </p:scale>
      <p:origin x="0" y="-192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11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1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11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8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56" name="Google Shape;56;p1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21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05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7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458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044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924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3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4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1"/>
          <p:cNvSpPr txBox="1">
            <a:spLocks noGrp="1"/>
          </p:cNvSpPr>
          <p:nvPr>
            <p:ph type="title"/>
          </p:nvPr>
        </p:nvSpPr>
        <p:spPr>
          <a:xfrm>
            <a:off x="1724526" y="373632"/>
            <a:ext cx="5747428" cy="2358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Inter"/>
              <a:buNone/>
              <a:defRPr sz="6000" b="1" i="0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1"/>
          <p:cNvSpPr txBox="1"/>
          <p:nvPr/>
        </p:nvSpPr>
        <p:spPr>
          <a:xfrm>
            <a:off x="11386269" y="235611"/>
            <a:ext cx="647753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4"/>
          <p:cNvSpPr txBox="1">
            <a:spLocks noGrp="1"/>
          </p:cNvSpPr>
          <p:nvPr>
            <p:ph type="title"/>
          </p:nvPr>
        </p:nvSpPr>
        <p:spPr>
          <a:xfrm>
            <a:off x="1711464" y="399758"/>
            <a:ext cx="9143770" cy="55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400"/>
              <a:buFont typeface="Inter"/>
              <a:buNone/>
              <a:defRPr sz="3400" b="1" i="0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4"/>
          <p:cNvSpPr txBox="1"/>
          <p:nvPr/>
        </p:nvSpPr>
        <p:spPr>
          <a:xfrm>
            <a:off x="11386269" y="235611"/>
            <a:ext cx="647753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7"/>
          <p:cNvSpPr txBox="1">
            <a:spLocks noGrp="1"/>
          </p:cNvSpPr>
          <p:nvPr>
            <p:ph type="title"/>
          </p:nvPr>
        </p:nvSpPr>
        <p:spPr>
          <a:xfrm>
            <a:off x="1724526" y="365125"/>
            <a:ext cx="96292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004B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7"/>
          <p:cNvSpPr txBox="1">
            <a:spLocks noGrp="1"/>
          </p:cNvSpPr>
          <p:nvPr>
            <p:ph type="body" idx="1"/>
          </p:nvPr>
        </p:nvSpPr>
        <p:spPr>
          <a:xfrm>
            <a:off x="1724526" y="1825625"/>
            <a:ext cx="9629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rgbClr val="A800FD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A800F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rgbClr val="A800FD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A800FD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A800F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7"/>
          <p:cNvSpPr txBox="1">
            <a:spLocks noGrp="1"/>
          </p:cNvSpPr>
          <p:nvPr>
            <p:ph type="body" idx="2"/>
          </p:nvPr>
        </p:nvSpPr>
        <p:spPr>
          <a:xfrm>
            <a:off x="11649694" y="6491895"/>
            <a:ext cx="542305" cy="36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F2F2F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8"/>
          <p:cNvSpPr txBox="1">
            <a:spLocks noGrp="1"/>
          </p:cNvSpPr>
          <p:nvPr>
            <p:ph type="title"/>
          </p:nvPr>
        </p:nvSpPr>
        <p:spPr>
          <a:xfrm>
            <a:off x="1724526" y="365125"/>
            <a:ext cx="96292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004B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8"/>
          <p:cNvSpPr txBox="1">
            <a:spLocks noGrp="1"/>
          </p:cNvSpPr>
          <p:nvPr>
            <p:ph type="body" idx="1"/>
          </p:nvPr>
        </p:nvSpPr>
        <p:spPr>
          <a:xfrm>
            <a:off x="1724526" y="1825625"/>
            <a:ext cx="9629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rgbClr val="A800FD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A800F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rgbClr val="A800FD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A800FD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A800F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8"/>
          <p:cNvSpPr txBox="1">
            <a:spLocks noGrp="1"/>
          </p:cNvSpPr>
          <p:nvPr>
            <p:ph type="body" idx="2"/>
          </p:nvPr>
        </p:nvSpPr>
        <p:spPr>
          <a:xfrm>
            <a:off x="11649694" y="6491895"/>
            <a:ext cx="542305" cy="36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F2F2F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9"/>
          <p:cNvSpPr txBox="1">
            <a:spLocks noGrp="1"/>
          </p:cNvSpPr>
          <p:nvPr>
            <p:ph type="title"/>
          </p:nvPr>
        </p:nvSpPr>
        <p:spPr>
          <a:xfrm>
            <a:off x="1724526" y="365125"/>
            <a:ext cx="96292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9"/>
          <p:cNvSpPr txBox="1">
            <a:spLocks noGrp="1"/>
          </p:cNvSpPr>
          <p:nvPr>
            <p:ph type="body" idx="1"/>
          </p:nvPr>
        </p:nvSpPr>
        <p:spPr>
          <a:xfrm>
            <a:off x="11649694" y="6491895"/>
            <a:ext cx="542305" cy="36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F2F2F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0"/>
          <p:cNvSpPr>
            <a:spLocks noGrp="1"/>
          </p:cNvSpPr>
          <p:nvPr>
            <p:ph type="pic" idx="2"/>
          </p:nvPr>
        </p:nvSpPr>
        <p:spPr>
          <a:xfrm>
            <a:off x="1724526" y="1818861"/>
            <a:ext cx="3020400" cy="42834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49" name="Google Shape;49;p80"/>
          <p:cNvSpPr>
            <a:spLocks noGrp="1"/>
          </p:cNvSpPr>
          <p:nvPr>
            <p:ph type="pic" idx="3"/>
          </p:nvPr>
        </p:nvSpPr>
        <p:spPr>
          <a:xfrm>
            <a:off x="4903823" y="1818861"/>
            <a:ext cx="3020400" cy="42834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50" name="Google Shape;50;p80"/>
          <p:cNvSpPr>
            <a:spLocks noGrp="1"/>
          </p:cNvSpPr>
          <p:nvPr>
            <p:ph type="pic" idx="4"/>
          </p:nvPr>
        </p:nvSpPr>
        <p:spPr>
          <a:xfrm>
            <a:off x="8083120" y="1818861"/>
            <a:ext cx="3020400" cy="42834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51" name="Google Shape;51;p80"/>
          <p:cNvSpPr txBox="1"/>
          <p:nvPr/>
        </p:nvSpPr>
        <p:spPr>
          <a:xfrm>
            <a:off x="11386269" y="235611"/>
            <a:ext cx="6477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" name="Google Shape;52;p80"/>
          <p:cNvSpPr txBox="1">
            <a:spLocks noGrp="1"/>
          </p:cNvSpPr>
          <p:nvPr>
            <p:ph type="title"/>
          </p:nvPr>
        </p:nvSpPr>
        <p:spPr>
          <a:xfrm>
            <a:off x="1724526" y="399758"/>
            <a:ext cx="38910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400"/>
              <a:buFont typeface="Inter"/>
              <a:buNone/>
              <a:defRPr sz="3400" b="1" i="0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0"/>
          <p:cNvSpPr txBox="1">
            <a:spLocks noGrp="1"/>
          </p:cNvSpPr>
          <p:nvPr>
            <p:ph type="title"/>
          </p:nvPr>
        </p:nvSpPr>
        <p:spPr>
          <a:xfrm>
            <a:off x="1724526" y="365125"/>
            <a:ext cx="96292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400"/>
              <a:buFont typeface="Inter"/>
              <a:buNone/>
              <a:defRPr sz="4400" b="0" i="0" u="none" strike="noStrike" cap="non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0"/>
          <p:cNvSpPr txBox="1">
            <a:spLocks noGrp="1"/>
          </p:cNvSpPr>
          <p:nvPr>
            <p:ph type="body" idx="1"/>
          </p:nvPr>
        </p:nvSpPr>
        <p:spPr>
          <a:xfrm>
            <a:off x="1724526" y="1825625"/>
            <a:ext cx="9629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70"/>
          <p:cNvSpPr txBox="1"/>
          <p:nvPr/>
        </p:nvSpPr>
        <p:spPr>
          <a:xfrm rot="5400000">
            <a:off x="-767873" y="4997773"/>
            <a:ext cx="25989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THE COLORADO RIVER AUTHORITY OF UTAH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70"/>
          <p:cNvCxnSpPr/>
          <p:nvPr/>
        </p:nvCxnSpPr>
        <p:spPr>
          <a:xfrm>
            <a:off x="106532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4;p70"/>
          <p:cNvCxnSpPr/>
          <p:nvPr/>
        </p:nvCxnSpPr>
        <p:spPr>
          <a:xfrm>
            <a:off x="11711748" y="612559"/>
            <a:ext cx="0" cy="397591"/>
          </a:xfrm>
          <a:prstGeom prst="straightConnector1">
            <a:avLst/>
          </a:prstGeom>
          <a:noFill/>
          <a:ln w="19050" cap="flat" cmpd="sng">
            <a:solidFill>
              <a:srgbClr val="21003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70"/>
          <p:cNvSpPr/>
          <p:nvPr/>
        </p:nvSpPr>
        <p:spPr>
          <a:xfrm rot="2700000" flipH="1">
            <a:off x="11643696" y="6371446"/>
            <a:ext cx="133017" cy="133017"/>
          </a:xfrm>
          <a:custGeom>
            <a:avLst/>
            <a:gdLst/>
            <a:ahLst/>
            <a:cxnLst/>
            <a:rect l="l" t="t" r="r" b="b"/>
            <a:pathLst>
              <a:path w="216347" h="216347" extrusionOk="0">
                <a:moveTo>
                  <a:pt x="216347" y="347"/>
                </a:moveTo>
                <a:lnTo>
                  <a:pt x="216000" y="347"/>
                </a:lnTo>
                <a:lnTo>
                  <a:pt x="216000" y="0"/>
                </a:lnTo>
                <a:lnTo>
                  <a:pt x="0" y="0"/>
                </a:lnTo>
                <a:lnTo>
                  <a:pt x="0" y="28800"/>
                </a:lnTo>
                <a:lnTo>
                  <a:pt x="187546" y="28800"/>
                </a:lnTo>
                <a:lnTo>
                  <a:pt x="187547" y="216347"/>
                </a:lnTo>
                <a:lnTo>
                  <a:pt x="216347" y="216347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" name="Google Shape;16;p70" descr="Log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074" y="365125"/>
            <a:ext cx="699049" cy="6990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1724525" y="381001"/>
            <a:ext cx="8584395" cy="341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Inter"/>
              <a:buNone/>
            </a:pPr>
            <a:r>
              <a:rPr lang="en-US" sz="5400" dirty="0"/>
              <a:t>Hydrology Update</a:t>
            </a:r>
            <a:endParaRPr sz="5400" dirty="0"/>
          </a:p>
        </p:txBody>
      </p:sp>
      <p:sp>
        <p:nvSpPr>
          <p:cNvPr id="60" name="Google Shape;60;p1"/>
          <p:cNvSpPr txBox="1"/>
          <p:nvPr/>
        </p:nvSpPr>
        <p:spPr>
          <a:xfrm>
            <a:off x="1752244" y="1162957"/>
            <a:ext cx="539382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Board Meeting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June 22,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2023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" descr="Logo&#10;&#10;Description automatically generated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>
            <a:off x="5507023" y="-63222"/>
            <a:ext cx="6712697" cy="698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B4D7-18D3-C2AF-0072-BD767500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 descr="A picture containing text, diagram, plot&#10;&#10;Description automatically generated">
            <a:extLst>
              <a:ext uri="{FF2B5EF4-FFF2-40B4-BE49-F238E27FC236}">
                <a16:creationId xmlns:a16="http://schemas.microsoft.com/office/drawing/2014/main" id="{DDE6EB5D-5D95-11B9-76BF-D2784872F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88" y="95250"/>
            <a:ext cx="10690412" cy="62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3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iagram, plot, map&#10;&#10;Description automatically generated">
            <a:extLst>
              <a:ext uri="{FF2B5EF4-FFF2-40B4-BE49-F238E27FC236}">
                <a16:creationId xmlns:a16="http://schemas.microsoft.com/office/drawing/2014/main" id="{FD679F43-0993-7806-AE61-455A67CE0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08" y="0"/>
            <a:ext cx="10989300" cy="64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9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017E06F-6105-4D3B-8216-20B986055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996165"/>
              </p:ext>
            </p:extLst>
          </p:nvPr>
        </p:nvGraphicFramePr>
        <p:xfrm>
          <a:off x="1116566" y="1108211"/>
          <a:ext cx="10807956" cy="39518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16425">
                  <a:extLst>
                    <a:ext uri="{9D8B030D-6E8A-4147-A177-3AD203B41FA5}">
                      <a16:colId xmlns:a16="http://schemas.microsoft.com/office/drawing/2014/main" val="1311158661"/>
                    </a:ext>
                  </a:extLst>
                </a:gridCol>
                <a:gridCol w="877077">
                  <a:extLst>
                    <a:ext uri="{9D8B030D-6E8A-4147-A177-3AD203B41FA5}">
                      <a16:colId xmlns:a16="http://schemas.microsoft.com/office/drawing/2014/main" val="445178847"/>
                    </a:ext>
                  </a:extLst>
                </a:gridCol>
                <a:gridCol w="982758">
                  <a:extLst>
                    <a:ext uri="{9D8B030D-6E8A-4147-A177-3AD203B41FA5}">
                      <a16:colId xmlns:a16="http://schemas.microsoft.com/office/drawing/2014/main" val="40855100"/>
                    </a:ext>
                  </a:extLst>
                </a:gridCol>
                <a:gridCol w="1249125">
                  <a:extLst>
                    <a:ext uri="{9D8B030D-6E8A-4147-A177-3AD203B41FA5}">
                      <a16:colId xmlns:a16="http://schemas.microsoft.com/office/drawing/2014/main" val="1286299868"/>
                    </a:ext>
                  </a:extLst>
                </a:gridCol>
                <a:gridCol w="1316857">
                  <a:extLst>
                    <a:ext uri="{9D8B030D-6E8A-4147-A177-3AD203B41FA5}">
                      <a16:colId xmlns:a16="http://schemas.microsoft.com/office/drawing/2014/main" val="101867002"/>
                    </a:ext>
                  </a:extLst>
                </a:gridCol>
                <a:gridCol w="1604865">
                  <a:extLst>
                    <a:ext uri="{9D8B030D-6E8A-4147-A177-3AD203B41FA5}">
                      <a16:colId xmlns:a16="http://schemas.microsoft.com/office/drawing/2014/main" val="1475546265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553430746"/>
                    </a:ext>
                  </a:extLst>
                </a:gridCol>
              </a:tblGrid>
              <a:tr h="1119663">
                <a:tc>
                  <a:txBody>
                    <a:bodyPr/>
                    <a:lstStyle/>
                    <a:p>
                      <a:r>
                        <a:rPr lang="en-US" sz="3600" dirty="0"/>
                        <a:t>Reservoir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Percent Full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Content (MAF)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Content (MAF)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Elevation (feet)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498504"/>
                  </a:ext>
                </a:extLst>
              </a:tr>
              <a:tr h="4306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303547"/>
                  </a:ext>
                </a:extLst>
              </a:tr>
              <a:tr h="4306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Lake Powell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9.142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3,521.00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3,578.08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25493"/>
                  </a:ext>
                </a:extLst>
              </a:tr>
              <a:tr h="4306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Lake Mead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7.461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8.081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1,046.90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1,055.44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949698"/>
                  </a:ext>
                </a:extLst>
              </a:tr>
              <a:tr h="4306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Total System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19.131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25.074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727113"/>
                  </a:ext>
                </a:extLst>
              </a:tr>
              <a:tr h="9342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Total System Content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(one year ago)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20.647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20.839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599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1F8F03-2F14-4ABB-992D-B61A8E783979}"/>
              </a:ext>
            </a:extLst>
          </p:cNvPr>
          <p:cNvSpPr txBox="1"/>
          <p:nvPr/>
        </p:nvSpPr>
        <p:spPr>
          <a:xfrm>
            <a:off x="2137877" y="5693233"/>
            <a:ext cx="848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11111"/>
                </a:solidFill>
              </a:rPr>
              <a:t>WATER YEAR 2023 PRECIPITATION TO DATE       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121%</a:t>
            </a:r>
          </a:p>
          <a:p>
            <a:r>
              <a:rPr lang="en-US" sz="2400" dirty="0">
                <a:solidFill>
                  <a:srgbClr val="111111"/>
                </a:solidFill>
              </a:rPr>
              <a:t>		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3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E7393-AF07-BC2D-940F-DC245CE33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5" t="22312" r="63824" b="17974"/>
          <a:stretch/>
        </p:blipFill>
        <p:spPr>
          <a:xfrm>
            <a:off x="1414486" y="0"/>
            <a:ext cx="9816354" cy="6814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D3A4B-6CCD-A073-BBA4-E5F5047C06DB}"/>
              </a:ext>
            </a:extLst>
          </p:cNvPr>
          <p:cNvSpPr txBox="1"/>
          <p:nvPr/>
        </p:nvSpPr>
        <p:spPr>
          <a:xfrm>
            <a:off x="4280502" y="939515"/>
            <a:ext cx="1161073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Min    3,579 </a:t>
            </a:r>
          </a:p>
          <a:p>
            <a:r>
              <a:rPr lang="en-US" dirty="0"/>
              <a:t>Most  3,588</a:t>
            </a:r>
          </a:p>
          <a:p>
            <a:r>
              <a:rPr lang="en-US" dirty="0"/>
              <a:t>Max   3,616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D217B4-1A15-B983-662F-CF2B1967DDFA}"/>
              </a:ext>
            </a:extLst>
          </p:cNvPr>
          <p:cNvCxnSpPr>
            <a:cxnSpLocks/>
          </p:cNvCxnSpPr>
          <p:nvPr/>
        </p:nvCxnSpPr>
        <p:spPr>
          <a:xfrm>
            <a:off x="4655820" y="1678179"/>
            <a:ext cx="0" cy="3698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84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23FE31-FAD1-84A3-4E16-613D3AB96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70" t="24434" r="63738" b="15115"/>
          <a:stretch/>
        </p:blipFill>
        <p:spPr>
          <a:xfrm>
            <a:off x="1398494" y="0"/>
            <a:ext cx="987914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E8FFDA-5662-0B9E-DDC5-B017658C0204}"/>
              </a:ext>
            </a:extLst>
          </p:cNvPr>
          <p:cNvSpPr txBox="1"/>
          <p:nvPr/>
        </p:nvSpPr>
        <p:spPr>
          <a:xfrm>
            <a:off x="7072707" y="1141655"/>
            <a:ext cx="1210684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Min    1,065 </a:t>
            </a:r>
          </a:p>
          <a:p>
            <a:r>
              <a:rPr lang="en-US" dirty="0"/>
              <a:t>Most  1,069</a:t>
            </a:r>
          </a:p>
          <a:p>
            <a:r>
              <a:rPr lang="en-US" dirty="0"/>
              <a:t>Max   1,081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BA9DC1-B217-D04B-0CF0-7E2249B55F21}"/>
              </a:ext>
            </a:extLst>
          </p:cNvPr>
          <p:cNvCxnSpPr>
            <a:cxnSpLocks/>
          </p:cNvCxnSpPr>
          <p:nvPr/>
        </p:nvCxnSpPr>
        <p:spPr>
          <a:xfrm flipH="1">
            <a:off x="6875932" y="1515035"/>
            <a:ext cx="173915" cy="5468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4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1A69-DCB5-4494-958B-7E9A999D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Drought Response Operations Agreement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F91D1-3041-643C-0926-5ECF5882C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0" t="30445" r="63813" b="20889"/>
          <a:stretch/>
        </p:blipFill>
        <p:spPr>
          <a:xfrm>
            <a:off x="1363979" y="1211580"/>
            <a:ext cx="10245873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1A69-DCB5-4494-958B-7E9A999D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Drought Response Operations Agreement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F91D1-3041-643C-0926-5ECF5882C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0" t="30445" r="63813" b="20889"/>
          <a:stretch/>
        </p:blipFill>
        <p:spPr>
          <a:xfrm>
            <a:off x="1363977" y="1285220"/>
            <a:ext cx="10245873" cy="484632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A941D0-FE70-F22D-1D73-1CDAE9796CE9}"/>
              </a:ext>
            </a:extLst>
          </p:cNvPr>
          <p:cNvCxnSpPr>
            <a:cxnSpLocks/>
          </p:cNvCxnSpPr>
          <p:nvPr/>
        </p:nvCxnSpPr>
        <p:spPr>
          <a:xfrm flipV="1">
            <a:off x="7856220" y="2057400"/>
            <a:ext cx="0" cy="2712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EC8F85F-E5AD-3B72-E146-A79923AC06A0}"/>
              </a:ext>
            </a:extLst>
          </p:cNvPr>
          <p:cNvSpPr txBox="1"/>
          <p:nvPr/>
        </p:nvSpPr>
        <p:spPr>
          <a:xfrm>
            <a:off x="2963785" y="6131540"/>
            <a:ext cx="7046259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Sept 30, 2023, DROA FG Balance* = ~333.5 KAF</a:t>
            </a:r>
          </a:p>
          <a:p>
            <a:r>
              <a:rPr lang="en-US" sz="800"/>
              <a:t>*</a:t>
            </a:r>
            <a:r>
              <a:rPr lang="en-US" sz="800" dirty="0"/>
              <a:t>Values based on 2023 DROA plan; Volumes based on Flaming Gorge Elevation Capacity Curve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064D16-368A-C548-2ADA-62BF5AC6A986}"/>
              </a:ext>
            </a:extLst>
          </p:cNvPr>
          <p:cNvCxnSpPr>
            <a:cxnSpLocks/>
          </p:cNvCxnSpPr>
          <p:nvPr/>
        </p:nvCxnSpPr>
        <p:spPr>
          <a:xfrm flipV="1">
            <a:off x="5871882" y="2952143"/>
            <a:ext cx="1809086" cy="31793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7A81D3E-40B1-AF6E-93BB-9BC362083ECF}"/>
              </a:ext>
            </a:extLst>
          </p:cNvPr>
          <p:cNvSpPr/>
          <p:nvPr/>
        </p:nvSpPr>
        <p:spPr>
          <a:xfrm rot="10800000">
            <a:off x="7680969" y="2653683"/>
            <a:ext cx="175251" cy="59692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CF1A0-E4C2-33D3-7E2E-D171DC68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 descr="A picture containing circle, manhole cover, manhole, art&#10;&#10;Description automatically generated">
            <a:extLst>
              <a:ext uri="{FF2B5EF4-FFF2-40B4-BE49-F238E27FC236}">
                <a16:creationId xmlns:a16="http://schemas.microsoft.com/office/drawing/2014/main" id="{D78CFEEC-536A-9CE0-FF5D-026876DBD0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83" t="33919" r="1321" b="27315"/>
          <a:stretch/>
        </p:blipFill>
        <p:spPr>
          <a:xfrm rot="21380286">
            <a:off x="-555520" y="-745531"/>
            <a:ext cx="13612833" cy="81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3040"/>
      </p:ext>
    </p:extLst>
  </p:cSld>
  <p:clrMapOvr>
    <a:masterClrMapping/>
  </p:clrMapOvr>
</p:sld>
</file>

<file path=ppt/theme/theme1.xml><?xml version="1.0" encoding="utf-8"?>
<a:theme xmlns:a="http://schemas.openxmlformats.org/drawingml/2006/main" name="Pattern Powerpoint Template">
  <a:themeElements>
    <a:clrScheme name="pattern color">
      <a:dk1>
        <a:srgbClr val="49494B"/>
      </a:dk1>
      <a:lt1>
        <a:srgbClr val="FFFFFF"/>
      </a:lt1>
      <a:dk2>
        <a:srgbClr val="49494B"/>
      </a:dk2>
      <a:lt2>
        <a:srgbClr val="FEFC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8864</TotalTime>
  <Words>141</Words>
  <Application>Microsoft Office PowerPoint</Application>
  <PresentationFormat>Widescreen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Inter</vt:lpstr>
      <vt:lpstr>Source Sans Pro</vt:lpstr>
      <vt:lpstr>Arial</vt:lpstr>
      <vt:lpstr>Calibri</vt:lpstr>
      <vt:lpstr>Pattern Powerpoint Template</vt:lpstr>
      <vt:lpstr>Hydrology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Drought Response Operations Agreement</vt:lpstr>
      <vt:lpstr>Drought Response Operations Agreement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River Update  Colorado River Authority of Utah</dc:title>
  <dc:creator>Betsy Coleman</dc:creator>
  <cp:lastModifiedBy>Amy Haas</cp:lastModifiedBy>
  <cp:revision>208</cp:revision>
  <cp:lastPrinted>2023-06-22T16:31:14Z</cp:lastPrinted>
  <dcterms:modified xsi:type="dcterms:W3CDTF">2023-06-22T16:36:57Z</dcterms:modified>
</cp:coreProperties>
</file>