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3" r:id="rId2"/>
    <p:sldId id="394" r:id="rId3"/>
    <p:sldId id="393" r:id="rId4"/>
    <p:sldId id="391" r:id="rId5"/>
    <p:sldId id="396" r:id="rId6"/>
    <p:sldId id="390" r:id="rId7"/>
    <p:sldId id="406" r:id="rId8"/>
    <p:sldId id="405" r:id="rId9"/>
    <p:sldId id="399" r:id="rId10"/>
    <p:sldId id="403" r:id="rId11"/>
    <p:sldId id="343" r:id="rId12"/>
    <p:sldId id="344" r:id="rId13"/>
    <p:sldId id="407" r:id="rId14"/>
    <p:sldId id="352" r:id="rId15"/>
    <p:sldId id="346" r:id="rId16"/>
    <p:sldId id="345" r:id="rId17"/>
    <p:sldId id="3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417"/>
    <a:srgbClr val="111111"/>
    <a:srgbClr val="7721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7" autoAdjust="0"/>
    <p:restoredTop sz="95833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02" y="20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33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12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2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8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24526" y="373632"/>
            <a:ext cx="5747428" cy="2358197"/>
          </a:xfrm>
        </p:spPr>
        <p:txBody>
          <a:bodyPr anchor="t">
            <a:noAutofit/>
          </a:bodyPr>
          <a:lstStyle>
            <a:lvl1pPr>
              <a:defRPr sz="60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Goes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1464" y="399758"/>
            <a:ext cx="9143770" cy="553831"/>
          </a:xfrm>
        </p:spPr>
        <p:txBody>
          <a:bodyPr anchor="t">
            <a:normAutofit/>
          </a:bodyPr>
          <a:lstStyle>
            <a:lvl1pPr>
              <a:defRPr sz="34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24526" y="397565"/>
            <a:ext cx="5769578" cy="2087216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Add Your Title Here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rgbClr val="EE6417"/>
                </a:solidFill>
                <a:latin typeface="Source Sans Pro" charset="0"/>
                <a:ea typeface="Source Sans Pro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rgbClr val="EE6417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24526" y="1818861"/>
            <a:ext cx="3020271" cy="4283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903823" y="1818861"/>
            <a:ext cx="3020271" cy="4283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083120" y="1818861"/>
            <a:ext cx="3020271" cy="4283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724526" y="399758"/>
            <a:ext cx="3891083" cy="1031477"/>
          </a:xfrm>
        </p:spPr>
        <p:txBody>
          <a:bodyPr anchor="t">
            <a:normAutofit/>
          </a:bodyPr>
          <a:lstStyle>
            <a:lvl1pPr>
              <a:defRPr sz="34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-767873" y="4997773"/>
            <a:ext cx="259894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900" b="1" i="0" dirty="0">
                <a:solidFill>
                  <a:srgbClr val="111111">
                    <a:alpha val="70000"/>
                  </a:srgbClr>
                </a:solidFill>
                <a:latin typeface="Inter" panose="020B0502030000000004" pitchFamily="34" charset="0"/>
                <a:ea typeface="Inter" panose="020B0502030000000004" pitchFamily="34" charset="0"/>
                <a:cs typeface="Source Sans Pro" charset="0"/>
              </a:rPr>
              <a:t>THE COLORADO RIVER AUTHORITY OF UTAH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6532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711748" y="612559"/>
            <a:ext cx="0" cy="397591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C968DB-D115-9847-9BAE-569E81C8CC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2074" y="365125"/>
            <a:ext cx="699049" cy="6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72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7B9E-2AD6-024B-9820-E99DDBFF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5" y="1339690"/>
            <a:ext cx="5973447" cy="2358197"/>
          </a:xfrm>
        </p:spPr>
        <p:txBody>
          <a:bodyPr/>
          <a:lstStyle/>
          <a:p>
            <a:r>
              <a:rPr lang="en-US" dirty="0"/>
              <a:t>System Status Update October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51CD-0566-F241-8963-16253DA411A5}"/>
              </a:ext>
            </a:extLst>
          </p:cNvPr>
          <p:cNvSpPr txBox="1"/>
          <p:nvPr/>
        </p:nvSpPr>
        <p:spPr>
          <a:xfrm>
            <a:off x="1724525" y="5175215"/>
            <a:ext cx="2621038" cy="4731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alpha val="7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OCTOBER 19, 2023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alpha val="7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SALT LAKE CITY, UTAH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E2CBC-B0E1-BE4E-BE5A-5F0C9C3AC8BE}"/>
              </a:ext>
            </a:extLst>
          </p:cNvPr>
          <p:cNvSpPr txBox="1"/>
          <p:nvPr/>
        </p:nvSpPr>
        <p:spPr>
          <a:xfrm>
            <a:off x="1724525" y="4237342"/>
            <a:ext cx="3594382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b="1" dirty="0">
                <a:latin typeface="Inter" panose="020B0502030000000004" pitchFamily="34" charset="0"/>
                <a:ea typeface="Inter" panose="020B0502030000000004" pitchFamily="34" charset="0"/>
                <a:cs typeface="Open Sans" charset="0"/>
              </a:rPr>
              <a:t>Colorado River Authority of Utah Board Meeting</a:t>
            </a:r>
          </a:p>
          <a:p>
            <a:r>
              <a:rPr lang="en-US" sz="1400" b="1" dirty="0">
                <a:latin typeface="Inter" panose="020B0502030000000004" pitchFamily="34" charset="0"/>
                <a:ea typeface="Inter" panose="020B0502030000000004" pitchFamily="34" charset="0"/>
                <a:cs typeface="Open Sans" charset="0"/>
              </a:rPr>
              <a:t>Lily Bosworth, Staff Engineer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5E45A1A-0221-C740-8892-8FB3D29C2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277203" y="-548646"/>
            <a:ext cx="10186416" cy="101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3AAADB5-4446-2B4E-84AE-1B6BF987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273567" y="-1790947"/>
            <a:ext cx="10186416" cy="1018641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175640" y="2012295"/>
            <a:ext cx="7840720" cy="141670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1" baseline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en-US" sz="8800" dirty="0">
                <a:solidFill>
                  <a:srgbClr val="772116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System Operations</a:t>
            </a:r>
          </a:p>
        </p:txBody>
      </p:sp>
    </p:spTree>
    <p:extLst>
      <p:ext uri="{BB962C8B-B14F-4D97-AF65-F5344CB8AC3E}">
        <p14:creationId xmlns:p14="http://schemas.microsoft.com/office/powerpoint/2010/main" val="320994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399758"/>
            <a:ext cx="5709008" cy="884756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Basin Storage: </a:t>
            </a:r>
            <a:br>
              <a:rPr lang="en-US" dirty="0"/>
            </a:br>
            <a:r>
              <a:rPr lang="en-US" dirty="0"/>
              <a:t>October 16, 2023</a:t>
            </a:r>
          </a:p>
        </p:txBody>
      </p:sp>
      <p:pic>
        <p:nvPicPr>
          <p:cNvPr id="4" name="Picture 3" descr="A map of water with blue cups&#10;&#10;Description automatically generated">
            <a:extLst>
              <a:ext uri="{FF2B5EF4-FFF2-40B4-BE49-F238E27FC236}">
                <a16:creationId xmlns:a16="http://schemas.microsoft.com/office/drawing/2014/main" id="{10BC4063-7CD7-9063-0DD2-28897190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0"/>
            <a:ext cx="529575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8EA6C5-5A92-8E11-87B3-DA0926F00BCE}"/>
              </a:ext>
            </a:extLst>
          </p:cNvPr>
          <p:cNvSpPr txBox="1">
            <a:spLocks/>
          </p:cNvSpPr>
          <p:nvPr/>
        </p:nvSpPr>
        <p:spPr>
          <a:xfrm>
            <a:off x="1724526" y="2674397"/>
            <a:ext cx="3095021" cy="181721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Northern units relatively full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Lake Powell remains relatively low</a:t>
            </a:r>
          </a:p>
        </p:txBody>
      </p:sp>
    </p:spTree>
    <p:extLst>
      <p:ext uri="{BB962C8B-B14F-4D97-AF65-F5344CB8AC3E}">
        <p14:creationId xmlns:p14="http://schemas.microsoft.com/office/powerpoint/2010/main" val="121493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5" y="399758"/>
            <a:ext cx="7040651" cy="600703"/>
          </a:xfrm>
        </p:spPr>
        <p:txBody>
          <a:bodyPr>
            <a:normAutofit fontScale="90000"/>
          </a:bodyPr>
          <a:lstStyle/>
          <a:p>
            <a:r>
              <a:rPr lang="en-US" dirty="0"/>
              <a:t>Powell, Mead and System Storage: October 16, 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58297F-974A-2684-5C6E-698D33091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25758"/>
              </p:ext>
            </p:extLst>
          </p:nvPr>
        </p:nvGraphicFramePr>
        <p:xfrm>
          <a:off x="1261532" y="1537026"/>
          <a:ext cx="10447249" cy="3783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0039">
                  <a:extLst>
                    <a:ext uri="{9D8B030D-6E8A-4147-A177-3AD203B41FA5}">
                      <a16:colId xmlns:a16="http://schemas.microsoft.com/office/drawing/2014/main" val="1311158661"/>
                    </a:ext>
                  </a:extLst>
                </a:gridCol>
                <a:gridCol w="2297151">
                  <a:extLst>
                    <a:ext uri="{9D8B030D-6E8A-4147-A177-3AD203B41FA5}">
                      <a16:colId xmlns:a16="http://schemas.microsoft.com/office/drawing/2014/main" val="40855100"/>
                    </a:ext>
                  </a:extLst>
                </a:gridCol>
                <a:gridCol w="2263698">
                  <a:extLst>
                    <a:ext uri="{9D8B030D-6E8A-4147-A177-3AD203B41FA5}">
                      <a16:colId xmlns:a16="http://schemas.microsoft.com/office/drawing/2014/main" val="101867002"/>
                    </a:ext>
                  </a:extLst>
                </a:gridCol>
                <a:gridCol w="2386361">
                  <a:extLst>
                    <a:ext uri="{9D8B030D-6E8A-4147-A177-3AD203B41FA5}">
                      <a16:colId xmlns:a16="http://schemas.microsoft.com/office/drawing/2014/main" val="2553430746"/>
                    </a:ext>
                  </a:extLst>
                </a:gridCol>
              </a:tblGrid>
              <a:tr h="123680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Reservoir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Percent 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Storage (MAF)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Elevation (feet)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498504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Lake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8.748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3,573.02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25493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Lake Mead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8.903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1,066.23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49698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Total System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25.111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7113"/>
                  </a:ext>
                </a:extLst>
              </a:tr>
              <a:tr h="10320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7211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Total System Content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77211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(one year ago)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19.513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5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34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399758"/>
            <a:ext cx="7650702" cy="884756"/>
          </a:xfrm>
        </p:spPr>
        <p:txBody>
          <a:bodyPr>
            <a:normAutofit fontScale="90000"/>
          </a:bodyPr>
          <a:lstStyle/>
          <a:p>
            <a:r>
              <a:rPr lang="en-US" dirty="0"/>
              <a:t>Lake Powell Unregulated Inflow: </a:t>
            </a:r>
            <a:br>
              <a:rPr lang="en-US" dirty="0"/>
            </a:br>
            <a:r>
              <a:rPr lang="en-US" dirty="0"/>
              <a:t>Water Year 2023</a:t>
            </a:r>
            <a:br>
              <a:rPr lang="en-US" dirty="0"/>
            </a:br>
            <a:br>
              <a:rPr lang="en-US" dirty="0"/>
            </a:br>
            <a:endParaRPr lang="en-US" sz="27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CC9BCC-AC58-9B76-0070-4CC1B6534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54645"/>
              </p:ext>
            </p:extLst>
          </p:nvPr>
        </p:nvGraphicFramePr>
        <p:xfrm>
          <a:off x="1261531" y="2053046"/>
          <a:ext cx="9931986" cy="2751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2635">
                  <a:extLst>
                    <a:ext uri="{9D8B030D-6E8A-4147-A177-3AD203B41FA5}">
                      <a16:colId xmlns:a16="http://schemas.microsoft.com/office/drawing/2014/main" val="1311158661"/>
                    </a:ext>
                  </a:extLst>
                </a:gridCol>
                <a:gridCol w="2140202">
                  <a:extLst>
                    <a:ext uri="{9D8B030D-6E8A-4147-A177-3AD203B41FA5}">
                      <a16:colId xmlns:a16="http://schemas.microsoft.com/office/drawing/2014/main" val="40855100"/>
                    </a:ext>
                  </a:extLst>
                </a:gridCol>
                <a:gridCol w="2789149">
                  <a:extLst>
                    <a:ext uri="{9D8B030D-6E8A-4147-A177-3AD203B41FA5}">
                      <a16:colId xmlns:a16="http://schemas.microsoft.com/office/drawing/2014/main" val="101867002"/>
                    </a:ext>
                  </a:extLst>
                </a:gridCol>
              </a:tblGrid>
              <a:tr h="1236806"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Volume (MAF)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Percent of Normal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498504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Preliminary Observed WY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13.421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25493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Observed April-July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10.619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49698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Observed  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0.224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11111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74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water levels&#10;&#10;Description automatically generated with medium confidence">
            <a:extLst>
              <a:ext uri="{FF2B5EF4-FFF2-40B4-BE49-F238E27FC236}">
                <a16:creationId xmlns:a16="http://schemas.microsoft.com/office/drawing/2014/main" id="{53545682-AE0C-D7A1-6656-3A39BD748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0" t="1043" r="10481" b="986"/>
          <a:stretch/>
        </p:blipFill>
        <p:spPr>
          <a:xfrm>
            <a:off x="1133026" y="1"/>
            <a:ext cx="1037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3A1A09D5-7699-A186-C284-B15DB14C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97" y="-1"/>
            <a:ext cx="942974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B52E66-818D-8D4C-9F26-C5214242DCC6}"/>
              </a:ext>
            </a:extLst>
          </p:cNvPr>
          <p:cNvSpPr/>
          <p:nvPr/>
        </p:nvSpPr>
        <p:spPr>
          <a:xfrm>
            <a:off x="4331593" y="3267888"/>
            <a:ext cx="2352985" cy="530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Inter" panose="020B0604020202020204" charset="0"/>
                <a:ea typeface="Inter" panose="020B0604020202020204" charset="0"/>
              </a:rPr>
              <a:t>Most probable end of CY23: 3570.9’ (37% full)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B51D9E-2FC6-C6E7-2353-BF3EAC2DF2E7}"/>
              </a:ext>
            </a:extLst>
          </p:cNvPr>
          <p:cNvCxnSpPr>
            <a:cxnSpLocks/>
          </p:cNvCxnSpPr>
          <p:nvPr/>
        </p:nvCxnSpPr>
        <p:spPr>
          <a:xfrm flipV="1">
            <a:off x="4687910" y="2538380"/>
            <a:ext cx="257577" cy="729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2FEA14F-814F-DE48-1258-53034A63207D}"/>
              </a:ext>
            </a:extLst>
          </p:cNvPr>
          <p:cNvSpPr/>
          <p:nvPr/>
        </p:nvSpPr>
        <p:spPr>
          <a:xfrm>
            <a:off x="6604380" y="1447507"/>
            <a:ext cx="3359467" cy="552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Inter" panose="020B0604020202020204" charset="0"/>
                <a:ea typeface="Inter" panose="020B0604020202020204" charset="0"/>
              </a:rPr>
              <a:t>Most probable end of CY24: 3582.9’ (41% full)</a:t>
            </a:r>
          </a:p>
          <a:p>
            <a:pPr algn="ctr"/>
            <a:r>
              <a:rPr lang="en-US" sz="1200" b="1" dirty="0">
                <a:solidFill>
                  <a:srgbClr val="111111"/>
                </a:solidFill>
                <a:latin typeface="Inter" panose="020B0604020202020204" charset="0"/>
                <a:ea typeface="Inter" panose="020B0604020202020204" charset="0"/>
              </a:rPr>
              <a:t>Min/Max Range: 3549.4’ – 3657.4’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3CDF57-693A-A4A7-FDE6-61BB239FC5B9}"/>
              </a:ext>
            </a:extLst>
          </p:cNvPr>
          <p:cNvCxnSpPr>
            <a:cxnSpLocks/>
          </p:cNvCxnSpPr>
          <p:nvPr/>
        </p:nvCxnSpPr>
        <p:spPr>
          <a:xfrm>
            <a:off x="7960215" y="1999593"/>
            <a:ext cx="219346" cy="317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2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8CA235AD-59B2-7BCA-BAAD-AB3DB1F4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64" y="0"/>
            <a:ext cx="942974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3BC1BB-E309-F47E-6961-2CF13E470AF3}"/>
              </a:ext>
            </a:extLst>
          </p:cNvPr>
          <p:cNvSpPr/>
          <p:nvPr/>
        </p:nvSpPr>
        <p:spPr>
          <a:xfrm>
            <a:off x="4331593" y="3220333"/>
            <a:ext cx="2412646" cy="550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Inter" panose="020B0604020202020204" charset="0"/>
                <a:ea typeface="Inter" panose="020B0604020202020204" charset="0"/>
              </a:rPr>
              <a:t>Most probable end of CY23: 1067.9’ (35% full)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4143C4-3320-0A7C-5BED-CB2F721FA062}"/>
              </a:ext>
            </a:extLst>
          </p:cNvPr>
          <p:cNvCxnSpPr>
            <a:cxnSpLocks/>
          </p:cNvCxnSpPr>
          <p:nvPr/>
        </p:nvCxnSpPr>
        <p:spPr>
          <a:xfrm flipH="1" flipV="1">
            <a:off x="5087155" y="2264229"/>
            <a:ext cx="360608" cy="9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A37EC5-997D-87ED-A282-7A575E3A7307}"/>
              </a:ext>
            </a:extLst>
          </p:cNvPr>
          <p:cNvSpPr/>
          <p:nvPr/>
        </p:nvSpPr>
        <p:spPr>
          <a:xfrm>
            <a:off x="6369269" y="1207213"/>
            <a:ext cx="3429824" cy="550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11111"/>
                </a:solidFill>
                <a:latin typeface="Inter" panose="020B0604020202020204" charset="0"/>
                <a:ea typeface="Inter" panose="020B0604020202020204" charset="0"/>
              </a:rPr>
              <a:t>Most probable end of CY24: 1060.5’ (32% full)</a:t>
            </a:r>
          </a:p>
          <a:p>
            <a:pPr algn="ctr"/>
            <a:r>
              <a:rPr lang="en-US" sz="1200" b="1" dirty="0">
                <a:solidFill>
                  <a:srgbClr val="111111"/>
                </a:solidFill>
                <a:latin typeface="Inter" panose="020B0604020202020204" charset="0"/>
                <a:ea typeface="Inter" panose="020B0604020202020204" charset="0"/>
              </a:rPr>
              <a:t>Min/Max Range: 1051.6’ – 1063.1’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66F7E6-7FD7-1A38-4244-A40143004D88}"/>
              </a:ext>
            </a:extLst>
          </p:cNvPr>
          <p:cNvCxnSpPr>
            <a:cxnSpLocks/>
          </p:cNvCxnSpPr>
          <p:nvPr/>
        </p:nvCxnSpPr>
        <p:spPr>
          <a:xfrm>
            <a:off x="8084181" y="1757673"/>
            <a:ext cx="286933" cy="75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1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a rocky cliff in the background&#10;&#10;Description automatically generated with low confidence">
            <a:extLst>
              <a:ext uri="{FF2B5EF4-FFF2-40B4-BE49-F238E27FC236}">
                <a16:creationId xmlns:a16="http://schemas.microsoft.com/office/drawing/2014/main" id="{F15AB49F-BB69-8CDD-F0F2-B9580C48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-13" b="25113"/>
          <a:stretch/>
        </p:blipFill>
        <p:spPr>
          <a:xfrm>
            <a:off x="0" y="-1"/>
            <a:ext cx="12208358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7FE8B-BFEE-C8AC-98FB-9E132E0E9C16}"/>
              </a:ext>
            </a:extLst>
          </p:cNvPr>
          <p:cNvSpPr txBox="1"/>
          <p:nvPr/>
        </p:nvSpPr>
        <p:spPr>
          <a:xfrm>
            <a:off x="11587295" y="261928"/>
            <a:ext cx="37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5D7E9-FFDB-B515-FE01-2D2FB5535CE5}"/>
              </a:ext>
            </a:extLst>
          </p:cNvPr>
          <p:cNvSpPr txBox="1"/>
          <p:nvPr/>
        </p:nvSpPr>
        <p:spPr>
          <a:xfrm>
            <a:off x="4204420" y="4891699"/>
            <a:ext cx="3783158" cy="453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cra.utah.gov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200D72-B1C1-6A06-00F8-9D48DE8F35BB}"/>
              </a:ext>
            </a:extLst>
          </p:cNvPr>
          <p:cNvGrpSpPr/>
          <p:nvPr/>
        </p:nvGrpSpPr>
        <p:grpSpPr>
          <a:xfrm>
            <a:off x="5294399" y="5714505"/>
            <a:ext cx="2897775" cy="698035"/>
            <a:chOff x="5387392" y="5944053"/>
            <a:chExt cx="2897775" cy="6980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FA5ECB-8A14-03FB-55C5-06032687B1EF}"/>
                </a:ext>
              </a:extLst>
            </p:cNvPr>
            <p:cNvSpPr txBox="1"/>
            <p:nvPr/>
          </p:nvSpPr>
          <p:spPr>
            <a:xfrm>
              <a:off x="5387392" y="5944053"/>
              <a:ext cx="2784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11111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@AuthorityUT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9E7415-2572-F299-57D5-42326DC3225C}"/>
                </a:ext>
              </a:extLst>
            </p:cNvPr>
            <p:cNvSpPr txBox="1"/>
            <p:nvPr/>
          </p:nvSpPr>
          <p:spPr>
            <a:xfrm>
              <a:off x="5387392" y="6241978"/>
              <a:ext cx="2897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11111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@AmyHaasColoRivr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B270D44-B426-A0D5-CFBE-5EE669385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807" y="1384457"/>
            <a:ext cx="3144384" cy="3144384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CE8D3C-2D9F-07E5-42EF-EBB06EE57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996" y="5890781"/>
            <a:ext cx="411480" cy="42056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F6709D-745E-A8D1-0646-4124520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00" y="5901280"/>
            <a:ext cx="41148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3AAADB5-4446-2B4E-84AE-1B6BF987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273567" y="-1790947"/>
            <a:ext cx="10186416" cy="1018641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175640" y="2720648"/>
            <a:ext cx="7840720" cy="141670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1" baseline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en-US" sz="8800" dirty="0">
                <a:solidFill>
                  <a:srgbClr val="772116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Hydrology</a:t>
            </a:r>
          </a:p>
        </p:txBody>
      </p:sp>
    </p:spTree>
    <p:extLst>
      <p:ext uri="{BB962C8B-B14F-4D97-AF65-F5344CB8AC3E}">
        <p14:creationId xmlns:p14="http://schemas.microsoft.com/office/powerpoint/2010/main" val="102784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273638"/>
            <a:ext cx="9539676" cy="600703"/>
          </a:xfrm>
        </p:spPr>
        <p:txBody>
          <a:bodyPr>
            <a:normAutofit/>
          </a:bodyPr>
          <a:lstStyle/>
          <a:p>
            <a:r>
              <a:rPr lang="en-US" dirty="0"/>
              <a:t>Colorado River on October 1, 2023</a:t>
            </a:r>
          </a:p>
        </p:txBody>
      </p:sp>
      <p:pic>
        <p:nvPicPr>
          <p:cNvPr id="5" name="Picture 4" descr="A river with a rocky landscape&#10;&#10;Description automatically generated with medium confidence">
            <a:extLst>
              <a:ext uri="{FF2B5EF4-FFF2-40B4-BE49-F238E27FC236}">
                <a16:creationId xmlns:a16="http://schemas.microsoft.com/office/drawing/2014/main" id="{8192921E-35DD-14EB-A5BE-4DB8F1420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9" b="9732"/>
          <a:stretch/>
        </p:blipFill>
        <p:spPr>
          <a:xfrm>
            <a:off x="1323473" y="816587"/>
            <a:ext cx="9539676" cy="60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3" y="276726"/>
            <a:ext cx="10139448" cy="1022096"/>
          </a:xfrm>
        </p:spPr>
        <p:txBody>
          <a:bodyPr>
            <a:noAutofit/>
          </a:bodyPr>
          <a:lstStyle/>
          <a:p>
            <a:r>
              <a:rPr lang="en-US" dirty="0"/>
              <a:t>Surface Hydrology: October 18 Snow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5A4BBE-0338-47F4-CF45-7435B2B9FF49}"/>
              </a:ext>
            </a:extLst>
          </p:cNvPr>
          <p:cNvSpPr/>
          <p:nvPr/>
        </p:nvSpPr>
        <p:spPr>
          <a:xfrm>
            <a:off x="9964987" y="5258021"/>
            <a:ext cx="1445185" cy="69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19D90-FD43-58F6-04CA-4B1D88A5DE71}"/>
              </a:ext>
            </a:extLst>
          </p:cNvPr>
          <p:cNvSpPr txBox="1">
            <a:spLocks/>
          </p:cNvSpPr>
          <p:nvPr/>
        </p:nvSpPr>
        <p:spPr>
          <a:xfrm>
            <a:off x="1248940" y="1771616"/>
            <a:ext cx="3640063" cy="2779119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Dry subsurface conditions suggest long-term drought impacts remain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Early snow in the high country – storm and melt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E6417"/>
                </a:solidFill>
              </a:rPr>
              <a:t>ASO Proposal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E6417"/>
                </a:solidFill>
              </a:rPr>
              <a:t>ASO agreement executed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2376F-B28F-92AD-256A-5BCC768E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957" y="830306"/>
            <a:ext cx="6244215" cy="5943600"/>
          </a:xfrm>
          <a:prstGeom prst="rect">
            <a:avLst/>
          </a:prstGeom>
          <a:ln w="19050">
            <a:solidFill>
              <a:srgbClr val="111111"/>
            </a:solidFill>
          </a:ln>
        </p:spPr>
      </p:pic>
    </p:spTree>
    <p:extLst>
      <p:ext uri="{BB962C8B-B14F-4D97-AF65-F5344CB8AC3E}">
        <p14:creationId xmlns:p14="http://schemas.microsoft.com/office/powerpoint/2010/main" val="83183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6726"/>
            <a:ext cx="10443411" cy="1022096"/>
          </a:xfrm>
        </p:spPr>
        <p:txBody>
          <a:bodyPr>
            <a:noAutofit/>
          </a:bodyPr>
          <a:lstStyle/>
          <a:p>
            <a:r>
              <a:rPr lang="en-US" dirty="0"/>
              <a:t>Surface Hydrology: Water Year 2024 Snow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19D90-FD43-58F6-04CA-4B1D88A5DE71}"/>
              </a:ext>
            </a:extLst>
          </p:cNvPr>
          <p:cNvSpPr txBox="1">
            <a:spLocks/>
          </p:cNvSpPr>
          <p:nvPr/>
        </p:nvSpPr>
        <p:spPr>
          <a:xfrm>
            <a:off x="1260339" y="6271864"/>
            <a:ext cx="8786910" cy="46347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Early snow accumulation beginning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CB81A-ED02-BD76-1497-5529389A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71" y="787774"/>
            <a:ext cx="10365447" cy="54493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6D8D725-7BA9-6E79-77E1-918C724BB2B1}"/>
              </a:ext>
            </a:extLst>
          </p:cNvPr>
          <p:cNvSpPr/>
          <p:nvPr/>
        </p:nvSpPr>
        <p:spPr>
          <a:xfrm>
            <a:off x="1787049" y="4682533"/>
            <a:ext cx="825190" cy="422424"/>
          </a:xfrm>
          <a:prstGeom prst="ellipse">
            <a:avLst/>
          </a:prstGeom>
          <a:noFill/>
          <a:ln w="381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96" y="276726"/>
            <a:ext cx="10565780" cy="1022096"/>
          </a:xfrm>
        </p:spPr>
        <p:txBody>
          <a:bodyPr>
            <a:noAutofit/>
          </a:bodyPr>
          <a:lstStyle/>
          <a:p>
            <a:r>
              <a:rPr lang="en-US" dirty="0"/>
              <a:t>Surface Hydrology: Mid-October 2023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19D90-FD43-58F6-04CA-4B1D88A5DE71}"/>
              </a:ext>
            </a:extLst>
          </p:cNvPr>
          <p:cNvSpPr txBox="1">
            <a:spLocks/>
          </p:cNvSpPr>
          <p:nvPr/>
        </p:nvSpPr>
        <p:spPr>
          <a:xfrm>
            <a:off x="1249852" y="2378024"/>
            <a:ext cx="3986218" cy="233967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Normal streamflow in the north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Dry, below normal conditions expand in the south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5DA91-B7B4-9911-9DEE-E1655949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54" y="813900"/>
            <a:ext cx="61341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20" y="276726"/>
            <a:ext cx="10194491" cy="1022096"/>
          </a:xfrm>
        </p:spPr>
        <p:txBody>
          <a:bodyPr>
            <a:noAutofit/>
          </a:bodyPr>
          <a:lstStyle/>
          <a:p>
            <a:r>
              <a:rPr lang="en-US" dirty="0"/>
              <a:t>Atmospheric Hydrology: </a:t>
            </a:r>
            <a:br>
              <a:rPr lang="en-US" dirty="0"/>
            </a:br>
            <a:r>
              <a:rPr lang="en-US" dirty="0"/>
              <a:t>Precipitation Outlook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19D90-FD43-58F6-04CA-4B1D88A5DE71}"/>
              </a:ext>
            </a:extLst>
          </p:cNvPr>
          <p:cNvSpPr txBox="1">
            <a:spLocks/>
          </p:cNvSpPr>
          <p:nvPr/>
        </p:nvSpPr>
        <p:spPr>
          <a:xfrm>
            <a:off x="1391919" y="2674396"/>
            <a:ext cx="3012464" cy="275171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Quarter 1 of WY 24 Upper Colorado River Basin precipitation likely normal</a:t>
            </a:r>
          </a:p>
          <a:p>
            <a:endParaRPr lang="en-US" sz="2000" b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06AD7E-5B21-49E2-82F8-2DC1B9FC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1" y="1261240"/>
            <a:ext cx="71005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20" y="276726"/>
            <a:ext cx="10194491" cy="1022096"/>
          </a:xfrm>
        </p:spPr>
        <p:txBody>
          <a:bodyPr>
            <a:noAutofit/>
          </a:bodyPr>
          <a:lstStyle/>
          <a:p>
            <a:r>
              <a:rPr lang="en-US" dirty="0"/>
              <a:t>Atmospheric Hydrology: </a:t>
            </a:r>
            <a:br>
              <a:rPr lang="en-US" dirty="0"/>
            </a:br>
            <a:r>
              <a:rPr lang="en-US" dirty="0"/>
              <a:t>Temperature Outlook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19D90-FD43-58F6-04CA-4B1D88A5DE71}"/>
              </a:ext>
            </a:extLst>
          </p:cNvPr>
          <p:cNvSpPr txBox="1">
            <a:spLocks/>
          </p:cNvSpPr>
          <p:nvPr/>
        </p:nvSpPr>
        <p:spPr>
          <a:xfrm>
            <a:off x="1391919" y="2674397"/>
            <a:ext cx="3012464" cy="181721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Quarter 1 of WY 24 Upper Colorado River Basin temperature likely above normal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4069B3-F19A-F47F-CD9E-91EA13A5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15" y="1298822"/>
            <a:ext cx="71005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4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8753A62-CFF0-BB66-4898-E8E9F0AA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80" y="1211381"/>
            <a:ext cx="71005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72" y="239913"/>
            <a:ext cx="9539676" cy="600703"/>
          </a:xfrm>
        </p:spPr>
        <p:txBody>
          <a:bodyPr>
            <a:normAutofit fontScale="90000"/>
          </a:bodyPr>
          <a:lstStyle/>
          <a:p>
            <a:r>
              <a:rPr lang="en-US" dirty="0"/>
              <a:t>Drought Conditions:</a:t>
            </a:r>
            <a:br>
              <a:rPr lang="en-US" dirty="0"/>
            </a:br>
            <a:r>
              <a:rPr lang="en-US" dirty="0"/>
              <a:t>Current U.S. Drought Monitor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19D90-FD43-58F6-04CA-4B1D88A5DE71}"/>
              </a:ext>
            </a:extLst>
          </p:cNvPr>
          <p:cNvSpPr txBox="1">
            <a:spLocks/>
          </p:cNvSpPr>
          <p:nvPr/>
        </p:nvSpPr>
        <p:spPr>
          <a:xfrm>
            <a:off x="1202986" y="1896209"/>
            <a:ext cx="3485225" cy="19669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None to Moderate in Upper Colorado River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Increased severity in SE Colorado River Basin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A6EF6E-CE71-54C7-9918-D14588BA8490}"/>
              </a:ext>
            </a:extLst>
          </p:cNvPr>
          <p:cNvSpPr/>
          <p:nvPr/>
        </p:nvSpPr>
        <p:spPr>
          <a:xfrm>
            <a:off x="1236089" y="3949957"/>
            <a:ext cx="3617265" cy="2086280"/>
          </a:xfrm>
          <a:prstGeom prst="roundRect">
            <a:avLst/>
          </a:prstGeom>
          <a:solidFill>
            <a:srgbClr val="EE6417">
              <a:alpha val="30196"/>
            </a:srgbClr>
          </a:solidFill>
          <a:ln w="38100">
            <a:solidFill>
              <a:srgbClr val="EE64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72116"/>
                </a:solidFill>
                <a:latin typeface="Inter" panose="02000503000000020004" pitchFamily="2" charset="0"/>
                <a:ea typeface="Inter" panose="02000503000000020004" pitchFamily="2" charset="0"/>
              </a:rPr>
              <a:t>Beginning Water Year 2024, drought conditions persist in the Colorado River Basin</a:t>
            </a:r>
          </a:p>
        </p:txBody>
      </p:sp>
    </p:spTree>
    <p:extLst>
      <p:ext uri="{BB962C8B-B14F-4D97-AF65-F5344CB8AC3E}">
        <p14:creationId xmlns:p14="http://schemas.microsoft.com/office/powerpoint/2010/main" val="2798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attern Powerpoint Template">
  <a:themeElements>
    <a:clrScheme name="pattern color">
      <a:dk1>
        <a:srgbClr val="49494B"/>
      </a:dk1>
      <a:lt1>
        <a:srgbClr val="FFFFFF"/>
      </a:lt1>
      <a:dk2>
        <a:srgbClr val="49494B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379</Words>
  <Application>Microsoft Office PowerPoint</Application>
  <PresentationFormat>Widescreen</PresentationFormat>
  <Paragraphs>94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Inter</vt:lpstr>
      <vt:lpstr>Source Sans Pro</vt:lpstr>
      <vt:lpstr>Pattern Powerpoint Template</vt:lpstr>
      <vt:lpstr>System Status Update October 2023</vt:lpstr>
      <vt:lpstr>PowerPoint Presentation</vt:lpstr>
      <vt:lpstr>Colorado River on October 1, 2023</vt:lpstr>
      <vt:lpstr>Surface Hydrology: October 18 Snow</vt:lpstr>
      <vt:lpstr>Surface Hydrology: Water Year 2024 Snow</vt:lpstr>
      <vt:lpstr>Surface Hydrology: Mid-October 2023</vt:lpstr>
      <vt:lpstr>Atmospheric Hydrology:  Precipitation Outlook</vt:lpstr>
      <vt:lpstr>Atmospheric Hydrology:  Temperature Outlook</vt:lpstr>
      <vt:lpstr>Drought Conditions: Current U.S. Drought Monitor</vt:lpstr>
      <vt:lpstr>PowerPoint Presentation</vt:lpstr>
      <vt:lpstr>Upper Basin Storage:  October 16, 2023</vt:lpstr>
      <vt:lpstr>Powell, Mead and System Storage: October 16, 2023</vt:lpstr>
      <vt:lpstr>Lake Powell Unregulated Inflow:  Water Year 2023 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ShapeSlide</dc:creator>
  <cp:keywords/>
  <dc:description/>
  <cp:lastModifiedBy>Lily Bosworth</cp:lastModifiedBy>
  <cp:revision>99</cp:revision>
  <cp:lastPrinted>2017-08-11T00:36:20Z</cp:lastPrinted>
  <dcterms:created xsi:type="dcterms:W3CDTF">2017-08-07T02:30:58Z</dcterms:created>
  <dcterms:modified xsi:type="dcterms:W3CDTF">2023-10-19T19:23:00Z</dcterms:modified>
  <cp:category/>
</cp:coreProperties>
</file>