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343" r:id="rId2"/>
    <p:sldId id="344" r:id="rId3"/>
    <p:sldId id="345" r:id="rId4"/>
    <p:sldId id="369" r:id="rId5"/>
    <p:sldId id="368" r:id="rId6"/>
    <p:sldId id="351" r:id="rId7"/>
    <p:sldId id="406" r:id="rId8"/>
    <p:sldId id="388" r:id="rId9"/>
    <p:sldId id="367" r:id="rId10"/>
    <p:sldId id="346" r:id="rId11"/>
    <p:sldId id="365" r:id="rId12"/>
    <p:sldId id="350" r:id="rId13"/>
    <p:sldId id="405" r:id="rId14"/>
    <p:sldId id="3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417"/>
    <a:srgbClr val="772116"/>
    <a:srgbClr val="1111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61" autoAdjust="0"/>
    <p:restoredTop sz="96224" autoAdjust="0"/>
  </p:normalViewPr>
  <p:slideViewPr>
    <p:cSldViewPr snapToGrid="0" snapToObjects="1" showGuides="1">
      <p:cViewPr varScale="1">
        <p:scale>
          <a:sx n="90" d="100"/>
          <a:sy n="90" d="100"/>
        </p:scale>
        <p:origin x="120" y="300"/>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0" d="100"/>
          <a:sy n="120" d="100"/>
        </p:scale>
        <p:origin x="33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BF6F05-3F3E-2048-BC3F-63605A1D392D}" type="datetimeFigureOut">
              <a:rPr lang="en-US" smtClean="0"/>
              <a:t>10/19/2023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A7324-FE81-FB44-993A-39FC0F643645}" type="slidenum">
              <a:rPr lang="en-US" smtClean="0"/>
              <a:t>‹#›</a:t>
            </a:fld>
            <a:endParaRPr lang="en-US"/>
          </a:p>
        </p:txBody>
      </p:sp>
    </p:spTree>
    <p:extLst>
      <p:ext uri="{BB962C8B-B14F-4D97-AF65-F5344CB8AC3E}">
        <p14:creationId xmlns:p14="http://schemas.microsoft.com/office/powerpoint/2010/main" val="775178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F3A15-AFE2-EF49-9E7E-F79D0D5E526E}"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98CE7-D7A0-7847-90FC-3890BB83CCAA}" type="slidenum">
              <a:rPr lang="en-US" smtClean="0"/>
              <a:t>‹#›</a:t>
            </a:fld>
            <a:endParaRPr lang="en-US"/>
          </a:p>
        </p:txBody>
      </p:sp>
    </p:spTree>
    <p:extLst>
      <p:ext uri="{BB962C8B-B14F-4D97-AF65-F5344CB8AC3E}">
        <p14:creationId xmlns:p14="http://schemas.microsoft.com/office/powerpoint/2010/main" val="188539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a:t>
            </a:fld>
            <a:endParaRPr lang="en-US"/>
          </a:p>
        </p:txBody>
      </p:sp>
    </p:spTree>
    <p:extLst>
      <p:ext uri="{BB962C8B-B14F-4D97-AF65-F5344CB8AC3E}">
        <p14:creationId xmlns:p14="http://schemas.microsoft.com/office/powerpoint/2010/main" val="364917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98CE7-D7A0-7847-90FC-3890BB83CCAA}" type="slidenum">
              <a:rPr lang="en-US" smtClean="0"/>
              <a:t>14</a:t>
            </a:fld>
            <a:endParaRPr lang="en-US"/>
          </a:p>
        </p:txBody>
      </p:sp>
    </p:spTree>
    <p:extLst>
      <p:ext uri="{BB962C8B-B14F-4D97-AF65-F5344CB8AC3E}">
        <p14:creationId xmlns:p14="http://schemas.microsoft.com/office/powerpoint/2010/main" val="142694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On June 14</a:t>
            </a:r>
            <a:r>
              <a:rPr lang="en-US" sz="1800" i="1" baseline="300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th</a:t>
            </a: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 facing declining levels in Lakes Mead and Powell, the United States Bureau of Reclamation (BOR) outlined the need for an additional 2.0 – 4.0 MAF/year of contributions to Lake Powell and Lake Mead to avoid critically low reservoir levels. On July 19</a:t>
            </a:r>
            <a:r>
              <a:rPr lang="en-US" sz="1800" i="1" baseline="300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th</a:t>
            </a: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 the Upper Division States of Colorado, New Mexico, Utah and Wyoming, acting through the Upper Colorado River Commission (UCRC) outlined a 5 Point Plan to provide contributions from the Upper Division States. A key component of the 5-Point Plan is establishing a System Conservation Pilot Program (SCPP) for 2023.  The purpose of the SCPP is to create conserved water from temporary, voluntary, and compensated measures with the goal to mitigate the impacts of on-going drought and depleted storage in the Upper Colorado River Basin.  Previously, the UCRC, BOR, Upper Division States along with municipal funders conducted a system conservation pilot program from 2015 through 2018.  The new SCPP will be conducted by the Upper Division States acting through the UCRC in cooperation and funded by BOR.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2</a:t>
            </a:fld>
            <a:endParaRPr lang="en-US"/>
          </a:p>
        </p:txBody>
      </p:sp>
    </p:spTree>
    <p:extLst>
      <p:ext uri="{BB962C8B-B14F-4D97-AF65-F5344CB8AC3E}">
        <p14:creationId xmlns:p14="http://schemas.microsoft.com/office/powerpoint/2010/main" val="68345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On June 14</a:t>
            </a:r>
            <a:r>
              <a:rPr lang="en-US" sz="1800" i="1" baseline="300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th</a:t>
            </a: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 facing declining levels in Lakes Mead and Powell, the United States Bureau of Reclamation (BOR) outlined the need for an additional 2.0 – 4.0 MAF/year of contributions to Lake Powell and Lake Mead to avoid critically low reservoir levels. On July 19</a:t>
            </a:r>
            <a:r>
              <a:rPr lang="en-US" sz="1800" i="1" baseline="300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th</a:t>
            </a:r>
            <a:r>
              <a:rPr lang="en-US" sz="1800" i="1"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 the Upper Division States of Colorado, New Mexico, Utah and Wyoming, acting through the Upper Colorado River Commission (UCRC) outlined a 5 Point Plan to provide contributions from the Upper Division States. A key component of the 5-Point Plan is establishing a System Conservation Pilot Program (SCPP) for 2023.  The purpose of the SCPP is to create conserved water from temporary, voluntary, and compensated measures with the goal to mitigate the impacts of on-going drought and depleted storage in the Upper Colorado River Basin.  Previously, the UCRC, BOR, Upper Division States along with municipal funders conducted a system conservation pilot program from 2015 through 2018.  The new SCPP will be conducted by the Upper Division States acting through the UCRC in cooperation and funded by BOR.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3</a:t>
            </a:fld>
            <a:endParaRPr lang="en-US"/>
          </a:p>
        </p:txBody>
      </p:sp>
    </p:spTree>
    <p:extLst>
      <p:ext uri="{BB962C8B-B14F-4D97-AF65-F5344CB8AC3E}">
        <p14:creationId xmlns:p14="http://schemas.microsoft.com/office/powerpoint/2010/main" val="397769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Attendees know more acutely than most Utahns that we are in a severe drought. </a:t>
            </a:r>
          </a:p>
          <a:p>
            <a:r>
              <a:rPr lang="en-US" dirty="0"/>
              <a:t>Water supply on the Colorado River above Lake Powell has been significantly lower than average, </a:t>
            </a:r>
          </a:p>
          <a:p>
            <a:r>
              <a:rPr lang="en-US" dirty="0"/>
              <a:t>Limiting water availability for agricultural users, and drawing down Lake Powell’s elevation to a critical point. </a:t>
            </a:r>
          </a:p>
          <a:p>
            <a:r>
              <a:rPr lang="en-US" dirty="0"/>
              <a:t>The drought threatens Utah’s agricultural and rural economies and culture, </a:t>
            </a:r>
          </a:p>
          <a:p>
            <a:r>
              <a:rPr lang="en-US" dirty="0"/>
              <a:t>Our ability to provide reliable water and power to those who depend on Lake Powell operations,</a:t>
            </a:r>
          </a:p>
          <a:p>
            <a:r>
              <a:rPr lang="en-US" dirty="0"/>
              <a:t>And Utah’s obligations to the other basin states and Mexico under the 1922 Colorado River Compact</a:t>
            </a:r>
          </a:p>
        </p:txBody>
      </p:sp>
      <p:sp>
        <p:nvSpPr>
          <p:cNvPr id="4" name="Slide Number Placeholder 3"/>
          <p:cNvSpPr>
            <a:spLocks noGrp="1"/>
          </p:cNvSpPr>
          <p:nvPr>
            <p:ph type="sldNum" sz="quarter" idx="5"/>
          </p:nvPr>
        </p:nvSpPr>
        <p:spPr/>
        <p:txBody>
          <a:bodyPr/>
          <a:lstStyle/>
          <a:p>
            <a:fld id="{7EF98CE7-D7A0-7847-90FC-3890BB83CCAA}" type="slidenum">
              <a:rPr lang="en-US" smtClean="0"/>
              <a:t>4</a:t>
            </a:fld>
            <a:endParaRPr lang="en-US"/>
          </a:p>
        </p:txBody>
      </p:sp>
    </p:spTree>
    <p:extLst>
      <p:ext uri="{BB962C8B-B14F-4D97-AF65-F5344CB8AC3E}">
        <p14:creationId xmlns:p14="http://schemas.microsoft.com/office/powerpoint/2010/main" val="39768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Attendees know more acutely than most Utahns that we are in a severe drought. </a:t>
            </a:r>
          </a:p>
          <a:p>
            <a:r>
              <a:rPr lang="en-US" dirty="0"/>
              <a:t>Water supply on the Colorado River above Lake Powell has been significantly lower than average, </a:t>
            </a:r>
          </a:p>
          <a:p>
            <a:r>
              <a:rPr lang="en-US" dirty="0"/>
              <a:t>Limiting water availability for agricultural users, and drawing down Lake Powell’s elevation to a critical point. </a:t>
            </a:r>
          </a:p>
          <a:p>
            <a:r>
              <a:rPr lang="en-US" dirty="0"/>
              <a:t>The drought threatens Utah’s agricultural and rural economies and culture, </a:t>
            </a:r>
          </a:p>
          <a:p>
            <a:r>
              <a:rPr lang="en-US" dirty="0"/>
              <a:t>Our ability to provide reliable water and power to those who depend on Lake Powell operations,</a:t>
            </a:r>
          </a:p>
          <a:p>
            <a:r>
              <a:rPr lang="en-US" dirty="0"/>
              <a:t>And Utah’s obligations to the other basin states and Mexico under the 1922 Colorado River Compact</a:t>
            </a:r>
          </a:p>
        </p:txBody>
      </p:sp>
      <p:sp>
        <p:nvSpPr>
          <p:cNvPr id="4" name="Slide Number Placeholder 3"/>
          <p:cNvSpPr>
            <a:spLocks noGrp="1"/>
          </p:cNvSpPr>
          <p:nvPr>
            <p:ph type="sldNum" sz="quarter" idx="5"/>
          </p:nvPr>
        </p:nvSpPr>
        <p:spPr/>
        <p:txBody>
          <a:bodyPr/>
          <a:lstStyle/>
          <a:p>
            <a:fld id="{7EF98CE7-D7A0-7847-90FC-3890BB83CCAA}" type="slidenum">
              <a:rPr lang="en-US" smtClean="0"/>
              <a:t>5</a:t>
            </a:fld>
            <a:endParaRPr lang="en-US"/>
          </a:p>
        </p:txBody>
      </p:sp>
    </p:spTree>
    <p:extLst>
      <p:ext uri="{BB962C8B-B14F-4D97-AF65-F5344CB8AC3E}">
        <p14:creationId xmlns:p14="http://schemas.microsoft.com/office/powerpoint/2010/main" val="291442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8</a:t>
            </a:fld>
            <a:endParaRPr lang="en-US"/>
          </a:p>
        </p:txBody>
      </p:sp>
    </p:spTree>
    <p:extLst>
      <p:ext uri="{BB962C8B-B14F-4D97-AF65-F5344CB8AC3E}">
        <p14:creationId xmlns:p14="http://schemas.microsoft.com/office/powerpoint/2010/main" val="424384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Attendees know more acutely than most Utahns that we are in a severe drought. </a:t>
            </a:r>
          </a:p>
          <a:p>
            <a:r>
              <a:rPr lang="en-US" dirty="0"/>
              <a:t>Water supply on the Colorado River above Lake Powell has been significantly lower than average, </a:t>
            </a:r>
          </a:p>
          <a:p>
            <a:r>
              <a:rPr lang="en-US" dirty="0"/>
              <a:t>Limiting water availability for agricultural users, and drawing down Lake Powell’s elevation to a critical point. </a:t>
            </a:r>
          </a:p>
          <a:p>
            <a:r>
              <a:rPr lang="en-US" dirty="0"/>
              <a:t>The drought threatens Utah’s agricultural and rural economies and culture, </a:t>
            </a:r>
          </a:p>
          <a:p>
            <a:r>
              <a:rPr lang="en-US" dirty="0"/>
              <a:t>Our ability to provide reliable water and power to those who depend on Lake Powell operations,</a:t>
            </a:r>
          </a:p>
          <a:p>
            <a:r>
              <a:rPr lang="en-US" dirty="0"/>
              <a:t>And Utah’s obligations to the other basin states and Mexico under the 1922 Colorado River Compact</a:t>
            </a:r>
          </a:p>
        </p:txBody>
      </p:sp>
      <p:sp>
        <p:nvSpPr>
          <p:cNvPr id="4" name="Slide Number Placeholder 3"/>
          <p:cNvSpPr>
            <a:spLocks noGrp="1"/>
          </p:cNvSpPr>
          <p:nvPr>
            <p:ph type="sldNum" sz="quarter" idx="5"/>
          </p:nvPr>
        </p:nvSpPr>
        <p:spPr/>
        <p:txBody>
          <a:bodyPr/>
          <a:lstStyle/>
          <a:p>
            <a:fld id="{7EF98CE7-D7A0-7847-90FC-3890BB83CCAA}" type="slidenum">
              <a:rPr lang="en-US" smtClean="0"/>
              <a:t>9</a:t>
            </a:fld>
            <a:endParaRPr lang="en-US"/>
          </a:p>
        </p:txBody>
      </p:sp>
    </p:spTree>
    <p:extLst>
      <p:ext uri="{BB962C8B-B14F-4D97-AF65-F5344CB8AC3E}">
        <p14:creationId xmlns:p14="http://schemas.microsoft.com/office/powerpoint/2010/main" val="19709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98CE7-D7A0-7847-90FC-3890BB83CCAA}" type="slidenum">
              <a:rPr lang="en-US" smtClean="0"/>
              <a:t>12</a:t>
            </a:fld>
            <a:endParaRPr lang="en-US"/>
          </a:p>
        </p:txBody>
      </p:sp>
    </p:spTree>
    <p:extLst>
      <p:ext uri="{BB962C8B-B14F-4D97-AF65-F5344CB8AC3E}">
        <p14:creationId xmlns:p14="http://schemas.microsoft.com/office/powerpoint/2010/main" val="255164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98CE7-D7A0-7847-90FC-3890BB83CCAA}" type="slidenum">
              <a:rPr lang="en-US" smtClean="0"/>
              <a:t>13</a:t>
            </a:fld>
            <a:endParaRPr lang="en-US"/>
          </a:p>
        </p:txBody>
      </p:sp>
    </p:spTree>
    <p:extLst>
      <p:ext uri="{BB962C8B-B14F-4D97-AF65-F5344CB8AC3E}">
        <p14:creationId xmlns:p14="http://schemas.microsoft.com/office/powerpoint/2010/main" val="147814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73632"/>
            <a:ext cx="5747428" cy="2358197"/>
          </a:xfrm>
        </p:spPr>
        <p:txBody>
          <a:bodyPr anchor="t">
            <a:noAutofit/>
          </a:bodyPr>
          <a:lstStyle>
            <a:lvl1pPr>
              <a:defRPr sz="6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Presentation</a:t>
            </a:r>
            <a:br>
              <a:rPr lang="en-US" dirty="0"/>
            </a:br>
            <a:r>
              <a:rPr lang="en-US" dirty="0"/>
              <a:t>Title Goes </a:t>
            </a:r>
            <a:br>
              <a:rPr lang="en-US" dirty="0"/>
            </a:br>
            <a:r>
              <a:rPr lang="en-US" dirty="0"/>
              <a:t>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Inter" panose="020B0502030000000004" pitchFamily="34" charset="0"/>
                <a:ea typeface="Inter" panose="020B0502030000000004" pitchFamily="34" charset="0"/>
                <a:cs typeface="Source Sans Pro" charset="0"/>
              </a:rPr>
              <a:pPr algn="ctr"/>
              <a:t>‹#›</a:t>
            </a:fld>
            <a:endParaRPr lang="en-US" sz="1200" b="1" i="0" dirty="0">
              <a:solidFill>
                <a:schemeClr val="tx1"/>
              </a:solidFill>
              <a:latin typeface="Inter" panose="020B0502030000000004" pitchFamily="34" charset="0"/>
              <a:ea typeface="Inter" panose="020B0502030000000004" pitchFamily="34" charset="0"/>
              <a:cs typeface="Source Sans Pro" charset="0"/>
            </a:endParaRPr>
          </a:p>
        </p:txBody>
      </p:sp>
    </p:spTree>
    <p:extLst>
      <p:ext uri="{BB962C8B-B14F-4D97-AF65-F5344CB8AC3E}">
        <p14:creationId xmlns:p14="http://schemas.microsoft.com/office/powerpoint/2010/main" val="37053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11464" y="399758"/>
            <a:ext cx="9143770" cy="553831"/>
          </a:xfrm>
        </p:spPr>
        <p:txBody>
          <a:bodyPr anchor="t">
            <a:normAutofit/>
          </a:bodyPr>
          <a:lstStyle>
            <a:lvl1pPr>
              <a:defRPr sz="34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Click to edit Master title style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Source Sans Pro" charset="0"/>
                <a:ea typeface="Source Sans Pro" charset="0"/>
                <a:cs typeface="Source Sans Pro" charset="0"/>
              </a:rPr>
              <a:pPr algn="ctr"/>
              <a:t>‹#›</a:t>
            </a:fld>
            <a:endParaRPr lang="en-US" sz="1200" b="1" i="0" dirty="0">
              <a:solidFill>
                <a:schemeClr val="tx1"/>
              </a:solidFill>
              <a:latin typeface="Source Sans Pro" charset="0"/>
              <a:ea typeface="Source Sans Pro" charset="0"/>
              <a:cs typeface="Source Sans Pro"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97565"/>
            <a:ext cx="5769578" cy="2087216"/>
          </a:xfrm>
        </p:spPr>
        <p:txBody>
          <a:bodyPr anchor="t">
            <a:normAutofit/>
          </a:bodyPr>
          <a:lstStyle>
            <a:lvl1pPr>
              <a:defRPr sz="4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Add Your Title 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rgbClr val="EE6417"/>
                </a:solidFill>
                <a:latin typeface="Source Sans Pro" charset="0"/>
                <a:ea typeface="Source Sans Pro" charset="0"/>
                <a:cs typeface="Source Sans Pro" charset="0"/>
              </a:rPr>
              <a:pPr algn="ctr"/>
              <a:t>‹#›</a:t>
            </a:fld>
            <a:endParaRPr lang="en-US" sz="1200" b="1" i="0" dirty="0">
              <a:solidFill>
                <a:srgbClr val="EE6417"/>
              </a:solidFill>
              <a:latin typeface="Source Sans Pro" charset="0"/>
              <a:ea typeface="Source Sans Pro" charset="0"/>
              <a:cs typeface="Source Sans Pro"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1"/>
            <a:ext cx="12192000" cy="685799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965965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526" y="365125"/>
            <a:ext cx="9629274"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24526" y="1825625"/>
            <a:ext cx="9629274"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rot="5400000">
            <a:off x="-767873" y="4997773"/>
            <a:ext cx="2598944" cy="230832"/>
          </a:xfrm>
          <a:prstGeom prst="rect">
            <a:avLst/>
          </a:prstGeom>
          <a:noFill/>
        </p:spPr>
        <p:txBody>
          <a:bodyPr wrap="square" lIns="0" rIns="0" rtlCol="0">
            <a:spAutoFit/>
          </a:bodyPr>
          <a:lstStyle/>
          <a:p>
            <a:pPr algn="r"/>
            <a:r>
              <a:rPr lang="en-US" sz="900" b="1" i="0" dirty="0">
                <a:solidFill>
                  <a:srgbClr val="111111">
                    <a:alpha val="70000"/>
                  </a:srgbClr>
                </a:solidFill>
                <a:latin typeface="Inter" panose="020B0502030000000004" pitchFamily="34" charset="0"/>
                <a:ea typeface="Inter" panose="020B0502030000000004" pitchFamily="34" charset="0"/>
                <a:cs typeface="Source Sans Pro" charset="0"/>
              </a:rPr>
              <a:t>THE COLORADO RIVER AUTHORITY OF UTAH</a:t>
            </a:r>
          </a:p>
        </p:txBody>
      </p:sp>
      <p:cxnSp>
        <p:nvCxnSpPr>
          <p:cNvPr id="11" name="Straight Connector 10"/>
          <p:cNvCxnSpPr/>
          <p:nvPr userDrawn="1"/>
        </p:nvCxnSpPr>
        <p:spPr>
          <a:xfrm>
            <a:off x="106532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711748" y="612559"/>
            <a:ext cx="0" cy="39759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4" name="Freeform 23"/>
          <p:cNvSpPr/>
          <p:nvPr userDrawn="1"/>
        </p:nvSpPr>
        <p:spPr>
          <a:xfrm rot="2700000" flipH="1">
            <a:off x="11643696" y="6371446"/>
            <a:ext cx="133017" cy="133017"/>
          </a:xfrm>
          <a:custGeom>
            <a:avLst/>
            <a:gdLst>
              <a:gd name="connsiteX0" fmla="*/ 216347 w 216347"/>
              <a:gd name="connsiteY0" fmla="*/ 347 h 216347"/>
              <a:gd name="connsiteX1" fmla="*/ 216000 w 216347"/>
              <a:gd name="connsiteY1" fmla="*/ 347 h 216347"/>
              <a:gd name="connsiteX2" fmla="*/ 216000 w 216347"/>
              <a:gd name="connsiteY2" fmla="*/ 0 h 216347"/>
              <a:gd name="connsiteX3" fmla="*/ 0 w 216347"/>
              <a:gd name="connsiteY3" fmla="*/ 0 h 216347"/>
              <a:gd name="connsiteX4" fmla="*/ 0 w 216347"/>
              <a:gd name="connsiteY4" fmla="*/ 28800 h 216347"/>
              <a:gd name="connsiteX5" fmla="*/ 187546 w 216347"/>
              <a:gd name="connsiteY5" fmla="*/ 28800 h 216347"/>
              <a:gd name="connsiteX6" fmla="*/ 187547 w 216347"/>
              <a:gd name="connsiteY6" fmla="*/ 216347 h 216347"/>
              <a:gd name="connsiteX7" fmla="*/ 216347 w 216347"/>
              <a:gd name="connsiteY7" fmla="*/ 216347 h 21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47" h="216347">
                <a:moveTo>
                  <a:pt x="216347" y="347"/>
                </a:moveTo>
                <a:lnTo>
                  <a:pt x="216000" y="347"/>
                </a:lnTo>
                <a:lnTo>
                  <a:pt x="216000" y="0"/>
                </a:lnTo>
                <a:lnTo>
                  <a:pt x="0" y="0"/>
                </a:lnTo>
                <a:lnTo>
                  <a:pt x="0" y="28800"/>
                </a:lnTo>
                <a:lnTo>
                  <a:pt x="187546" y="28800"/>
                </a:lnTo>
                <a:lnTo>
                  <a:pt x="187547" y="216347"/>
                </a:lnTo>
                <a:lnTo>
                  <a:pt x="216347" y="216347"/>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5C968DB-D115-9847-9BAE-569E81C8CCA9}"/>
              </a:ext>
            </a:extLst>
          </p:cNvPr>
          <p:cNvPicPr>
            <a:picLocks noChangeAspect="1"/>
          </p:cNvPicPr>
          <p:nvPr userDrawn="1"/>
        </p:nvPicPr>
        <p:blipFill>
          <a:blip r:embed="rId6"/>
          <a:stretch>
            <a:fillRect/>
          </a:stretch>
        </p:blipFill>
        <p:spPr>
          <a:xfrm>
            <a:off x="182074" y="365125"/>
            <a:ext cx="699049" cy="699049"/>
          </a:xfrm>
          <a:prstGeom prst="rect">
            <a:avLst/>
          </a:prstGeom>
        </p:spPr>
      </p:pic>
    </p:spTree>
    <p:extLst>
      <p:ext uri="{BB962C8B-B14F-4D97-AF65-F5344CB8AC3E}">
        <p14:creationId xmlns:p14="http://schemas.microsoft.com/office/powerpoint/2010/main" val="45253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712" r:id="rId4"/>
  </p:sldLayoutIdLst>
  <p:txStyles>
    <p:titleStyle>
      <a:lvl1pPr algn="l" defTabSz="914400" rtl="0" eaLnBrk="1" latinLnBrk="0" hangingPunct="1">
        <a:lnSpc>
          <a:spcPct val="90000"/>
        </a:lnSpc>
        <a:spcBef>
          <a:spcPct val="0"/>
        </a:spcBef>
        <a:buNone/>
        <a:defRPr sz="4400" b="0" i="0" kern="1200">
          <a:solidFill>
            <a:srgbClr val="111111"/>
          </a:solidFill>
          <a:latin typeface="Inter" panose="020B0502030000000004" pitchFamily="34" charset="0"/>
          <a:ea typeface="Inter" panose="020B0502030000000004" pitchFamily="34" charset="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111111"/>
          </a:solidFill>
          <a:latin typeface="Inter" panose="020B0502030000000004" pitchFamily="34" charset="0"/>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a:buChar char="•"/>
        <a:defRPr sz="2400" kern="1200">
          <a:solidFill>
            <a:srgbClr val="111111"/>
          </a:solidFill>
          <a:latin typeface="Inter" panose="020B0502030000000004" pitchFamily="34" charset="0"/>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a:buChar char="•"/>
        <a:defRPr sz="2000" kern="1200">
          <a:solidFill>
            <a:srgbClr val="111111"/>
          </a:solidFill>
          <a:latin typeface="Inter" panose="020B0502030000000004" pitchFamily="34" charset="0"/>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mailto:lbosworth@utah.gov"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7B9E-2AD6-024B-9820-E99DDBFFB61D}"/>
              </a:ext>
            </a:extLst>
          </p:cNvPr>
          <p:cNvSpPr>
            <a:spLocks noGrp="1"/>
          </p:cNvSpPr>
          <p:nvPr>
            <p:ph type="title"/>
          </p:nvPr>
        </p:nvSpPr>
        <p:spPr>
          <a:xfrm>
            <a:off x="1724525" y="1750006"/>
            <a:ext cx="5760720" cy="2358197"/>
          </a:xfrm>
        </p:spPr>
        <p:txBody>
          <a:bodyPr/>
          <a:lstStyle/>
          <a:p>
            <a:r>
              <a:rPr lang="en-US" sz="5400" dirty="0"/>
              <a:t>2024 System Conservation Pilot Program</a:t>
            </a:r>
          </a:p>
        </p:txBody>
      </p:sp>
      <p:sp>
        <p:nvSpPr>
          <p:cNvPr id="11" name="TextBox 10">
            <a:extLst>
              <a:ext uri="{FF2B5EF4-FFF2-40B4-BE49-F238E27FC236}">
                <a16:creationId xmlns:a16="http://schemas.microsoft.com/office/drawing/2014/main" id="{10DA51CD-0566-F241-8963-16253DA411A5}"/>
              </a:ext>
            </a:extLst>
          </p:cNvPr>
          <p:cNvSpPr txBox="1"/>
          <p:nvPr/>
        </p:nvSpPr>
        <p:spPr>
          <a:xfrm>
            <a:off x="1706632" y="4946249"/>
            <a:ext cx="3135532" cy="473143"/>
          </a:xfrm>
          <a:prstGeom prst="rect">
            <a:avLst/>
          </a:prstGeom>
          <a:noFill/>
        </p:spPr>
        <p:txBody>
          <a:bodyPr wrap="square" lIns="0" rIns="0" rtlCol="0">
            <a:spAutoFit/>
          </a:bodyPr>
          <a:lstStyle/>
          <a:p>
            <a:pPr>
              <a:lnSpc>
                <a:spcPct val="130000"/>
              </a:lnSpc>
            </a:pPr>
            <a:r>
              <a:rPr lang="en-US" sz="1000" dirty="0">
                <a:solidFill>
                  <a:schemeClr val="tx1">
                    <a:alpha val="70000"/>
                  </a:schemeClr>
                </a:solidFill>
                <a:latin typeface="Inter" panose="020B0502030000000004" pitchFamily="34" charset="0"/>
                <a:ea typeface="Inter" panose="020B0502030000000004" pitchFamily="34" charset="0"/>
              </a:rPr>
              <a:t>OCTOBER 19, 2023</a:t>
            </a:r>
          </a:p>
          <a:p>
            <a:pPr>
              <a:lnSpc>
                <a:spcPct val="130000"/>
              </a:lnSpc>
            </a:pPr>
            <a:r>
              <a:rPr lang="en-US" sz="1000" dirty="0">
                <a:solidFill>
                  <a:schemeClr val="tx1">
                    <a:alpha val="70000"/>
                  </a:schemeClr>
                </a:solidFill>
                <a:latin typeface="Inter" panose="020B0502030000000004" pitchFamily="34" charset="0"/>
                <a:ea typeface="Inter" panose="020B0502030000000004" pitchFamily="34" charset="0"/>
              </a:rPr>
              <a:t>SALT LAKE CITY, UTAH</a:t>
            </a:r>
          </a:p>
        </p:txBody>
      </p:sp>
      <p:sp>
        <p:nvSpPr>
          <p:cNvPr id="12" name="TextBox 11">
            <a:extLst>
              <a:ext uri="{FF2B5EF4-FFF2-40B4-BE49-F238E27FC236}">
                <a16:creationId xmlns:a16="http://schemas.microsoft.com/office/drawing/2014/main" id="{050E2CBC-B0E1-BE4E-BE5A-5F0C9C3AC8BE}"/>
              </a:ext>
            </a:extLst>
          </p:cNvPr>
          <p:cNvSpPr txBox="1"/>
          <p:nvPr/>
        </p:nvSpPr>
        <p:spPr>
          <a:xfrm>
            <a:off x="1724526" y="4293517"/>
            <a:ext cx="4190250" cy="523220"/>
          </a:xfrm>
          <a:prstGeom prst="rect">
            <a:avLst/>
          </a:prstGeom>
          <a:noFill/>
        </p:spPr>
        <p:txBody>
          <a:bodyPr wrap="none" lIns="0" rIns="0" rtlCol="0">
            <a:spAutoFit/>
          </a:bodyPr>
          <a:lstStyle/>
          <a:p>
            <a:r>
              <a:rPr lang="en-US" sz="1400" b="1" dirty="0">
                <a:latin typeface="Inter" panose="020B0502030000000004" pitchFamily="34" charset="0"/>
                <a:ea typeface="Inter" panose="020B0502030000000004" pitchFamily="34" charset="0"/>
                <a:cs typeface="Open Sans" charset="0"/>
              </a:rPr>
              <a:t>Colorado River Authority of Utah Board Meeting</a:t>
            </a:r>
          </a:p>
          <a:p>
            <a:r>
              <a:rPr lang="en-US" sz="1400" b="1" dirty="0">
                <a:latin typeface="Inter" panose="020B0502030000000004" pitchFamily="34" charset="0"/>
                <a:ea typeface="Inter" panose="020B0502030000000004" pitchFamily="34" charset="0"/>
                <a:cs typeface="Open Sans" charset="0"/>
              </a:rPr>
              <a:t>Lily Bosworth, Staff Engineer</a:t>
            </a:r>
          </a:p>
        </p:txBody>
      </p:sp>
      <p:pic>
        <p:nvPicPr>
          <p:cNvPr id="14" name="Picture 13" descr="Logo&#10;&#10;Description automatically generated">
            <a:extLst>
              <a:ext uri="{FF2B5EF4-FFF2-40B4-BE49-F238E27FC236}">
                <a16:creationId xmlns:a16="http://schemas.microsoft.com/office/drawing/2014/main" id="{75E45A1A-0221-C740-8892-8FB3D29C2D3A}"/>
              </a:ext>
            </a:extLst>
          </p:cNvPr>
          <p:cNvPicPr>
            <a:picLocks noChangeAspect="1"/>
          </p:cNvPicPr>
          <p:nvPr/>
        </p:nvPicPr>
        <p:blipFill>
          <a:blip r:embed="rId3">
            <a:alphaModFix amt="5000"/>
          </a:blip>
          <a:stretch>
            <a:fillRect/>
          </a:stretch>
        </p:blipFill>
        <p:spPr>
          <a:xfrm>
            <a:off x="5277203" y="-548646"/>
            <a:ext cx="10186416" cy="10186416"/>
          </a:xfrm>
          <a:prstGeom prst="rect">
            <a:avLst/>
          </a:prstGeom>
        </p:spPr>
      </p:pic>
    </p:spTree>
    <p:extLst>
      <p:ext uri="{BB962C8B-B14F-4D97-AF65-F5344CB8AC3E}">
        <p14:creationId xmlns:p14="http://schemas.microsoft.com/office/powerpoint/2010/main" val="378385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73633"/>
            <a:ext cx="9144000" cy="1099568"/>
          </a:xfrm>
        </p:spPr>
        <p:txBody>
          <a:bodyPr/>
          <a:lstStyle/>
          <a:p>
            <a:r>
              <a:rPr lang="en-US" sz="3400" dirty="0"/>
              <a:t>Will my water right be subject to abandonment if I participate? </a:t>
            </a:r>
          </a:p>
        </p:txBody>
      </p:sp>
      <p:sp>
        <p:nvSpPr>
          <p:cNvPr id="6" name="TextBox 5"/>
          <p:cNvSpPr txBox="1"/>
          <p:nvPr/>
        </p:nvSpPr>
        <p:spPr>
          <a:xfrm>
            <a:off x="1706632" y="3937855"/>
            <a:ext cx="9144000" cy="2308324"/>
          </a:xfrm>
          <a:prstGeom prst="rect">
            <a:avLst/>
          </a:prstGeom>
          <a:noFill/>
        </p:spPr>
        <p:txBody>
          <a:bodyPr wrap="square" lIns="0" rIns="0" rtlCol="0">
            <a:spAutoFit/>
          </a:bodyPr>
          <a:lstStyle/>
          <a:p>
            <a:pPr rtl="0">
              <a:spcBef>
                <a:spcPts val="0"/>
              </a:spcBef>
              <a:spcAft>
                <a:spcPts val="0"/>
              </a:spcAft>
            </a:pP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(iii) A water right, found to be valid in a decree entered in an action for general determination of rights under Chapter 4, Determination of Water Rights, is subject to a claim of forfeiture based on a seven-year period of nonuse that begins after the day on which the state engineer filed the related proposed determination of rights with the court, unless the decree provides otherwise. </a:t>
            </a:r>
          </a:p>
          <a:p>
            <a:pPr rtl="0">
              <a:spcBef>
                <a:spcPts val="0"/>
              </a:spcBef>
              <a:spcAft>
                <a:spcPts val="0"/>
              </a:spcAft>
            </a:pPr>
            <a:r>
              <a:rPr lang="en-US" sz="1200" dirty="0">
                <a:solidFill>
                  <a:schemeClr val="tx1">
                    <a:lumMod val="60000"/>
                    <a:lumOff val="40000"/>
                  </a:schemeClr>
                </a:solidFill>
                <a:latin typeface="Inter" panose="02000503000000020004" pitchFamily="2" charset="0"/>
                <a:ea typeface="Inter" panose="02000503000000020004" pitchFamily="2" charset="0"/>
              </a:rPr>
              <a:t>…</a:t>
            </a:r>
            <a:endParaRPr lang="en-US" sz="1200" b="0" dirty="0">
              <a:solidFill>
                <a:schemeClr val="tx1">
                  <a:lumMod val="60000"/>
                  <a:lumOff val="40000"/>
                </a:schemeClr>
              </a:solidFill>
              <a:effectLst/>
              <a:latin typeface="Inter" panose="02000503000000020004" pitchFamily="2" charset="0"/>
              <a:ea typeface="Inter" panose="02000503000000020004" pitchFamily="2" charset="0"/>
            </a:endParaRPr>
          </a:p>
          <a:p>
            <a:pPr rtl="0">
              <a:spcBef>
                <a:spcPts val="0"/>
              </a:spcBef>
              <a:spcAft>
                <a:spcPts val="0"/>
              </a:spcAft>
            </a:pP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	(e) </a:t>
            </a:r>
            <a:r>
              <a:rPr lang="en-US" sz="1200" b="1" i="0" u="none" strike="noStrike" dirty="0">
                <a:solidFill>
                  <a:schemeClr val="tx1">
                    <a:lumMod val="60000"/>
                    <a:lumOff val="40000"/>
                  </a:schemeClr>
                </a:solidFill>
                <a:effectLst/>
                <a:latin typeface="Inter" panose="02000503000000020004" pitchFamily="2" charset="0"/>
                <a:ea typeface="Inter" panose="02000503000000020004" pitchFamily="2" charset="0"/>
              </a:rPr>
              <a:t>This section does not apply to: </a:t>
            </a:r>
            <a:endParaRPr lang="en-US" sz="1200" b="1" dirty="0">
              <a:solidFill>
                <a:schemeClr val="tx1">
                  <a:lumMod val="60000"/>
                  <a:lumOff val="40000"/>
                </a:schemeClr>
              </a:solidFill>
              <a:effectLst/>
              <a:latin typeface="Inter" panose="02000503000000020004" pitchFamily="2" charset="0"/>
              <a:ea typeface="Inter" panose="02000503000000020004" pitchFamily="2" charset="0"/>
            </a:endParaRPr>
          </a:p>
          <a:p>
            <a:pPr rtl="0">
              <a:spcBef>
                <a:spcPts val="0"/>
              </a:spcBef>
              <a:spcAft>
                <a:spcPts val="0"/>
              </a:spcAft>
            </a:pP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		(</a:t>
            </a:r>
            <a:r>
              <a:rPr lang="en-US" sz="1200" b="0" i="0" u="none" strike="noStrike" dirty="0" err="1">
                <a:solidFill>
                  <a:schemeClr val="tx1">
                    <a:lumMod val="60000"/>
                    <a:lumOff val="40000"/>
                  </a:schemeClr>
                </a:solidFill>
                <a:effectLst/>
                <a:latin typeface="Inter" panose="02000503000000020004" pitchFamily="2" charset="0"/>
                <a:ea typeface="Inter" panose="02000503000000020004" pitchFamily="2" charset="0"/>
              </a:rPr>
              <a:t>i</a:t>
            </a: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 the beneficial use of water according to a lease or other agreement with the appropriator or the 			appropriator's successor in interest; </a:t>
            </a:r>
            <a:endParaRPr lang="en-US" sz="1200" b="0" dirty="0">
              <a:solidFill>
                <a:schemeClr val="tx1">
                  <a:lumMod val="60000"/>
                  <a:lumOff val="40000"/>
                </a:schemeClr>
              </a:solidFill>
              <a:effectLst/>
              <a:latin typeface="Inter" panose="02000503000000020004" pitchFamily="2" charset="0"/>
              <a:ea typeface="Inter" panose="02000503000000020004" pitchFamily="2" charset="0"/>
            </a:endParaRPr>
          </a:p>
          <a:p>
            <a:pPr rtl="0">
              <a:spcBef>
                <a:spcPts val="0"/>
              </a:spcBef>
              <a:spcAft>
                <a:spcPts val="0"/>
              </a:spcAft>
            </a:pP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		(ii) </a:t>
            </a:r>
            <a:r>
              <a:rPr lang="en-US" sz="1200" b="1" i="0" u="none" strike="noStrike" dirty="0">
                <a:solidFill>
                  <a:schemeClr val="tx1">
                    <a:lumMod val="60000"/>
                    <a:lumOff val="40000"/>
                  </a:schemeClr>
                </a:solidFill>
                <a:effectLst/>
                <a:latin typeface="Inter" panose="02000503000000020004" pitchFamily="2" charset="0"/>
                <a:ea typeface="Inter" panose="02000503000000020004" pitchFamily="2" charset="0"/>
              </a:rPr>
              <a:t>a water right if its place of use is contracted under an approved state agreement or federal 			conservation fallowing program; </a:t>
            </a:r>
            <a:endParaRPr lang="en-US" sz="1200" b="1" dirty="0">
              <a:solidFill>
                <a:schemeClr val="tx1">
                  <a:lumMod val="60000"/>
                  <a:lumOff val="40000"/>
                </a:schemeClr>
              </a:solidFill>
              <a:effectLst/>
              <a:latin typeface="Inter" panose="02000503000000020004" pitchFamily="2" charset="0"/>
              <a:ea typeface="Inter" panose="02000503000000020004" pitchFamily="2" charset="0"/>
            </a:endParaRPr>
          </a:p>
          <a:p>
            <a:pPr rtl="0">
              <a:spcBef>
                <a:spcPts val="0"/>
              </a:spcBef>
              <a:spcAft>
                <a:spcPts val="0"/>
              </a:spcAft>
            </a:pPr>
            <a:r>
              <a:rPr lang="en-US" sz="1200" b="0" i="0" u="none" strike="noStrike" dirty="0">
                <a:solidFill>
                  <a:schemeClr val="tx1">
                    <a:lumMod val="60000"/>
                    <a:lumOff val="40000"/>
                  </a:schemeClr>
                </a:solidFill>
                <a:effectLst/>
                <a:latin typeface="Inter" panose="02000503000000020004" pitchFamily="2" charset="0"/>
                <a:ea typeface="Inter" panose="02000503000000020004" pitchFamily="2" charset="0"/>
              </a:rPr>
              <a:t>		(iii) those periods of time when a surface water or groundwater source fails to yield sufficient water 			to satisfy the water right</a:t>
            </a:r>
            <a:endParaRPr lang="en-US" sz="1200" b="0" dirty="0">
              <a:solidFill>
                <a:schemeClr val="tx1">
                  <a:lumMod val="60000"/>
                  <a:lumOff val="40000"/>
                </a:schemeClr>
              </a:solidFill>
              <a:effectLst/>
              <a:latin typeface="Inter" panose="02000503000000020004" pitchFamily="2" charset="0"/>
              <a:ea typeface="Inter" panose="02000503000000020004" pitchFamily="2" charset="0"/>
            </a:endParaRPr>
          </a:p>
        </p:txBody>
      </p:sp>
      <p:sp>
        <p:nvSpPr>
          <p:cNvPr id="7" name="TextBox 6"/>
          <p:cNvSpPr txBox="1"/>
          <p:nvPr/>
        </p:nvSpPr>
        <p:spPr>
          <a:xfrm>
            <a:off x="1706632" y="3493919"/>
            <a:ext cx="2481449" cy="307777"/>
          </a:xfrm>
          <a:prstGeom prst="rect">
            <a:avLst/>
          </a:prstGeom>
          <a:noFill/>
        </p:spPr>
        <p:txBody>
          <a:bodyPr wrap="none" lIns="0" rIns="0" rtlCol="0">
            <a:spAutoFit/>
          </a:bodyPr>
          <a:lstStyle/>
          <a:p>
            <a:r>
              <a:rPr lang="en-US" sz="1400" b="1" dirty="0">
                <a:latin typeface="Inter" panose="020B0502030000000004" pitchFamily="34" charset="0"/>
                <a:ea typeface="Inter" panose="020B0502030000000004" pitchFamily="34" charset="0"/>
                <a:cs typeface="Open Sans" charset="0"/>
              </a:rPr>
              <a:t>Utah Code (73-1-4(2)(e)(ii))</a:t>
            </a:r>
          </a:p>
        </p:txBody>
      </p:sp>
      <p:sp>
        <p:nvSpPr>
          <p:cNvPr id="8" name="TextBox 7"/>
          <p:cNvSpPr txBox="1"/>
          <p:nvPr/>
        </p:nvSpPr>
        <p:spPr>
          <a:xfrm>
            <a:off x="1722212" y="1648729"/>
            <a:ext cx="9146314" cy="1569660"/>
          </a:xfrm>
          <a:prstGeom prst="rect">
            <a:avLst/>
          </a:prstGeom>
          <a:noFill/>
        </p:spPr>
        <p:txBody>
          <a:bodyPr wrap="square" lIns="0" rIns="0" rtlCol="0">
            <a:spAutoFit/>
          </a:bodyPr>
          <a:lstStyle/>
          <a:p>
            <a:r>
              <a:rPr lang="en-US" sz="2400" b="1" dirty="0">
                <a:solidFill>
                  <a:srgbClr val="EE6417"/>
                </a:solidFill>
                <a:latin typeface="Inter" panose="02000503000000020004" pitchFamily="2" charset="0"/>
                <a:ea typeface="Calibri" panose="020F0502020204030204" pitchFamily="34" charset="0"/>
                <a:cs typeface="Calibri" panose="020F0502020204030204" pitchFamily="34" charset="0"/>
              </a:rPr>
              <a:t>F</a:t>
            </a:r>
            <a:r>
              <a:rPr lang="en-US" sz="2400" b="1" dirty="0">
                <a:solidFill>
                  <a:srgbClr val="EE6417"/>
                </a:solidFill>
                <a:effectLst/>
                <a:latin typeface="Inter" panose="02000503000000020004" pitchFamily="2" charset="0"/>
                <a:ea typeface="Calibri" panose="020F0502020204030204" pitchFamily="34" charset="0"/>
                <a:cs typeface="Calibri" panose="020F0502020204030204" pitchFamily="34" charset="0"/>
              </a:rPr>
              <a:t>orfeiture and abandonment do not apply </a:t>
            </a:r>
            <a:r>
              <a:rPr lang="en-US" sz="2400" dirty="0">
                <a:solidFill>
                  <a:srgbClr val="000000"/>
                </a:solidFill>
                <a:effectLst/>
                <a:latin typeface="Inter" panose="02000503000000020004" pitchFamily="2" charset="0"/>
                <a:ea typeface="Calibri" panose="020F0502020204030204" pitchFamily="34" charset="0"/>
                <a:cs typeface="Calibri" panose="020F0502020204030204" pitchFamily="34" charset="0"/>
              </a:rPr>
              <a:t>to </a:t>
            </a:r>
            <a:r>
              <a:rPr lang="en-US" sz="2400" dirty="0">
                <a:solidFill>
                  <a:srgbClr val="222222"/>
                </a:solidFill>
                <a:effectLst/>
                <a:latin typeface="Inter" panose="02000503000000020004" pitchFamily="2" charset="0"/>
                <a:ea typeface="Calibri" panose="020F0502020204030204" pitchFamily="34" charset="0"/>
                <a:cs typeface="Calibri" panose="020F0502020204030204" pitchFamily="34" charset="0"/>
              </a:rPr>
              <a:t>a water right if its place of use is contracted under an approved state agreement or federal conservation fallowing program like SCPP.</a:t>
            </a:r>
            <a:endParaRPr lang="en-US" sz="2400" dirty="0">
              <a:solidFill>
                <a:srgbClr val="11111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3792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73632"/>
            <a:ext cx="9144000" cy="1661993"/>
          </a:xfrm>
        </p:spPr>
        <p:txBody>
          <a:bodyPr/>
          <a:lstStyle/>
          <a:p>
            <a:r>
              <a:rPr lang="en-US" sz="3400" dirty="0"/>
              <a:t>How is SCPP </a:t>
            </a:r>
            <a:r>
              <a:rPr lang="en-US" sz="3400" dirty="0">
                <a:solidFill>
                  <a:srgbClr val="669900"/>
                </a:solidFill>
              </a:rPr>
              <a:t>funded</a:t>
            </a:r>
            <a:r>
              <a:rPr lang="en-US" sz="3400" dirty="0"/>
              <a:t> and </a:t>
            </a:r>
            <a:r>
              <a:rPr lang="en-US" sz="3400" dirty="0">
                <a:solidFill>
                  <a:srgbClr val="772116"/>
                </a:solidFill>
              </a:rPr>
              <a:t>administered</a:t>
            </a:r>
            <a:r>
              <a:rPr lang="en-US" sz="3400" dirty="0"/>
              <a:t>?</a:t>
            </a:r>
          </a:p>
        </p:txBody>
      </p:sp>
      <p:sp>
        <p:nvSpPr>
          <p:cNvPr id="3" name="TextBox 2">
            <a:extLst>
              <a:ext uri="{FF2B5EF4-FFF2-40B4-BE49-F238E27FC236}">
                <a16:creationId xmlns:a16="http://schemas.microsoft.com/office/drawing/2014/main" id="{DE1FBD3A-4E14-E819-D741-BE4E0E53817C}"/>
              </a:ext>
            </a:extLst>
          </p:cNvPr>
          <p:cNvSpPr txBox="1"/>
          <p:nvPr/>
        </p:nvSpPr>
        <p:spPr>
          <a:xfrm>
            <a:off x="1445623" y="1336771"/>
            <a:ext cx="4056324" cy="338554"/>
          </a:xfrm>
          <a:prstGeom prst="rect">
            <a:avLst/>
          </a:prstGeom>
          <a:no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Federal Inflation Reduction Act of 2022</a:t>
            </a:r>
          </a:p>
        </p:txBody>
      </p:sp>
      <p:sp>
        <p:nvSpPr>
          <p:cNvPr id="8" name="TextBox 7">
            <a:extLst>
              <a:ext uri="{FF2B5EF4-FFF2-40B4-BE49-F238E27FC236}">
                <a16:creationId xmlns:a16="http://schemas.microsoft.com/office/drawing/2014/main" id="{1DC30EDA-851B-984E-202F-C4BFE6CEAD18}"/>
              </a:ext>
            </a:extLst>
          </p:cNvPr>
          <p:cNvSpPr txBox="1"/>
          <p:nvPr/>
        </p:nvSpPr>
        <p:spPr>
          <a:xfrm>
            <a:off x="2164577" y="1725713"/>
            <a:ext cx="4056324" cy="830997"/>
          </a:xfrm>
          <a:prstGeom prst="rect">
            <a:avLst/>
          </a:prstGeom>
          <a:no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$4,000,000,000 to</a:t>
            </a:r>
          </a:p>
          <a:p>
            <a:pPr algn="ctr"/>
            <a:r>
              <a:rPr lang="en-US" sz="1600" dirty="0">
                <a:solidFill>
                  <a:srgbClr val="111111"/>
                </a:solidFill>
                <a:latin typeface="Inter" panose="02000503000000020004" pitchFamily="2" charset="0"/>
                <a:ea typeface="Inter" panose="02000503000000020004" pitchFamily="2" charset="0"/>
              </a:rPr>
              <a:t>Bureau of Reclamation</a:t>
            </a:r>
          </a:p>
          <a:p>
            <a:pPr algn="ctr"/>
            <a:r>
              <a:rPr lang="en-US" sz="1600" dirty="0">
                <a:solidFill>
                  <a:srgbClr val="111111"/>
                </a:solidFill>
                <a:latin typeface="Inter" panose="02000503000000020004" pitchFamily="2" charset="0"/>
                <a:ea typeface="Inter" panose="02000503000000020004" pitchFamily="2" charset="0"/>
              </a:rPr>
              <a:t>for drought mitigation</a:t>
            </a:r>
          </a:p>
        </p:txBody>
      </p:sp>
      <p:sp>
        <p:nvSpPr>
          <p:cNvPr id="19" name="TextBox 18">
            <a:extLst>
              <a:ext uri="{FF2B5EF4-FFF2-40B4-BE49-F238E27FC236}">
                <a16:creationId xmlns:a16="http://schemas.microsoft.com/office/drawing/2014/main" id="{B7D3EB18-1A7A-E5E0-64B8-0265D7C366C3}"/>
              </a:ext>
            </a:extLst>
          </p:cNvPr>
          <p:cNvSpPr txBox="1"/>
          <p:nvPr/>
        </p:nvSpPr>
        <p:spPr>
          <a:xfrm>
            <a:off x="2704493" y="2583964"/>
            <a:ext cx="4056324" cy="830997"/>
          </a:xfrm>
          <a:prstGeom prst="rect">
            <a:avLst/>
          </a:prstGeom>
          <a:no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$125,000,000 to</a:t>
            </a:r>
          </a:p>
          <a:p>
            <a:pPr algn="ctr"/>
            <a:r>
              <a:rPr lang="en-US" sz="1600" dirty="0">
                <a:solidFill>
                  <a:srgbClr val="111111"/>
                </a:solidFill>
                <a:latin typeface="Inter" panose="02000503000000020004" pitchFamily="2" charset="0"/>
                <a:ea typeface="Inter" panose="02000503000000020004" pitchFamily="2" charset="0"/>
              </a:rPr>
              <a:t>Upper Colorado River Commission for SCPP</a:t>
            </a:r>
          </a:p>
        </p:txBody>
      </p:sp>
      <p:sp>
        <p:nvSpPr>
          <p:cNvPr id="20" name="TextBox 19">
            <a:extLst>
              <a:ext uri="{FF2B5EF4-FFF2-40B4-BE49-F238E27FC236}">
                <a16:creationId xmlns:a16="http://schemas.microsoft.com/office/drawing/2014/main" id="{48428EA9-E12C-426C-34B6-5BF66A9CD2DC}"/>
              </a:ext>
            </a:extLst>
          </p:cNvPr>
          <p:cNvSpPr txBox="1"/>
          <p:nvPr/>
        </p:nvSpPr>
        <p:spPr>
          <a:xfrm>
            <a:off x="2698972" y="4118602"/>
            <a:ext cx="4056324" cy="830997"/>
          </a:xfrm>
          <a:prstGeom prst="rect">
            <a:avLst/>
          </a:prstGeom>
          <a:solidFill>
            <a:srgbClr val="772116">
              <a:alpha val="30196"/>
            </a:srgbClr>
          </a:solid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Colorado River Authority of Utah and UCRC coordinate SCPP in Utah, receive, and review proposals</a:t>
            </a:r>
          </a:p>
        </p:txBody>
      </p:sp>
      <p:sp>
        <p:nvSpPr>
          <p:cNvPr id="22" name="TextBox 21">
            <a:extLst>
              <a:ext uri="{FF2B5EF4-FFF2-40B4-BE49-F238E27FC236}">
                <a16:creationId xmlns:a16="http://schemas.microsoft.com/office/drawing/2014/main" id="{5A4F54C1-30BE-45C8-E4A7-C4F42B0CDA4B}"/>
              </a:ext>
            </a:extLst>
          </p:cNvPr>
          <p:cNvSpPr txBox="1"/>
          <p:nvPr/>
        </p:nvSpPr>
        <p:spPr>
          <a:xfrm>
            <a:off x="1445623" y="5603957"/>
            <a:ext cx="4056324" cy="830997"/>
          </a:xfrm>
          <a:prstGeom prst="rect">
            <a:avLst/>
          </a:prstGeom>
          <a:no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Federal SCPP reauthorization via </a:t>
            </a:r>
          </a:p>
          <a:p>
            <a:pPr algn="ctr"/>
            <a:r>
              <a:rPr lang="en-US" sz="1600" dirty="0">
                <a:solidFill>
                  <a:srgbClr val="111111"/>
                </a:solidFill>
                <a:latin typeface="Inter" panose="02000503000000020004" pitchFamily="2" charset="0"/>
                <a:ea typeface="Inter" panose="02000503000000020004" pitchFamily="2" charset="0"/>
              </a:rPr>
              <a:t>Fiscal Year 2023 Omnibus Appropriations Bill </a:t>
            </a:r>
          </a:p>
        </p:txBody>
      </p:sp>
      <p:sp>
        <p:nvSpPr>
          <p:cNvPr id="23" name="TextBox 22">
            <a:extLst>
              <a:ext uri="{FF2B5EF4-FFF2-40B4-BE49-F238E27FC236}">
                <a16:creationId xmlns:a16="http://schemas.microsoft.com/office/drawing/2014/main" id="{5E4FFD2E-D64E-C236-7B84-7ADFED66EBA2}"/>
              </a:ext>
            </a:extLst>
          </p:cNvPr>
          <p:cNvSpPr txBox="1"/>
          <p:nvPr/>
        </p:nvSpPr>
        <p:spPr>
          <a:xfrm>
            <a:off x="2164577" y="4984390"/>
            <a:ext cx="4056324" cy="584775"/>
          </a:xfrm>
          <a:prstGeom prst="rect">
            <a:avLst/>
          </a:prstGeom>
          <a:no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Upper Colorado River Commission </a:t>
            </a:r>
          </a:p>
          <a:p>
            <a:pPr algn="ctr"/>
            <a:r>
              <a:rPr lang="en-US" sz="1600" dirty="0">
                <a:solidFill>
                  <a:srgbClr val="111111"/>
                </a:solidFill>
                <a:latin typeface="Inter" panose="02000503000000020004" pitchFamily="2" charset="0"/>
                <a:ea typeface="Inter" panose="02000503000000020004" pitchFamily="2" charset="0"/>
              </a:rPr>
              <a:t>Board reauthorization </a:t>
            </a:r>
          </a:p>
        </p:txBody>
      </p:sp>
      <p:sp>
        <p:nvSpPr>
          <p:cNvPr id="25" name="TextBox 24">
            <a:extLst>
              <a:ext uri="{FF2B5EF4-FFF2-40B4-BE49-F238E27FC236}">
                <a16:creationId xmlns:a16="http://schemas.microsoft.com/office/drawing/2014/main" id="{A6AC7DDF-33FE-D3C4-AC8D-ED9CFC450E9A}"/>
              </a:ext>
            </a:extLst>
          </p:cNvPr>
          <p:cNvSpPr txBox="1"/>
          <p:nvPr/>
        </p:nvSpPr>
        <p:spPr>
          <a:xfrm>
            <a:off x="6601326" y="4971245"/>
            <a:ext cx="4056324" cy="584775"/>
          </a:xfrm>
          <a:prstGeom prst="rect">
            <a:avLst/>
          </a:prstGeom>
          <a:solidFill>
            <a:srgbClr val="772116">
              <a:alpha val="30196"/>
            </a:srgbClr>
          </a:solid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Water Users submit proposals to Authority and UCRC</a:t>
            </a:r>
          </a:p>
        </p:txBody>
      </p:sp>
      <p:sp>
        <p:nvSpPr>
          <p:cNvPr id="26" name="TextBox 25">
            <a:extLst>
              <a:ext uri="{FF2B5EF4-FFF2-40B4-BE49-F238E27FC236}">
                <a16:creationId xmlns:a16="http://schemas.microsoft.com/office/drawing/2014/main" id="{0AC9EF9B-4964-0527-7190-4C4D78027E6F}"/>
              </a:ext>
            </a:extLst>
          </p:cNvPr>
          <p:cNvSpPr txBox="1"/>
          <p:nvPr/>
        </p:nvSpPr>
        <p:spPr>
          <a:xfrm>
            <a:off x="7218958" y="5605117"/>
            <a:ext cx="4056324" cy="830997"/>
          </a:xfrm>
          <a:prstGeom prst="rect">
            <a:avLst/>
          </a:prstGeom>
          <a:solidFill>
            <a:srgbClr val="772116">
              <a:alpha val="30196"/>
            </a:srgbClr>
          </a:solid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Optional: </a:t>
            </a:r>
          </a:p>
          <a:p>
            <a:pPr algn="ctr"/>
            <a:r>
              <a:rPr lang="en-US" sz="1600" dirty="0">
                <a:solidFill>
                  <a:srgbClr val="111111"/>
                </a:solidFill>
                <a:latin typeface="Inter" panose="02000503000000020004" pitchFamily="2" charset="0"/>
                <a:ea typeface="Inter" panose="02000503000000020004" pitchFamily="2" charset="0"/>
              </a:rPr>
              <a:t>Agents of Water User support proposal design and contracting process</a:t>
            </a:r>
          </a:p>
        </p:txBody>
      </p:sp>
      <p:sp>
        <p:nvSpPr>
          <p:cNvPr id="27" name="Arrow: Bent 26">
            <a:extLst>
              <a:ext uri="{FF2B5EF4-FFF2-40B4-BE49-F238E27FC236}">
                <a16:creationId xmlns:a16="http://schemas.microsoft.com/office/drawing/2014/main" id="{AB9A5E90-06F7-21AC-B76C-DDA5A70D965C}"/>
              </a:ext>
            </a:extLst>
          </p:cNvPr>
          <p:cNvSpPr/>
          <p:nvPr/>
        </p:nvSpPr>
        <p:spPr>
          <a:xfrm flipV="1">
            <a:off x="1702911" y="1682014"/>
            <a:ext cx="461666" cy="521966"/>
          </a:xfrm>
          <a:prstGeom prst="bentArrow">
            <a:avLst>
              <a:gd name="adj1" fmla="val 10641"/>
              <a:gd name="adj2" fmla="val 18539"/>
              <a:gd name="adj3" fmla="val 25000"/>
              <a:gd name="adj4" fmla="val 43750"/>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Bent 27">
            <a:extLst>
              <a:ext uri="{FF2B5EF4-FFF2-40B4-BE49-F238E27FC236}">
                <a16:creationId xmlns:a16="http://schemas.microsoft.com/office/drawing/2014/main" id="{2FBF4C73-3B5A-C72F-C85A-5B34A894ABB2}"/>
              </a:ext>
            </a:extLst>
          </p:cNvPr>
          <p:cNvSpPr/>
          <p:nvPr/>
        </p:nvSpPr>
        <p:spPr>
          <a:xfrm>
            <a:off x="1698233" y="5082966"/>
            <a:ext cx="461666"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Bent 28">
            <a:extLst>
              <a:ext uri="{FF2B5EF4-FFF2-40B4-BE49-F238E27FC236}">
                <a16:creationId xmlns:a16="http://schemas.microsoft.com/office/drawing/2014/main" id="{3325640A-2BE8-744D-E799-A99BBA51A847}"/>
              </a:ext>
            </a:extLst>
          </p:cNvPr>
          <p:cNvSpPr/>
          <p:nvPr/>
        </p:nvSpPr>
        <p:spPr>
          <a:xfrm flipV="1">
            <a:off x="2254099" y="2565210"/>
            <a:ext cx="461666" cy="521966"/>
          </a:xfrm>
          <a:prstGeom prst="bentArrow">
            <a:avLst>
              <a:gd name="adj1" fmla="val 10641"/>
              <a:gd name="adj2" fmla="val 18539"/>
              <a:gd name="adj3" fmla="val 25000"/>
              <a:gd name="adj4" fmla="val 43750"/>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645D252E-AD20-6035-9D6F-071EEB81695B}"/>
              </a:ext>
            </a:extLst>
          </p:cNvPr>
          <p:cNvSpPr txBox="1"/>
          <p:nvPr/>
        </p:nvSpPr>
        <p:spPr>
          <a:xfrm>
            <a:off x="3957522" y="3495558"/>
            <a:ext cx="4056324" cy="584775"/>
          </a:xfrm>
          <a:prstGeom prst="rect">
            <a:avLst/>
          </a:prstGeom>
          <a:solidFill>
            <a:srgbClr val="772116">
              <a:alpha val="30196"/>
            </a:srgbClr>
          </a:solid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Water Users with approved proposals contract with and are paid by UCRC</a:t>
            </a:r>
          </a:p>
        </p:txBody>
      </p:sp>
      <p:sp>
        <p:nvSpPr>
          <p:cNvPr id="37" name="Arrow: Bent 36">
            <a:extLst>
              <a:ext uri="{FF2B5EF4-FFF2-40B4-BE49-F238E27FC236}">
                <a16:creationId xmlns:a16="http://schemas.microsoft.com/office/drawing/2014/main" id="{2A3A5F37-D9FF-2891-45AF-F9D2BEEAC84E}"/>
              </a:ext>
            </a:extLst>
          </p:cNvPr>
          <p:cNvSpPr/>
          <p:nvPr/>
        </p:nvSpPr>
        <p:spPr>
          <a:xfrm flipV="1">
            <a:off x="3495864" y="3423461"/>
            <a:ext cx="461666" cy="521966"/>
          </a:xfrm>
          <a:prstGeom prst="bentArrow">
            <a:avLst>
              <a:gd name="adj1" fmla="val 10641"/>
              <a:gd name="adj2" fmla="val 18539"/>
              <a:gd name="adj3" fmla="val 25000"/>
              <a:gd name="adj4" fmla="val 43750"/>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Bent 37">
            <a:extLst>
              <a:ext uri="{FF2B5EF4-FFF2-40B4-BE49-F238E27FC236}">
                <a16:creationId xmlns:a16="http://schemas.microsoft.com/office/drawing/2014/main" id="{86E57C52-CBEA-4E33-050A-FAC668793C2B}"/>
              </a:ext>
            </a:extLst>
          </p:cNvPr>
          <p:cNvSpPr/>
          <p:nvPr/>
        </p:nvSpPr>
        <p:spPr>
          <a:xfrm>
            <a:off x="2237306" y="4454682"/>
            <a:ext cx="461666"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Bent 39">
            <a:extLst>
              <a:ext uri="{FF2B5EF4-FFF2-40B4-BE49-F238E27FC236}">
                <a16:creationId xmlns:a16="http://schemas.microsoft.com/office/drawing/2014/main" id="{D494A577-D450-A093-1877-4D23D033503A}"/>
              </a:ext>
            </a:extLst>
          </p:cNvPr>
          <p:cNvSpPr/>
          <p:nvPr/>
        </p:nvSpPr>
        <p:spPr>
          <a:xfrm flipH="1">
            <a:off x="10657650" y="5091458"/>
            <a:ext cx="466344"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Bent 41">
            <a:extLst>
              <a:ext uri="{FF2B5EF4-FFF2-40B4-BE49-F238E27FC236}">
                <a16:creationId xmlns:a16="http://schemas.microsoft.com/office/drawing/2014/main" id="{E0C8E295-D142-7480-11DA-578FBD8D66F9}"/>
              </a:ext>
            </a:extLst>
          </p:cNvPr>
          <p:cNvSpPr/>
          <p:nvPr/>
        </p:nvSpPr>
        <p:spPr>
          <a:xfrm flipH="1">
            <a:off x="6755296" y="4439214"/>
            <a:ext cx="466344"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4120D0D4-4BFA-4CEC-D50A-CE76FF1D5AE7}"/>
              </a:ext>
            </a:extLst>
          </p:cNvPr>
          <p:cNvSpPr txBox="1"/>
          <p:nvPr/>
        </p:nvSpPr>
        <p:spPr>
          <a:xfrm>
            <a:off x="7373378" y="2861686"/>
            <a:ext cx="4056324" cy="584775"/>
          </a:xfrm>
          <a:prstGeom prst="rect">
            <a:avLst/>
          </a:prstGeom>
          <a:solidFill>
            <a:srgbClr val="772116">
              <a:alpha val="30196"/>
            </a:srgbClr>
          </a:solidFill>
          <a:ln w="6350">
            <a:solidFill>
              <a:srgbClr val="772116"/>
            </a:solidFill>
          </a:ln>
        </p:spPr>
        <p:txBody>
          <a:bodyPr wrap="square" rtlCol="0" anchor="ctr">
            <a:spAutoFit/>
          </a:bodyPr>
          <a:lstStyle/>
          <a:p>
            <a:pPr algn="ctr"/>
            <a:r>
              <a:rPr lang="en-US" sz="1600" dirty="0">
                <a:solidFill>
                  <a:srgbClr val="111111"/>
                </a:solidFill>
                <a:latin typeface="Inter" panose="02000503000000020004" pitchFamily="2" charset="0"/>
                <a:ea typeface="Inter" panose="02000503000000020004" pitchFamily="2" charset="0"/>
              </a:rPr>
              <a:t>Verification is conducted by UCRC and Authority</a:t>
            </a:r>
          </a:p>
        </p:txBody>
      </p:sp>
      <p:sp>
        <p:nvSpPr>
          <p:cNvPr id="45" name="Arrow: Bent 44">
            <a:extLst>
              <a:ext uri="{FF2B5EF4-FFF2-40B4-BE49-F238E27FC236}">
                <a16:creationId xmlns:a16="http://schemas.microsoft.com/office/drawing/2014/main" id="{0360EC60-0C36-0B4C-550A-84A337D67CEA}"/>
              </a:ext>
            </a:extLst>
          </p:cNvPr>
          <p:cNvSpPr/>
          <p:nvPr/>
        </p:nvSpPr>
        <p:spPr>
          <a:xfrm>
            <a:off x="3495864" y="3591793"/>
            <a:ext cx="461666"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Bent 45">
            <a:extLst>
              <a:ext uri="{FF2B5EF4-FFF2-40B4-BE49-F238E27FC236}">
                <a16:creationId xmlns:a16="http://schemas.microsoft.com/office/drawing/2014/main" id="{E03B891B-1E56-AB91-68F8-A9FCB7422D02}"/>
              </a:ext>
            </a:extLst>
          </p:cNvPr>
          <p:cNvSpPr/>
          <p:nvPr/>
        </p:nvSpPr>
        <p:spPr>
          <a:xfrm>
            <a:off x="6907746" y="2981831"/>
            <a:ext cx="461666" cy="521208"/>
          </a:xfrm>
          <a:prstGeom prst="bentArrow">
            <a:avLst>
              <a:gd name="adj1" fmla="val 10641"/>
              <a:gd name="adj2" fmla="val 18539"/>
              <a:gd name="adj3" fmla="val 25000"/>
              <a:gd name="adj4" fmla="val 43750"/>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96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95009" y="2645045"/>
            <a:ext cx="2286000" cy="182880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4780441" y="3071841"/>
            <a:ext cx="2286000" cy="137160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2C6554-40AC-924E-7051-D0328ABF70A9}"/>
              </a:ext>
            </a:extLst>
          </p:cNvPr>
          <p:cNvCxnSpPr/>
          <p:nvPr/>
        </p:nvCxnSpPr>
        <p:spPr>
          <a:xfrm>
            <a:off x="7076848" y="3078177"/>
            <a:ext cx="2286000" cy="182880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4526" y="397565"/>
            <a:ext cx="5769578" cy="1424470"/>
          </a:xfrm>
        </p:spPr>
        <p:txBody>
          <a:bodyPr/>
          <a:lstStyle/>
          <a:p>
            <a:r>
              <a:rPr lang="en-US" dirty="0"/>
              <a:t>Proposal Process</a:t>
            </a:r>
          </a:p>
        </p:txBody>
      </p:sp>
      <p:sp>
        <p:nvSpPr>
          <p:cNvPr id="6" name="Oval 5"/>
          <p:cNvSpPr/>
          <p:nvPr/>
        </p:nvSpPr>
        <p:spPr>
          <a:xfrm>
            <a:off x="1809845" y="1929698"/>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rgbClr val="772116"/>
                </a:solidFill>
                <a:latin typeface="Inter" panose="020B0502030000000004" pitchFamily="34" charset="0"/>
                <a:ea typeface="Inter" panose="020B0502030000000004" pitchFamily="34" charset="0"/>
              </a:rPr>
              <a:t>00</a:t>
            </a:r>
          </a:p>
        </p:txBody>
      </p:sp>
      <p:sp>
        <p:nvSpPr>
          <p:cNvPr id="8" name="TextBox 7"/>
          <p:cNvSpPr txBox="1"/>
          <p:nvPr/>
        </p:nvSpPr>
        <p:spPr>
          <a:xfrm>
            <a:off x="1906472" y="3683190"/>
            <a:ext cx="1178208" cy="523220"/>
          </a:xfrm>
          <a:prstGeom prst="rect">
            <a:avLst/>
          </a:prstGeom>
          <a:noFill/>
        </p:spPr>
        <p:txBody>
          <a:bodyPr wrap="none" lIns="0" rIns="0" rtlCol="0">
            <a:sp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Optional: </a:t>
            </a:r>
          </a:p>
          <a:p>
            <a:pPr algn="ctr"/>
            <a:r>
              <a:rPr lang="en-US" sz="1400" b="1" dirty="0">
                <a:solidFill>
                  <a:srgbClr val="111111"/>
                </a:solidFill>
                <a:latin typeface="Inter" panose="020B0502030000000004" pitchFamily="34" charset="0"/>
                <a:ea typeface="Inter" panose="020B0502030000000004" pitchFamily="34" charset="0"/>
                <a:cs typeface="Open Sans" charset="0"/>
              </a:rPr>
              <a:t>Use an Agent</a:t>
            </a:r>
          </a:p>
        </p:txBody>
      </p:sp>
      <p:cxnSp>
        <p:nvCxnSpPr>
          <p:cNvPr id="9" name="Straight Connector 8"/>
          <p:cNvCxnSpPr/>
          <p:nvPr/>
        </p:nvCxnSpPr>
        <p:spPr>
          <a:xfrm>
            <a:off x="2495576" y="3136784"/>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68286" y="2909418"/>
            <a:ext cx="1625446" cy="523220"/>
          </a:xfrm>
          <a:prstGeom prst="rect">
            <a:avLst/>
          </a:prstGeom>
          <a:noFill/>
        </p:spPr>
        <p:txBody>
          <a:bodyPr wrap="square" lIns="0" rIns="0" rtlCol="0">
            <a:sp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Assess Land &amp; Water Use</a:t>
            </a:r>
          </a:p>
        </p:txBody>
      </p:sp>
      <p:sp>
        <p:nvSpPr>
          <p:cNvPr id="13" name="Oval 12"/>
          <p:cNvSpPr/>
          <p:nvPr/>
        </p:nvSpPr>
        <p:spPr>
          <a:xfrm>
            <a:off x="4059452" y="3731206"/>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rgbClr val="772116"/>
                </a:solidFill>
                <a:latin typeface="Inter" panose="020B0502030000000004" pitchFamily="34" charset="0"/>
                <a:ea typeface="Inter" panose="020B0502030000000004" pitchFamily="34" charset="0"/>
              </a:rPr>
              <a:t>01</a:t>
            </a:r>
          </a:p>
        </p:txBody>
      </p:sp>
      <p:cxnSp>
        <p:nvCxnSpPr>
          <p:cNvPr id="14" name="Straight Connector 13"/>
          <p:cNvCxnSpPr/>
          <p:nvPr/>
        </p:nvCxnSpPr>
        <p:spPr>
          <a:xfrm>
            <a:off x="4770033" y="3483635"/>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25532" y="4182675"/>
            <a:ext cx="1655903" cy="307777"/>
          </a:xfrm>
          <a:prstGeom prst="rect">
            <a:avLst/>
          </a:prstGeom>
          <a:noFill/>
        </p:spPr>
        <p:txBody>
          <a:bodyPr wrap="none" lIns="0" rIns="0" rtlCol="0">
            <a:sp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Assess Economics</a:t>
            </a:r>
          </a:p>
        </p:txBody>
      </p:sp>
      <p:sp>
        <p:nvSpPr>
          <p:cNvPr id="15" name="TextBox 14">
            <a:extLst>
              <a:ext uri="{FF2B5EF4-FFF2-40B4-BE49-F238E27FC236}">
                <a16:creationId xmlns:a16="http://schemas.microsoft.com/office/drawing/2014/main" id="{13310D04-D14D-67B1-F855-93548BC7A9FD}"/>
              </a:ext>
            </a:extLst>
          </p:cNvPr>
          <p:cNvSpPr txBox="1"/>
          <p:nvPr/>
        </p:nvSpPr>
        <p:spPr>
          <a:xfrm>
            <a:off x="8384670" y="3388237"/>
            <a:ext cx="1982464" cy="523220"/>
          </a:xfrm>
          <a:prstGeom prst="rect">
            <a:avLst/>
          </a:prstGeom>
          <a:noFill/>
        </p:spPr>
        <p:txBody>
          <a:bodyPr wrap="square" lIns="0" rIns="0" rtlCol="0">
            <a:sp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Identify Verification Strategy</a:t>
            </a:r>
          </a:p>
        </p:txBody>
      </p:sp>
      <p:sp>
        <p:nvSpPr>
          <p:cNvPr id="20" name="Oval 19">
            <a:extLst>
              <a:ext uri="{FF2B5EF4-FFF2-40B4-BE49-F238E27FC236}">
                <a16:creationId xmlns:a16="http://schemas.microsoft.com/office/drawing/2014/main" id="{789DB5FE-EB83-2DC4-9B68-B6D46AFDB406}"/>
              </a:ext>
            </a:extLst>
          </p:cNvPr>
          <p:cNvSpPr/>
          <p:nvPr/>
        </p:nvSpPr>
        <p:spPr>
          <a:xfrm>
            <a:off x="8662402" y="4206410"/>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rgbClr val="772116"/>
                </a:solidFill>
                <a:latin typeface="Inter" panose="020B0502030000000004" pitchFamily="34" charset="0"/>
                <a:ea typeface="Inter" panose="020B0502030000000004" pitchFamily="34" charset="0"/>
              </a:rPr>
              <a:t>03</a:t>
            </a:r>
          </a:p>
        </p:txBody>
      </p:sp>
      <p:sp>
        <p:nvSpPr>
          <p:cNvPr id="16" name="Oval 15"/>
          <p:cNvSpPr/>
          <p:nvPr/>
        </p:nvSpPr>
        <p:spPr>
          <a:xfrm>
            <a:off x="6367753" y="2402352"/>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rgbClr val="772116"/>
                </a:solidFill>
                <a:latin typeface="Inter" panose="020B0502030000000004" pitchFamily="34" charset="0"/>
                <a:ea typeface="Inter" panose="020B0502030000000004" pitchFamily="34" charset="0"/>
              </a:rPr>
              <a:t>02</a:t>
            </a:r>
          </a:p>
        </p:txBody>
      </p:sp>
      <p:cxnSp>
        <p:nvCxnSpPr>
          <p:cNvPr id="19" name="Straight Connector 18"/>
          <p:cNvCxnSpPr/>
          <p:nvPr/>
        </p:nvCxnSpPr>
        <p:spPr>
          <a:xfrm>
            <a:off x="7053484" y="3609438"/>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D094FD-F341-1313-E7C6-9B4C3AD425F0}"/>
              </a:ext>
            </a:extLst>
          </p:cNvPr>
          <p:cNvCxnSpPr/>
          <p:nvPr/>
        </p:nvCxnSpPr>
        <p:spPr>
          <a:xfrm>
            <a:off x="9375902" y="3970524"/>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52D0CD-C344-D05F-48E3-E94130B44C4F}"/>
              </a:ext>
            </a:extLst>
          </p:cNvPr>
          <p:cNvSpPr txBox="1"/>
          <p:nvPr/>
        </p:nvSpPr>
        <p:spPr>
          <a:xfrm>
            <a:off x="3339347" y="1131688"/>
            <a:ext cx="3055137" cy="1384995"/>
          </a:xfrm>
          <a:prstGeom prst="rect">
            <a:avLst/>
          </a:prstGeom>
          <a:noFill/>
          <a:ln>
            <a:solidFill>
              <a:srgbClr val="772116"/>
            </a:solidFill>
          </a:ln>
        </p:spPr>
        <p:txBody>
          <a:bodyPr wrap="square" lIns="0" rIns="0" rtlCol="0">
            <a:spAutoFit/>
          </a:bodyPr>
          <a:lstStyle/>
          <a:p>
            <a:pPr marL="285750" indent="-285750">
              <a:buFont typeface="Arial" panose="020B0604020202020204" pitchFamily="34" charset="0"/>
              <a:buChar char="•"/>
            </a:pPr>
            <a:r>
              <a:rPr lang="en-US" sz="1400" b="1" dirty="0">
                <a:solidFill>
                  <a:srgbClr val="EE6417"/>
                </a:solidFill>
                <a:latin typeface="Inter" panose="020B0502030000000004" pitchFamily="34" charset="0"/>
                <a:ea typeface="Inter" panose="020B0502030000000004" pitchFamily="34" charset="0"/>
                <a:cs typeface="Open Sans" charset="0"/>
              </a:rPr>
              <a:t>Water right must be historically, beneficially, </a:t>
            </a:r>
            <a:r>
              <a:rPr lang="en-US" sz="1400" b="1" dirty="0" err="1">
                <a:solidFill>
                  <a:srgbClr val="EE6417"/>
                </a:solidFill>
                <a:latin typeface="Inter" panose="020B0502030000000004" pitchFamily="34" charset="0"/>
                <a:ea typeface="Inter" panose="020B0502030000000004" pitchFamily="34" charset="0"/>
                <a:cs typeface="Open Sans" charset="0"/>
              </a:rPr>
              <a:t>comsumptively</a:t>
            </a:r>
            <a:r>
              <a:rPr lang="en-US" sz="1400" b="1" dirty="0">
                <a:solidFill>
                  <a:srgbClr val="EE6417"/>
                </a:solidFill>
                <a:latin typeface="Inter" panose="020B0502030000000004" pitchFamily="34" charset="0"/>
                <a:ea typeface="Inter" panose="020B0502030000000004" pitchFamily="34" charset="0"/>
                <a:cs typeface="Open Sans" charset="0"/>
              </a:rPr>
              <a:t> used. </a:t>
            </a:r>
          </a:p>
          <a:p>
            <a:pPr marL="285750" indent="-285750">
              <a:buFont typeface="Arial" panose="020B0604020202020204" pitchFamily="34" charset="0"/>
              <a:buChar char="•"/>
            </a:pPr>
            <a:r>
              <a:rPr lang="en-US" sz="1400" b="1" dirty="0">
                <a:solidFill>
                  <a:srgbClr val="EE6417"/>
                </a:solidFill>
                <a:latin typeface="Inter" panose="020B0502030000000004" pitchFamily="34" charset="0"/>
                <a:ea typeface="Inter" panose="020B0502030000000004" pitchFamily="34" charset="0"/>
                <a:cs typeface="Open Sans" charset="0"/>
              </a:rPr>
              <a:t>Past use estimated with </a:t>
            </a:r>
            <a:r>
              <a:rPr lang="en-US" sz="1400" b="1" dirty="0" err="1">
                <a:solidFill>
                  <a:srgbClr val="EE6417"/>
                </a:solidFill>
                <a:latin typeface="Inter" panose="020B0502030000000004" pitchFamily="34" charset="0"/>
                <a:ea typeface="Inter" panose="020B0502030000000004" pitchFamily="34" charset="0"/>
                <a:cs typeface="Open Sans" charset="0"/>
              </a:rPr>
              <a:t>eeMetric</a:t>
            </a:r>
            <a:r>
              <a:rPr lang="en-US" sz="1400" b="1" dirty="0">
                <a:solidFill>
                  <a:srgbClr val="EE6417"/>
                </a:solidFill>
                <a:latin typeface="Inter" panose="020B0502030000000004" pitchFamily="34" charset="0"/>
                <a:ea typeface="Inter" panose="020B0502030000000004" pitchFamily="34" charset="0"/>
                <a:cs typeface="Open Sans" charset="0"/>
              </a:rPr>
              <a:t> – assistance available from Wilson Water Group</a:t>
            </a:r>
          </a:p>
        </p:txBody>
      </p:sp>
      <p:sp>
        <p:nvSpPr>
          <p:cNvPr id="29" name="TextBox 28">
            <a:extLst>
              <a:ext uri="{FF2B5EF4-FFF2-40B4-BE49-F238E27FC236}">
                <a16:creationId xmlns:a16="http://schemas.microsoft.com/office/drawing/2014/main" id="{BB0572D6-EDAC-7168-48EC-0702017D6812}"/>
              </a:ext>
            </a:extLst>
          </p:cNvPr>
          <p:cNvSpPr txBox="1"/>
          <p:nvPr/>
        </p:nvSpPr>
        <p:spPr>
          <a:xfrm>
            <a:off x="7910132" y="2150159"/>
            <a:ext cx="3055459" cy="954107"/>
          </a:xfrm>
          <a:prstGeom prst="rect">
            <a:avLst/>
          </a:prstGeom>
          <a:noFill/>
          <a:ln>
            <a:solidFill>
              <a:srgbClr val="772116"/>
            </a:solidFill>
          </a:ln>
        </p:spPr>
        <p:txBody>
          <a:bodyPr wrap="square" lIns="0" rIns="0" rtlCol="0">
            <a:spAutoFit/>
          </a:bodyPr>
          <a:lstStyle/>
          <a:p>
            <a:pPr marL="285750" indent="-285750">
              <a:buFont typeface="Arial" panose="020B0604020202020204" pitchFamily="34" charset="0"/>
              <a:buChar char="•"/>
            </a:pPr>
            <a:r>
              <a:rPr lang="en-US" sz="1400" b="1" dirty="0">
                <a:solidFill>
                  <a:srgbClr val="EE6417"/>
                </a:solidFill>
                <a:latin typeface="Inter" panose="020B0502030000000004" pitchFamily="34" charset="0"/>
                <a:ea typeface="Inter" panose="020B0502030000000004" pitchFamily="34" charset="0"/>
                <a:cs typeface="Open Sans" charset="0"/>
              </a:rPr>
              <a:t>On the ground inspection with UCRC &amp; others </a:t>
            </a:r>
          </a:p>
          <a:p>
            <a:pPr marL="285750" indent="-285750">
              <a:buFont typeface="Arial" panose="020B0604020202020204" pitchFamily="34" charset="0"/>
              <a:buChar char="•"/>
            </a:pPr>
            <a:r>
              <a:rPr lang="en-US" sz="1400" b="1" dirty="0" err="1">
                <a:solidFill>
                  <a:srgbClr val="EE6417"/>
                </a:solidFill>
                <a:latin typeface="Inter" panose="020B0502030000000004" pitchFamily="34" charset="0"/>
                <a:ea typeface="Inter" panose="020B0502030000000004" pitchFamily="34" charset="0"/>
                <a:cs typeface="Open Sans" charset="0"/>
              </a:rPr>
              <a:t>eeMetric</a:t>
            </a:r>
            <a:r>
              <a:rPr lang="en-US" sz="1400" b="1" dirty="0">
                <a:solidFill>
                  <a:srgbClr val="EE6417"/>
                </a:solidFill>
                <a:latin typeface="Inter" panose="020B0502030000000004" pitchFamily="34" charset="0"/>
                <a:ea typeface="Inter" panose="020B0502030000000004" pitchFamily="34" charset="0"/>
                <a:cs typeface="Open Sans" charset="0"/>
              </a:rPr>
              <a:t> preferred, with other metering case by case</a:t>
            </a:r>
          </a:p>
        </p:txBody>
      </p:sp>
      <p:sp>
        <p:nvSpPr>
          <p:cNvPr id="30" name="Arrow: Right 29">
            <a:extLst>
              <a:ext uri="{FF2B5EF4-FFF2-40B4-BE49-F238E27FC236}">
                <a16:creationId xmlns:a16="http://schemas.microsoft.com/office/drawing/2014/main" id="{0C7F7506-10B9-24D8-245B-4403377AA42B}"/>
              </a:ext>
            </a:extLst>
          </p:cNvPr>
          <p:cNvSpPr/>
          <p:nvPr/>
        </p:nvSpPr>
        <p:spPr>
          <a:xfrm rot="16200000">
            <a:off x="5261228" y="2761567"/>
            <a:ext cx="635349" cy="231677"/>
          </a:xfrm>
          <a:prstGeom prst="rightArrow">
            <a:avLst>
              <a:gd name="adj1" fmla="val 30094"/>
              <a:gd name="adj2" fmla="val 77370"/>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5B84163-4A46-D9AF-5505-FE9A02F26C9B}"/>
              </a:ext>
            </a:extLst>
          </p:cNvPr>
          <p:cNvSpPr/>
          <p:nvPr/>
        </p:nvSpPr>
        <p:spPr>
          <a:xfrm rot="16200000">
            <a:off x="10037273" y="3372953"/>
            <a:ext cx="728188" cy="231677"/>
          </a:xfrm>
          <a:prstGeom prst="rightArrow">
            <a:avLst>
              <a:gd name="adj1" fmla="val 30094"/>
              <a:gd name="adj2" fmla="val 77370"/>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075EC4-932F-7A51-EAC4-D18DA263E154}"/>
              </a:ext>
            </a:extLst>
          </p:cNvPr>
          <p:cNvSpPr txBox="1"/>
          <p:nvPr/>
        </p:nvSpPr>
        <p:spPr>
          <a:xfrm>
            <a:off x="2252710" y="6178602"/>
            <a:ext cx="7686580" cy="461665"/>
          </a:xfrm>
          <a:prstGeom prst="rect">
            <a:avLst/>
          </a:prstGeom>
          <a:noFill/>
          <a:ln w="57150">
            <a:solidFill>
              <a:srgbClr val="772116"/>
            </a:solidFill>
          </a:ln>
        </p:spPr>
        <p:txBody>
          <a:bodyPr wrap="square" rtlCol="0" anchor="ctr">
            <a:spAutoFit/>
          </a:bodyPr>
          <a:lstStyle/>
          <a:p>
            <a:pPr algn="ctr"/>
            <a:r>
              <a:rPr lang="en-US" sz="2400" b="1" dirty="0">
                <a:solidFill>
                  <a:srgbClr val="111111"/>
                </a:solidFill>
                <a:latin typeface="Inter" panose="02000503000000020004" pitchFamily="2" charset="0"/>
                <a:ea typeface="Inter" panose="02000503000000020004" pitchFamily="2" charset="0"/>
              </a:rPr>
              <a:t>Proposals due December (?) 2023</a:t>
            </a:r>
          </a:p>
        </p:txBody>
      </p:sp>
      <p:sp>
        <p:nvSpPr>
          <p:cNvPr id="5" name="TextBox 4">
            <a:extLst>
              <a:ext uri="{FF2B5EF4-FFF2-40B4-BE49-F238E27FC236}">
                <a16:creationId xmlns:a16="http://schemas.microsoft.com/office/drawing/2014/main" id="{096E0285-B90E-D9EB-4BA4-A84AB8DF83A0}"/>
              </a:ext>
            </a:extLst>
          </p:cNvPr>
          <p:cNvSpPr txBox="1"/>
          <p:nvPr/>
        </p:nvSpPr>
        <p:spPr>
          <a:xfrm>
            <a:off x="5520796" y="4849461"/>
            <a:ext cx="3055137" cy="738664"/>
          </a:xfrm>
          <a:prstGeom prst="rect">
            <a:avLst/>
          </a:prstGeom>
          <a:noFill/>
          <a:ln>
            <a:solidFill>
              <a:srgbClr val="772116"/>
            </a:solidFill>
          </a:ln>
        </p:spPr>
        <p:txBody>
          <a:bodyPr wrap="square" lIns="0" rIns="0" rtlCol="0">
            <a:spAutoFit/>
          </a:bodyPr>
          <a:lstStyle/>
          <a:p>
            <a:pPr marL="285750" indent="-285750">
              <a:buFont typeface="Arial" panose="020B0604020202020204" pitchFamily="34" charset="0"/>
              <a:buChar char="•"/>
            </a:pPr>
            <a:r>
              <a:rPr lang="en-US" sz="1400" b="1" dirty="0">
                <a:solidFill>
                  <a:srgbClr val="EE6417"/>
                </a:solidFill>
                <a:latin typeface="Inter" panose="020B0502030000000004" pitchFamily="34" charset="0"/>
                <a:ea typeface="Inter" panose="020B0502030000000004" pitchFamily="34" charset="0"/>
                <a:cs typeface="Open Sans" charset="0"/>
              </a:rPr>
              <a:t>Fixed firm price by project type</a:t>
            </a:r>
          </a:p>
          <a:p>
            <a:pPr marL="285750" indent="-285750">
              <a:buFont typeface="Arial" panose="020B0604020202020204" pitchFamily="34" charset="0"/>
              <a:buChar char="•"/>
            </a:pPr>
            <a:r>
              <a:rPr lang="en-US" sz="1400" b="1" dirty="0">
                <a:solidFill>
                  <a:srgbClr val="EE6417"/>
                </a:solidFill>
                <a:latin typeface="Inter" panose="020B0502030000000004" pitchFamily="34" charset="0"/>
                <a:ea typeface="Inter" panose="020B0502030000000004" pitchFamily="34" charset="0"/>
                <a:cs typeface="Open Sans" charset="0"/>
              </a:rPr>
              <a:t>Option to propose and justify a higher price</a:t>
            </a:r>
          </a:p>
        </p:txBody>
      </p:sp>
      <p:sp>
        <p:nvSpPr>
          <p:cNvPr id="23" name="Arrow: Right 22">
            <a:extLst>
              <a:ext uri="{FF2B5EF4-FFF2-40B4-BE49-F238E27FC236}">
                <a16:creationId xmlns:a16="http://schemas.microsoft.com/office/drawing/2014/main" id="{CABE7882-BA1E-DC6C-4AFE-78F26599094F}"/>
              </a:ext>
            </a:extLst>
          </p:cNvPr>
          <p:cNvSpPr/>
          <p:nvPr/>
        </p:nvSpPr>
        <p:spPr>
          <a:xfrm rot="5400000">
            <a:off x="7732126" y="4408246"/>
            <a:ext cx="635349" cy="231677"/>
          </a:xfrm>
          <a:prstGeom prst="rightArrow">
            <a:avLst>
              <a:gd name="adj1" fmla="val 30094"/>
              <a:gd name="adj2" fmla="val 77370"/>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3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P spid="13" grpId="0" animBg="1"/>
      <p:bldP spid="18" grpId="0"/>
      <p:bldP spid="15" grpId="0"/>
      <p:bldP spid="20" grpId="0" animBg="1"/>
      <p:bldP spid="16" grpId="0" animBg="1"/>
      <p:bldP spid="28" grpId="0" animBg="1"/>
      <p:bldP spid="29" grpId="0" animBg="1"/>
      <p:bldP spid="30" grpId="0" animBg="1"/>
      <p:bldP spid="31" grpId="0" animBg="1"/>
      <p:bldP spid="5"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3E809A5-E4A3-62B7-A816-0790F232ED08}"/>
              </a:ext>
            </a:extLst>
          </p:cNvPr>
          <p:cNvSpPr/>
          <p:nvPr/>
        </p:nvSpPr>
        <p:spPr>
          <a:xfrm>
            <a:off x="4708617" y="748722"/>
            <a:ext cx="5057303" cy="603591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endPar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FEE5B1E-9F68-FDFD-4185-0949BFFE5BF1}"/>
              </a:ext>
            </a:extLst>
          </p:cNvPr>
          <p:cNvSpPr/>
          <p:nvPr/>
        </p:nvSpPr>
        <p:spPr>
          <a:xfrm>
            <a:off x="1072728" y="1490791"/>
            <a:ext cx="1371600" cy="3694358"/>
          </a:xfrm>
          <a:prstGeom prst="roundRect">
            <a:avLst/>
          </a:prstGeom>
          <a:solidFill>
            <a:srgbClr val="9DC3E6">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Water Users</a:t>
            </a:r>
          </a:p>
        </p:txBody>
      </p:sp>
      <p:sp>
        <p:nvSpPr>
          <p:cNvPr id="12" name="Oval 11">
            <a:extLst>
              <a:ext uri="{FF2B5EF4-FFF2-40B4-BE49-F238E27FC236}">
                <a16:creationId xmlns:a16="http://schemas.microsoft.com/office/drawing/2014/main" id="{AC78F010-4DE7-A6B5-1992-8E7EC4EC6C0A}"/>
              </a:ext>
            </a:extLst>
          </p:cNvPr>
          <p:cNvSpPr/>
          <p:nvPr/>
        </p:nvSpPr>
        <p:spPr>
          <a:xfrm>
            <a:off x="2771021" y="1490791"/>
            <a:ext cx="1600200" cy="3675706"/>
          </a:xfrm>
          <a:prstGeom prst="ellipse">
            <a:avLst/>
          </a:prstGeom>
          <a:solidFill>
            <a:srgbClr val="FFCC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AG-DRIP</a:t>
            </a:r>
          </a:p>
        </p:txBody>
      </p:sp>
      <p:pic>
        <p:nvPicPr>
          <p:cNvPr id="16" name="Picture 8" descr="About Us | USU">
            <a:extLst>
              <a:ext uri="{FF2B5EF4-FFF2-40B4-BE49-F238E27FC236}">
                <a16:creationId xmlns:a16="http://schemas.microsoft.com/office/drawing/2014/main" id="{30CB87BF-CB49-7D49-632B-9CF1A7240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501" y="2710999"/>
            <a:ext cx="979239" cy="287843"/>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5">
            <a:extLst>
              <a:ext uri="{FF2B5EF4-FFF2-40B4-BE49-F238E27FC236}">
                <a16:creationId xmlns:a16="http://schemas.microsoft.com/office/drawing/2014/main" id="{9775813D-7452-52AF-1A1F-0A17F41EF559}"/>
              </a:ext>
            </a:extLst>
          </p:cNvPr>
          <p:cNvSpPr/>
          <p:nvPr/>
        </p:nvSpPr>
        <p:spPr>
          <a:xfrm>
            <a:off x="4919966" y="814429"/>
            <a:ext cx="4035513" cy="1347608"/>
          </a:xfrm>
          <a:prstGeom prst="ellipse">
            <a:avLst/>
          </a:prstGeom>
          <a:solidFill>
            <a:srgbClr val="548235">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Ag Water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Optimization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Program</a:t>
            </a:r>
          </a:p>
          <a:p>
            <a:pPr marL="605150"/>
            <a:endPar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18" name="Rounded Rectangle 6">
            <a:extLst>
              <a:ext uri="{FF2B5EF4-FFF2-40B4-BE49-F238E27FC236}">
                <a16:creationId xmlns:a16="http://schemas.microsoft.com/office/drawing/2014/main" id="{B00981CF-F9CE-D489-B92C-1766622E9F6C}"/>
              </a:ext>
            </a:extLst>
          </p:cNvPr>
          <p:cNvSpPr/>
          <p:nvPr/>
        </p:nvSpPr>
        <p:spPr>
          <a:xfrm>
            <a:off x="4919966" y="2744103"/>
            <a:ext cx="4035513" cy="2117669"/>
          </a:xfrm>
          <a:prstGeom prst="ellipse">
            <a:avLst/>
          </a:prstGeom>
          <a:solidFill>
            <a:srgbClr val="548235">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5150"/>
            <a:endPar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endParaRPr>
          </a:p>
          <a:p>
            <a:pPr marL="605150"/>
            <a:endPar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endParaRP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Upper Basin-Wide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Ag Water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Conservation</a:t>
            </a:r>
          </a:p>
        </p:txBody>
      </p:sp>
      <p:sp>
        <p:nvSpPr>
          <p:cNvPr id="19" name="Oval 18">
            <a:extLst>
              <a:ext uri="{FF2B5EF4-FFF2-40B4-BE49-F238E27FC236}">
                <a16:creationId xmlns:a16="http://schemas.microsoft.com/office/drawing/2014/main" id="{9EEAA7AC-CA70-267B-F4E1-2587AA37CB16}"/>
              </a:ext>
            </a:extLst>
          </p:cNvPr>
          <p:cNvSpPr/>
          <p:nvPr/>
        </p:nvSpPr>
        <p:spPr>
          <a:xfrm>
            <a:off x="4919966" y="1779266"/>
            <a:ext cx="4035513" cy="1347608"/>
          </a:xfrm>
          <a:prstGeom prst="ellipse">
            <a:avLst/>
          </a:prstGeom>
          <a:solidFill>
            <a:srgbClr val="548235">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Ag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Resiliency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Pilots</a:t>
            </a:r>
          </a:p>
        </p:txBody>
      </p:sp>
      <p:sp>
        <p:nvSpPr>
          <p:cNvPr id="20" name="Rounded Rectangle 36">
            <a:extLst>
              <a:ext uri="{FF2B5EF4-FFF2-40B4-BE49-F238E27FC236}">
                <a16:creationId xmlns:a16="http://schemas.microsoft.com/office/drawing/2014/main" id="{BA1258AD-CF90-8AA9-CC0B-C93FAE05E63B}"/>
              </a:ext>
            </a:extLst>
          </p:cNvPr>
          <p:cNvSpPr/>
          <p:nvPr/>
        </p:nvSpPr>
        <p:spPr>
          <a:xfrm>
            <a:off x="5363303" y="2981542"/>
            <a:ext cx="859567" cy="6222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r>
              <a:rPr lang="en-US" sz="1000" b="1" dirty="0">
                <a:solidFill>
                  <a:schemeClr val="tx1"/>
                </a:solidFill>
                <a:latin typeface="Inter" panose="02000503000000020004" pitchFamily="2" charset="0"/>
                <a:ea typeface="Inter" panose="02000503000000020004" pitchFamily="2" charset="0"/>
                <a:cs typeface="Times New Roman" panose="02020603050405020304" pitchFamily="18" charset="0"/>
              </a:rPr>
              <a:t>SCPP 2023/24</a:t>
            </a:r>
            <a:endParaRPr lang="en-US" sz="1000"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pic>
        <p:nvPicPr>
          <p:cNvPr id="27" name="Picture 2" descr="UDAF | Cart">
            <a:extLst>
              <a:ext uri="{FF2B5EF4-FFF2-40B4-BE49-F238E27FC236}">
                <a16:creationId xmlns:a16="http://schemas.microsoft.com/office/drawing/2014/main" id="{79F8ADCA-ACCA-CFED-BBA3-D5BAABE62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844" y="1017206"/>
            <a:ext cx="611173" cy="7909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Logo&#10;&#10;Description automatically generated">
            <a:extLst>
              <a:ext uri="{FF2B5EF4-FFF2-40B4-BE49-F238E27FC236}">
                <a16:creationId xmlns:a16="http://schemas.microsoft.com/office/drawing/2014/main" id="{62842148-C45D-AA1A-300E-99AA086D350B}"/>
              </a:ext>
            </a:extLst>
          </p:cNvPr>
          <p:cNvPicPr>
            <a:picLocks noChangeAspect="1"/>
          </p:cNvPicPr>
          <p:nvPr/>
        </p:nvPicPr>
        <p:blipFill>
          <a:blip r:embed="rId5"/>
          <a:stretch>
            <a:fillRect/>
          </a:stretch>
        </p:blipFill>
        <p:spPr>
          <a:xfrm>
            <a:off x="5206301" y="2106354"/>
            <a:ext cx="611173" cy="681606"/>
          </a:xfrm>
          <a:prstGeom prst="rect">
            <a:avLst/>
          </a:prstGeom>
        </p:spPr>
      </p:pic>
      <p:pic>
        <p:nvPicPr>
          <p:cNvPr id="33" name="Picture 6" descr="Upper Colorado River Commission | LinkedIn">
            <a:extLst>
              <a:ext uri="{FF2B5EF4-FFF2-40B4-BE49-F238E27FC236}">
                <a16:creationId xmlns:a16="http://schemas.microsoft.com/office/drawing/2014/main" id="{94BA8E34-6F14-29C1-DF8F-F28A43874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664" y="3682333"/>
            <a:ext cx="683885" cy="683885"/>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6">
            <a:extLst>
              <a:ext uri="{FF2B5EF4-FFF2-40B4-BE49-F238E27FC236}">
                <a16:creationId xmlns:a16="http://schemas.microsoft.com/office/drawing/2014/main" id="{2EAA2A86-10AD-643B-7E2F-4EF89C3FF02E}"/>
              </a:ext>
            </a:extLst>
          </p:cNvPr>
          <p:cNvSpPr/>
          <p:nvPr/>
        </p:nvSpPr>
        <p:spPr>
          <a:xfrm>
            <a:off x="6214109" y="3044913"/>
            <a:ext cx="898910" cy="6222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r>
              <a:rPr lang="en-US" sz="1000" b="1" dirty="0">
                <a:solidFill>
                  <a:schemeClr val="tx1"/>
                </a:solidFill>
                <a:latin typeface="Inter" panose="02000503000000020004" pitchFamily="2" charset="0"/>
                <a:ea typeface="Inter" panose="02000503000000020004" pitchFamily="2" charset="0"/>
                <a:cs typeface="Times New Roman" panose="02020603050405020304" pitchFamily="18" charset="0"/>
              </a:rPr>
              <a:t>Bucket 2</a:t>
            </a:r>
            <a:endParaRPr lang="en-US" sz="1000"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35" name="Rounded Rectangle 36">
            <a:extLst>
              <a:ext uri="{FF2B5EF4-FFF2-40B4-BE49-F238E27FC236}">
                <a16:creationId xmlns:a16="http://schemas.microsoft.com/office/drawing/2014/main" id="{A68EB63F-98EE-AC8D-B3FE-9E2FE0E37A8D}"/>
              </a:ext>
            </a:extLst>
          </p:cNvPr>
          <p:cNvSpPr/>
          <p:nvPr/>
        </p:nvSpPr>
        <p:spPr>
          <a:xfrm>
            <a:off x="7154049" y="3020681"/>
            <a:ext cx="898910" cy="62227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r>
              <a:rPr lang="en-US" sz="1000" b="1" dirty="0">
                <a:solidFill>
                  <a:schemeClr val="tx1"/>
                </a:solidFill>
                <a:latin typeface="Inter" panose="02000503000000020004" pitchFamily="2" charset="0"/>
                <a:ea typeface="Inter" panose="02000503000000020004" pitchFamily="2" charset="0"/>
                <a:cs typeface="Times New Roman" panose="02020603050405020304" pitchFamily="18" charset="0"/>
              </a:rPr>
              <a:t>BIL (Dmd Mgmt)</a:t>
            </a:r>
            <a:endParaRPr lang="en-US" sz="1000"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sp>
        <p:nvSpPr>
          <p:cNvPr id="39" name="Rounded Rectangle 5">
            <a:extLst>
              <a:ext uri="{FF2B5EF4-FFF2-40B4-BE49-F238E27FC236}">
                <a16:creationId xmlns:a16="http://schemas.microsoft.com/office/drawing/2014/main" id="{A4F8F7EF-F851-1360-05ED-1CBCBC4AFC63}"/>
              </a:ext>
            </a:extLst>
          </p:cNvPr>
          <p:cNvSpPr/>
          <p:nvPr/>
        </p:nvSpPr>
        <p:spPr>
          <a:xfrm>
            <a:off x="4919966" y="4479002"/>
            <a:ext cx="4035513" cy="1347608"/>
          </a:xfrm>
          <a:prstGeom prst="ellipse">
            <a:avLst/>
          </a:prstGeom>
          <a:solidFill>
            <a:srgbClr val="548235">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5150"/>
            <a:endPar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endParaRP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Other Federal </a:t>
            </a:r>
          </a:p>
          <a:p>
            <a:pPr marL="605150"/>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Programs</a:t>
            </a:r>
          </a:p>
        </p:txBody>
      </p:sp>
      <p:sp>
        <p:nvSpPr>
          <p:cNvPr id="48" name="Rounded Rectangle 35">
            <a:extLst>
              <a:ext uri="{FF2B5EF4-FFF2-40B4-BE49-F238E27FC236}">
                <a16:creationId xmlns:a16="http://schemas.microsoft.com/office/drawing/2014/main" id="{69AC2152-6AD0-4B1A-FF30-3F7100F1F83C}"/>
              </a:ext>
            </a:extLst>
          </p:cNvPr>
          <p:cNvSpPr/>
          <p:nvPr/>
        </p:nvSpPr>
        <p:spPr>
          <a:xfrm>
            <a:off x="10100137" y="2092208"/>
            <a:ext cx="1828800" cy="2513933"/>
          </a:xfrm>
          <a:prstGeom prst="roundRect">
            <a:avLst/>
          </a:prstGeom>
          <a:solidFill>
            <a:srgbClr val="9DC3E6">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37"/>
              </a:spcAft>
            </a:pPr>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Reduce water depletion to increase the resilience of water supply and maintain Colorado River Compact compliance</a:t>
            </a:r>
          </a:p>
        </p:txBody>
      </p:sp>
      <p:sp>
        <p:nvSpPr>
          <p:cNvPr id="54" name="Oval 53">
            <a:extLst>
              <a:ext uri="{FF2B5EF4-FFF2-40B4-BE49-F238E27FC236}">
                <a16:creationId xmlns:a16="http://schemas.microsoft.com/office/drawing/2014/main" id="{8D9F687E-0C2C-CDC5-0D82-CF639A7A9B6C}"/>
              </a:ext>
            </a:extLst>
          </p:cNvPr>
          <p:cNvSpPr/>
          <p:nvPr/>
        </p:nvSpPr>
        <p:spPr>
          <a:xfrm>
            <a:off x="7807433" y="2431191"/>
            <a:ext cx="1899129" cy="933408"/>
          </a:xfrm>
          <a:prstGeom prst="ellipse">
            <a:avLst/>
          </a:prstGeom>
          <a:solidFill>
            <a:srgbClr val="548235">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060" algn="r">
              <a:spcAft>
                <a:spcPts val="437"/>
              </a:spcAft>
            </a:pPr>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Water </a:t>
            </a:r>
          </a:p>
          <a:p>
            <a:pPr marL="242060" algn="r">
              <a:spcAft>
                <a:spcPts val="437"/>
              </a:spcAft>
            </a:pPr>
            <a:r>
              <a:rPr lang="en-US" sz="1235" b="1" dirty="0">
                <a:solidFill>
                  <a:schemeClr val="tx1"/>
                </a:solidFill>
                <a:latin typeface="Inter" panose="02000503000000020004" pitchFamily="2" charset="0"/>
                <a:ea typeface="Inter" panose="02000503000000020004" pitchFamily="2" charset="0"/>
                <a:cs typeface="Times New Roman" panose="02020603050405020304" pitchFamily="18" charset="0"/>
              </a:rPr>
              <a:t>Banking</a:t>
            </a:r>
            <a:endParaRPr lang="en-US" sz="1235" dirty="0">
              <a:solidFill>
                <a:schemeClr val="tx1"/>
              </a:solidFill>
              <a:latin typeface="Inter" panose="02000503000000020004" pitchFamily="2" charset="0"/>
              <a:ea typeface="Inter" panose="02000503000000020004" pitchFamily="2" charset="0"/>
              <a:cs typeface="Times New Roman" panose="02020603050405020304" pitchFamily="18" charset="0"/>
            </a:endParaRPr>
          </a:p>
        </p:txBody>
      </p:sp>
      <p:pic>
        <p:nvPicPr>
          <p:cNvPr id="55" name="Picture 4" descr="Utah Division of Water Resources – This is the Utah Division of Water  Resources site">
            <a:extLst>
              <a:ext uri="{FF2B5EF4-FFF2-40B4-BE49-F238E27FC236}">
                <a16:creationId xmlns:a16="http://schemas.microsoft.com/office/drawing/2014/main" id="{BC9E356F-87C8-6D06-543A-7DB47536B6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9362" y="2649070"/>
            <a:ext cx="377448" cy="466445"/>
          </a:xfrm>
          <a:prstGeom prst="rect">
            <a:avLst/>
          </a:prstGeom>
          <a:noFill/>
          <a:extLst>
            <a:ext uri="{909E8E84-426E-40DD-AFC4-6F175D3DCCD1}">
              <a14:hiddenFill xmlns:a14="http://schemas.microsoft.com/office/drawing/2010/main">
                <a:solidFill>
                  <a:srgbClr val="FFFFFF"/>
                </a:solidFill>
              </a14:hiddenFill>
            </a:ext>
          </a:extLst>
        </p:spPr>
      </p:pic>
      <p:sp>
        <p:nvSpPr>
          <p:cNvPr id="1027" name="Right Arrow 33">
            <a:extLst>
              <a:ext uri="{FF2B5EF4-FFF2-40B4-BE49-F238E27FC236}">
                <a16:creationId xmlns:a16="http://schemas.microsoft.com/office/drawing/2014/main" id="{7EE47B10-D67F-FE22-ED53-52C8A83551D4}"/>
              </a:ext>
            </a:extLst>
          </p:cNvPr>
          <p:cNvSpPr/>
          <p:nvPr/>
        </p:nvSpPr>
        <p:spPr>
          <a:xfrm>
            <a:off x="1239568" y="5676814"/>
            <a:ext cx="10048301" cy="1107829"/>
          </a:xfrm>
          <a:prstGeom prst="rightArrow">
            <a:avLst/>
          </a:prstGeom>
          <a:solidFill>
            <a:srgbClr val="FFFFCC"/>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35" b="1" dirty="0">
                <a:solidFill>
                  <a:schemeClr val="tx1"/>
                </a:solidFill>
                <a:latin typeface="Inter" panose="02000503000000020004" pitchFamily="2" charset="0"/>
                <a:ea typeface="Inter" panose="02000503000000020004" pitchFamily="2" charset="0"/>
              </a:rPr>
              <a:t>	Engagement with:</a:t>
            </a:r>
          </a:p>
        </p:txBody>
      </p:sp>
      <p:pic>
        <p:nvPicPr>
          <p:cNvPr id="1029" name="Picture 10" descr="93-3750 WRPrint - Utah Division of Water Rights">
            <a:extLst>
              <a:ext uri="{FF2B5EF4-FFF2-40B4-BE49-F238E27FC236}">
                <a16:creationId xmlns:a16="http://schemas.microsoft.com/office/drawing/2014/main" id="{B5615857-1F88-781D-D49C-5931BED62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9996" y="6046772"/>
            <a:ext cx="369056" cy="398768"/>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00086581-C50F-7921-4181-DBA96C139E10}"/>
              </a:ext>
            </a:extLst>
          </p:cNvPr>
          <p:cNvSpPr txBox="1"/>
          <p:nvPr/>
        </p:nvSpPr>
        <p:spPr>
          <a:xfrm>
            <a:off x="4054524" y="6089202"/>
            <a:ext cx="2286000" cy="282385"/>
          </a:xfrm>
          <a:prstGeom prst="rect">
            <a:avLst/>
          </a:prstGeom>
          <a:noFill/>
        </p:spPr>
        <p:txBody>
          <a:bodyPr wrap="square" rtlCol="0">
            <a:spAutoFit/>
          </a:bodyPr>
          <a:lstStyle/>
          <a:p>
            <a:pPr algn="ctr"/>
            <a:r>
              <a:rPr lang="en-US" sz="1235" b="1" dirty="0">
                <a:latin typeface="Inter" panose="02000503000000020004" pitchFamily="2" charset="0"/>
                <a:ea typeface="Inter" panose="02000503000000020004" pitchFamily="2" charset="0"/>
              </a:rPr>
              <a:t>Division of Water Rights</a:t>
            </a:r>
          </a:p>
        </p:txBody>
      </p:sp>
      <p:sp>
        <p:nvSpPr>
          <p:cNvPr id="1036" name="TextBox 1035">
            <a:extLst>
              <a:ext uri="{FF2B5EF4-FFF2-40B4-BE49-F238E27FC236}">
                <a16:creationId xmlns:a16="http://schemas.microsoft.com/office/drawing/2014/main" id="{16B39929-D3BD-2ADA-82E4-E77F8F4D612C}"/>
              </a:ext>
            </a:extLst>
          </p:cNvPr>
          <p:cNvSpPr txBox="1"/>
          <p:nvPr/>
        </p:nvSpPr>
        <p:spPr>
          <a:xfrm>
            <a:off x="5896279" y="6096384"/>
            <a:ext cx="2286000" cy="282385"/>
          </a:xfrm>
          <a:prstGeom prst="rect">
            <a:avLst/>
          </a:prstGeom>
          <a:noFill/>
        </p:spPr>
        <p:txBody>
          <a:bodyPr wrap="square" rtlCol="0">
            <a:spAutoFit/>
          </a:bodyPr>
          <a:lstStyle/>
          <a:p>
            <a:pPr algn="ctr"/>
            <a:r>
              <a:rPr lang="en-US" sz="1235" b="1" dirty="0">
                <a:latin typeface="Inter" panose="02000503000000020004" pitchFamily="2" charset="0"/>
                <a:ea typeface="Inter" panose="02000503000000020004" pitchFamily="2" charset="0"/>
              </a:rPr>
              <a:t>NGOs</a:t>
            </a:r>
          </a:p>
        </p:txBody>
      </p:sp>
      <p:sp>
        <p:nvSpPr>
          <p:cNvPr id="1038" name="TextBox 1037">
            <a:extLst>
              <a:ext uri="{FF2B5EF4-FFF2-40B4-BE49-F238E27FC236}">
                <a16:creationId xmlns:a16="http://schemas.microsoft.com/office/drawing/2014/main" id="{045AA8C7-0F2B-9DB7-44C6-AC1C416CB633}"/>
              </a:ext>
            </a:extLst>
          </p:cNvPr>
          <p:cNvSpPr txBox="1"/>
          <p:nvPr/>
        </p:nvSpPr>
        <p:spPr>
          <a:xfrm>
            <a:off x="7738034" y="6104964"/>
            <a:ext cx="2286000" cy="282385"/>
          </a:xfrm>
          <a:prstGeom prst="rect">
            <a:avLst/>
          </a:prstGeom>
          <a:noFill/>
        </p:spPr>
        <p:txBody>
          <a:bodyPr wrap="square" rtlCol="0">
            <a:spAutoFit/>
          </a:bodyPr>
          <a:lstStyle/>
          <a:p>
            <a:pPr algn="ctr"/>
            <a:r>
              <a:rPr lang="en-US" sz="1235" b="1" dirty="0">
                <a:latin typeface="Inter" panose="02000503000000020004" pitchFamily="2" charset="0"/>
                <a:ea typeface="Inter" panose="02000503000000020004" pitchFamily="2" charset="0"/>
              </a:rPr>
              <a:t>Research Community</a:t>
            </a:r>
          </a:p>
        </p:txBody>
      </p:sp>
      <p:pic>
        <p:nvPicPr>
          <p:cNvPr id="1041" name="Picture 6">
            <a:extLst>
              <a:ext uri="{FF2B5EF4-FFF2-40B4-BE49-F238E27FC236}">
                <a16:creationId xmlns:a16="http://schemas.microsoft.com/office/drawing/2014/main" id="{4D1C3BEA-7832-8274-9CDA-B9C2107F9C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2758" y="4867136"/>
            <a:ext cx="666881" cy="2375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8" descr="Colorado River Basin Salinity Control Forum - Home Page">
            <a:extLst>
              <a:ext uri="{FF2B5EF4-FFF2-40B4-BE49-F238E27FC236}">
                <a16:creationId xmlns:a16="http://schemas.microsoft.com/office/drawing/2014/main" id="{24637B0D-2DD8-3175-4D8D-1B12C2AE90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1449" y="5104712"/>
            <a:ext cx="968100" cy="333933"/>
          </a:xfrm>
          <a:prstGeom prst="rect">
            <a:avLst/>
          </a:prstGeom>
          <a:noFill/>
          <a:extLst>
            <a:ext uri="{909E8E84-426E-40DD-AFC4-6F175D3DCCD1}">
              <a14:hiddenFill xmlns:a14="http://schemas.microsoft.com/office/drawing/2010/main">
                <a:solidFill>
                  <a:srgbClr val="FFFFFF"/>
                </a:solidFill>
              </a14:hiddenFill>
            </a:ext>
          </a:extLst>
        </p:spPr>
      </p:pic>
      <p:cxnSp>
        <p:nvCxnSpPr>
          <p:cNvPr id="1064" name="Straight Arrow Connector 1063">
            <a:extLst>
              <a:ext uri="{FF2B5EF4-FFF2-40B4-BE49-F238E27FC236}">
                <a16:creationId xmlns:a16="http://schemas.microsoft.com/office/drawing/2014/main" id="{D927531D-881D-F769-4F55-9548115AE3ED}"/>
              </a:ext>
            </a:extLst>
          </p:cNvPr>
          <p:cNvCxnSpPr/>
          <p:nvPr/>
        </p:nvCxnSpPr>
        <p:spPr>
          <a:xfrm>
            <a:off x="2436860" y="3355013"/>
            <a:ext cx="31089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ss, outdoor, sky, mountain&#10;&#10;Description automatically generated">
            <a:extLst>
              <a:ext uri="{FF2B5EF4-FFF2-40B4-BE49-F238E27FC236}">
                <a16:creationId xmlns:a16="http://schemas.microsoft.com/office/drawing/2014/main" id="{FC50315A-C64D-6BCA-CD9D-BC0E8DAAFD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6626" y="2323507"/>
            <a:ext cx="1203804" cy="803367"/>
          </a:xfrm>
          <a:prstGeom prst="rect">
            <a:avLst/>
          </a:prstGeom>
        </p:spPr>
      </p:pic>
      <p:sp>
        <p:nvSpPr>
          <p:cNvPr id="2" name="TextBox 1">
            <a:extLst>
              <a:ext uri="{FF2B5EF4-FFF2-40B4-BE49-F238E27FC236}">
                <a16:creationId xmlns:a16="http://schemas.microsoft.com/office/drawing/2014/main" id="{F7AC4218-1BAA-1EA9-66E5-2310CE5A0DB9}"/>
              </a:ext>
            </a:extLst>
          </p:cNvPr>
          <p:cNvSpPr txBox="1"/>
          <p:nvPr/>
        </p:nvSpPr>
        <p:spPr>
          <a:xfrm>
            <a:off x="2766917" y="3503737"/>
            <a:ext cx="1600200" cy="861774"/>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resource for ag community to tailor water conservation opportunities to their operations</a:t>
            </a:r>
          </a:p>
        </p:txBody>
      </p:sp>
      <p:sp>
        <p:nvSpPr>
          <p:cNvPr id="3" name="TextBox 2">
            <a:extLst>
              <a:ext uri="{FF2B5EF4-FFF2-40B4-BE49-F238E27FC236}">
                <a16:creationId xmlns:a16="http://schemas.microsoft.com/office/drawing/2014/main" id="{733965EB-D0F1-B4C7-6C12-2DF9B48ABB19}"/>
              </a:ext>
            </a:extLst>
          </p:cNvPr>
          <p:cNvSpPr txBox="1"/>
          <p:nvPr/>
        </p:nvSpPr>
        <p:spPr>
          <a:xfrm>
            <a:off x="7212927" y="1083583"/>
            <a:ext cx="1381314" cy="553998"/>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investment in infrastructure for water conservation</a:t>
            </a:r>
          </a:p>
        </p:txBody>
      </p:sp>
      <p:sp>
        <p:nvSpPr>
          <p:cNvPr id="4" name="TextBox 3">
            <a:extLst>
              <a:ext uri="{FF2B5EF4-FFF2-40B4-BE49-F238E27FC236}">
                <a16:creationId xmlns:a16="http://schemas.microsoft.com/office/drawing/2014/main" id="{11508714-6066-3C88-BADF-45FEC7A4F1FF}"/>
              </a:ext>
            </a:extLst>
          </p:cNvPr>
          <p:cNvSpPr txBox="1"/>
          <p:nvPr/>
        </p:nvSpPr>
        <p:spPr>
          <a:xfrm>
            <a:off x="6908606" y="2158709"/>
            <a:ext cx="1409449" cy="553998"/>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quantify and shepherd reduced depletion</a:t>
            </a:r>
          </a:p>
        </p:txBody>
      </p:sp>
      <p:sp>
        <p:nvSpPr>
          <p:cNvPr id="6" name="TextBox 5">
            <a:extLst>
              <a:ext uri="{FF2B5EF4-FFF2-40B4-BE49-F238E27FC236}">
                <a16:creationId xmlns:a16="http://schemas.microsoft.com/office/drawing/2014/main" id="{0F321EEB-7E1F-F2F5-C0E8-5E99C3C109E9}"/>
              </a:ext>
            </a:extLst>
          </p:cNvPr>
          <p:cNvSpPr txBox="1"/>
          <p:nvPr/>
        </p:nvSpPr>
        <p:spPr>
          <a:xfrm>
            <a:off x="7473725" y="3870885"/>
            <a:ext cx="1327177" cy="400110"/>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compensate for reduced depletion</a:t>
            </a:r>
          </a:p>
        </p:txBody>
      </p:sp>
      <p:sp>
        <p:nvSpPr>
          <p:cNvPr id="10" name="TextBox 9">
            <a:extLst>
              <a:ext uri="{FF2B5EF4-FFF2-40B4-BE49-F238E27FC236}">
                <a16:creationId xmlns:a16="http://schemas.microsoft.com/office/drawing/2014/main" id="{015A319A-C073-DBF3-89CC-4BA0CBCCFDB1}"/>
              </a:ext>
            </a:extLst>
          </p:cNvPr>
          <p:cNvSpPr txBox="1"/>
          <p:nvPr/>
        </p:nvSpPr>
        <p:spPr>
          <a:xfrm>
            <a:off x="1080768" y="3537079"/>
            <a:ext cx="1367663" cy="553998"/>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implementation of operation-specific water conservation</a:t>
            </a:r>
          </a:p>
        </p:txBody>
      </p:sp>
      <p:cxnSp>
        <p:nvCxnSpPr>
          <p:cNvPr id="13" name="Straight Arrow Connector 12">
            <a:extLst>
              <a:ext uri="{FF2B5EF4-FFF2-40B4-BE49-F238E27FC236}">
                <a16:creationId xmlns:a16="http://schemas.microsoft.com/office/drawing/2014/main" id="{07C8C508-EE16-FA4E-CE0D-CB36C5D1B8CD}"/>
              </a:ext>
            </a:extLst>
          </p:cNvPr>
          <p:cNvCxnSpPr>
            <a:cxnSpLocks/>
          </p:cNvCxnSpPr>
          <p:nvPr/>
        </p:nvCxnSpPr>
        <p:spPr>
          <a:xfrm flipV="1">
            <a:off x="4386813" y="3355013"/>
            <a:ext cx="31089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FCEDC9-ECDA-566F-758C-1D9D4A6385BB}"/>
              </a:ext>
            </a:extLst>
          </p:cNvPr>
          <p:cNvCxnSpPr>
            <a:cxnSpLocks/>
          </p:cNvCxnSpPr>
          <p:nvPr/>
        </p:nvCxnSpPr>
        <p:spPr>
          <a:xfrm flipV="1">
            <a:off x="9769384" y="3355013"/>
            <a:ext cx="31397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2E0C7B-8E0E-89CA-487E-C48E7451015C}"/>
              </a:ext>
            </a:extLst>
          </p:cNvPr>
          <p:cNvSpPr txBox="1"/>
          <p:nvPr/>
        </p:nvSpPr>
        <p:spPr>
          <a:xfrm>
            <a:off x="7312510" y="4879610"/>
            <a:ext cx="1381314" cy="707886"/>
          </a:xfrm>
          <a:prstGeom prst="rect">
            <a:avLst/>
          </a:prstGeom>
          <a:noFill/>
        </p:spPr>
        <p:txBody>
          <a:bodyPr wrap="square" rtlCol="0">
            <a:spAutoFit/>
          </a:bodyPr>
          <a:lstStyle/>
          <a:p>
            <a:pPr algn="ctr"/>
            <a:r>
              <a:rPr lang="en-US" sz="1000" dirty="0">
                <a:latin typeface="Inter" panose="02000503000000020004" pitchFamily="2" charset="0"/>
                <a:ea typeface="Inter" panose="02000503000000020004" pitchFamily="2" charset="0"/>
              </a:rPr>
              <a:t>investment in infrastructure for water conservation and quality</a:t>
            </a:r>
          </a:p>
        </p:txBody>
      </p:sp>
      <p:sp>
        <p:nvSpPr>
          <p:cNvPr id="8" name="Title 3">
            <a:extLst>
              <a:ext uri="{FF2B5EF4-FFF2-40B4-BE49-F238E27FC236}">
                <a16:creationId xmlns:a16="http://schemas.microsoft.com/office/drawing/2014/main" id="{6091DCF6-2F01-016C-BE17-DD5CD3999E0D}"/>
              </a:ext>
            </a:extLst>
          </p:cNvPr>
          <p:cNvSpPr>
            <a:spLocks noGrp="1"/>
          </p:cNvSpPr>
          <p:nvPr>
            <p:ph type="title"/>
          </p:nvPr>
        </p:nvSpPr>
        <p:spPr>
          <a:xfrm>
            <a:off x="1331089" y="189082"/>
            <a:ext cx="9524145" cy="541733"/>
          </a:xfrm>
        </p:spPr>
        <p:txBody>
          <a:bodyPr>
            <a:noAutofit/>
          </a:bodyPr>
          <a:lstStyle/>
          <a:p>
            <a:r>
              <a:rPr lang="en-US" sz="2400" dirty="0"/>
              <a:t>How does SCPP 2024 fit in with other ag water programs?</a:t>
            </a:r>
          </a:p>
        </p:txBody>
      </p:sp>
    </p:spTree>
    <p:extLst>
      <p:ext uri="{BB962C8B-B14F-4D97-AF65-F5344CB8AC3E}">
        <p14:creationId xmlns:p14="http://schemas.microsoft.com/office/powerpoint/2010/main" val="328383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97565"/>
            <a:ext cx="5769578" cy="1424470"/>
          </a:xfrm>
        </p:spPr>
        <p:txBody>
          <a:bodyPr/>
          <a:lstStyle/>
          <a:p>
            <a:r>
              <a:rPr lang="en-US" dirty="0"/>
              <a:t>Details for Outreach</a:t>
            </a:r>
          </a:p>
        </p:txBody>
      </p:sp>
      <p:sp>
        <p:nvSpPr>
          <p:cNvPr id="24" name="TextBox 23">
            <a:extLst>
              <a:ext uri="{FF2B5EF4-FFF2-40B4-BE49-F238E27FC236}">
                <a16:creationId xmlns:a16="http://schemas.microsoft.com/office/drawing/2014/main" id="{A0CAD4F5-1157-9F25-CFEF-479016D51AE6}"/>
              </a:ext>
            </a:extLst>
          </p:cNvPr>
          <p:cNvSpPr txBox="1"/>
          <p:nvPr/>
        </p:nvSpPr>
        <p:spPr>
          <a:xfrm>
            <a:off x="1190625" y="1394946"/>
            <a:ext cx="10432575" cy="5065489"/>
          </a:xfrm>
          <a:prstGeom prst="rect">
            <a:avLst/>
          </a:prstGeom>
          <a:noFill/>
        </p:spPr>
        <p:txBody>
          <a:bodyPr wrap="square" rtlCol="0">
            <a:spAutoFit/>
          </a:bodyPr>
          <a:lstStyle/>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Define program administration contacts (UCRC, State rep, consultant, Reclamation).</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Define what the program is compensating for (conserved, consumptively used water, or depletion, not diversion or acreage), and explain how compensation is calculated.</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Detail on the compensation structure (provide fixed pricing-per-acre-foot by project type).</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Context of program approvals and funding (i.e. federal funding authorized by Congress).</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Water Rights protections.</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Project review scoring structure and selection criteria.</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Push applicants for more detail earlier – coordinates for verification infrastructure, letters from canal companies, etc.</a:t>
            </a:r>
          </a:p>
          <a:p>
            <a:pPr marL="342900"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Provide application preparation resources:</a:t>
            </a:r>
          </a:p>
          <a:p>
            <a:pPr marL="800100" lvl="1"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Connect with other conservation funding opportunities (i.e. Utah’s </a:t>
            </a:r>
            <a:r>
              <a:rPr lang="en-US" dirty="0" err="1">
                <a:solidFill>
                  <a:srgbClr val="111111"/>
                </a:solidFill>
                <a:effectLst/>
                <a:latin typeface="Inter" panose="02000503000000020004" pitchFamily="2" charset="0"/>
                <a:ea typeface="Inter" panose="02000503000000020004" pitchFamily="2" charset="0"/>
                <a:cs typeface="Times New Roman" panose="02020603050405020304" pitchFamily="18" charset="0"/>
              </a:rPr>
              <a:t>AgDRIP</a:t>
            </a: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a:t>
            </a:r>
          </a:p>
          <a:p>
            <a:pPr marL="800100" lvl="1"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NGO Support</a:t>
            </a:r>
          </a:p>
          <a:p>
            <a:pPr marL="800100" lvl="1"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Mapping and Water Rights resources</a:t>
            </a:r>
          </a:p>
          <a:p>
            <a:pPr marL="800100" lvl="1"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Template Verification Plan</a:t>
            </a:r>
          </a:p>
          <a:p>
            <a:pPr marL="800100" lvl="1" indent="-342900">
              <a:lnSpc>
                <a:spcPct val="107000"/>
              </a:lnSpc>
              <a:buFont typeface="+mj-lt"/>
              <a:buAutoNum type="arabicPeriod"/>
            </a:pPr>
            <a:r>
              <a:rPr lang="en-US" dirty="0">
                <a:solidFill>
                  <a:srgbClr val="111111"/>
                </a:solidFill>
                <a:effectLst/>
                <a:latin typeface="Inter" panose="02000503000000020004" pitchFamily="2" charset="0"/>
                <a:ea typeface="Inter" panose="02000503000000020004" pitchFamily="2" charset="0"/>
                <a:cs typeface="Times New Roman" panose="02020603050405020304" pitchFamily="18" charset="0"/>
              </a:rPr>
              <a:t>Timeline and milestones for applicants to expect</a:t>
            </a:r>
          </a:p>
          <a:p>
            <a:pPr marL="342900" indent="-342900">
              <a:lnSpc>
                <a:spcPct val="300000"/>
              </a:lnSpc>
              <a:buFont typeface="+mj-lt"/>
              <a:buAutoNum type="arabicPeriod"/>
            </a:pPr>
            <a:endParaRPr lang="en-US" sz="1400" dirty="0">
              <a:solidFill>
                <a:srgbClr val="11111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8457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73633"/>
            <a:ext cx="9146314" cy="1099568"/>
          </a:xfrm>
        </p:spPr>
        <p:txBody>
          <a:bodyPr>
            <a:normAutofit/>
          </a:bodyPr>
          <a:lstStyle/>
          <a:p>
            <a:r>
              <a:rPr lang="en-US" dirty="0"/>
              <a:t>What </a:t>
            </a:r>
            <a:r>
              <a:rPr lang="en-US" u="sng" dirty="0"/>
              <a:t>is</a:t>
            </a:r>
            <a:r>
              <a:rPr lang="en-US" dirty="0"/>
              <a:t> SCPP? </a:t>
            </a:r>
          </a:p>
        </p:txBody>
      </p:sp>
      <p:sp>
        <p:nvSpPr>
          <p:cNvPr id="8" name="TextBox 7"/>
          <p:cNvSpPr txBox="1"/>
          <p:nvPr/>
        </p:nvSpPr>
        <p:spPr>
          <a:xfrm>
            <a:off x="1724526" y="1813173"/>
            <a:ext cx="9146314" cy="3046988"/>
          </a:xfrm>
          <a:prstGeom prst="rect">
            <a:avLst/>
          </a:prstGeom>
          <a:noFill/>
        </p:spPr>
        <p:txBody>
          <a:bodyPr wrap="square" lIns="0" rIns="0" rtlCol="0">
            <a:spAutoFit/>
          </a:bodyPr>
          <a:lstStyle/>
          <a:p>
            <a:pPr marL="457200" indent="-457200">
              <a:buFont typeface="Arial" panose="020B0604020202020204" pitchFamily="34" charset="0"/>
              <a:buChar char="•"/>
            </a:pPr>
            <a:r>
              <a:rPr lang="en-US" sz="2400" dirty="0">
                <a:solidFill>
                  <a:srgbClr val="111111"/>
                </a:solidFill>
                <a:latin typeface="Inter" panose="020B0502030000000004" pitchFamily="34" charset="0"/>
                <a:ea typeface="Inter" panose="020B0502030000000004" pitchFamily="34" charset="0"/>
              </a:rPr>
              <a:t>An opportunity for </a:t>
            </a:r>
            <a:r>
              <a:rPr lang="en-US" sz="2400" b="1" dirty="0">
                <a:solidFill>
                  <a:srgbClr val="EE6417"/>
                </a:solidFill>
                <a:latin typeface="Inter" panose="020B0502030000000004" pitchFamily="34" charset="0"/>
                <a:ea typeface="Inter" panose="020B0502030000000004" pitchFamily="34" charset="0"/>
              </a:rPr>
              <a:t>Temporary, Voluntary, and Compensated</a:t>
            </a:r>
            <a:r>
              <a:rPr lang="en-US" sz="2400" dirty="0">
                <a:solidFill>
                  <a:srgbClr val="111111"/>
                </a:solidFill>
                <a:latin typeface="Inter" panose="020B0502030000000004" pitchFamily="34" charset="0"/>
                <a:ea typeface="Inter" panose="020B0502030000000004" pitchFamily="34" charset="0"/>
              </a:rPr>
              <a:t> consumptive water use reduction in the Upper Colorado River Basin.</a:t>
            </a:r>
          </a:p>
          <a:p>
            <a:pPr marL="457200" indent="-457200">
              <a:buFont typeface="Arial" panose="020B0604020202020204" pitchFamily="34" charset="0"/>
              <a:buChar char="•"/>
            </a:pPr>
            <a:endParaRPr lang="en-US" sz="2400" dirty="0">
              <a:solidFill>
                <a:srgbClr val="111111"/>
              </a:solidFill>
              <a:latin typeface="Inter" panose="020B0502030000000004" pitchFamily="34" charset="0"/>
              <a:ea typeface="Inter" panose="020B0502030000000004" pitchFamily="34" charset="0"/>
            </a:endParaRPr>
          </a:p>
          <a:p>
            <a:pPr marL="457200" indent="-457200">
              <a:buFont typeface="Arial" panose="020B0604020202020204" pitchFamily="34" charset="0"/>
              <a:buChar char="•"/>
            </a:pPr>
            <a:r>
              <a:rPr lang="en-US" sz="2400" dirty="0">
                <a:solidFill>
                  <a:srgbClr val="111111"/>
                </a:solidFill>
                <a:latin typeface="Inter" panose="020B0502030000000004" pitchFamily="34" charset="0"/>
                <a:ea typeface="Inter" panose="020B0502030000000004" pitchFamily="34" charset="0"/>
              </a:rPr>
              <a:t>Open to municipal, industrial, and agricultural water users.</a:t>
            </a:r>
          </a:p>
          <a:p>
            <a:pPr marL="457200" indent="-457200">
              <a:buFont typeface="Arial" panose="020B0604020202020204" pitchFamily="34" charset="0"/>
              <a:buChar char="•"/>
            </a:pPr>
            <a:endParaRPr lang="en-US" sz="2400" dirty="0">
              <a:solidFill>
                <a:srgbClr val="111111"/>
              </a:solidFill>
              <a:latin typeface="Inter" panose="020B0502030000000004" pitchFamily="34" charset="0"/>
              <a:ea typeface="Inter" panose="020B0502030000000004" pitchFamily="34" charset="0"/>
            </a:endParaRPr>
          </a:p>
          <a:p>
            <a:pPr marL="457200" indent="-457200">
              <a:buFont typeface="Arial" panose="020B0604020202020204" pitchFamily="34" charset="0"/>
              <a:buChar char="•"/>
            </a:pPr>
            <a:r>
              <a:rPr lang="en-US" sz="2400" dirty="0">
                <a:solidFill>
                  <a:srgbClr val="111111"/>
                </a:solidFill>
                <a:latin typeface="Inter" panose="020B0502030000000004" pitchFamily="34" charset="0"/>
                <a:ea typeface="Inter" panose="020B0502030000000004" pitchFamily="34" charset="0"/>
              </a:rPr>
              <a:t>Federally funded, administered by the Upper Colorado River Commission.</a:t>
            </a:r>
          </a:p>
        </p:txBody>
      </p:sp>
    </p:spTree>
    <p:extLst>
      <p:ext uri="{BB962C8B-B14F-4D97-AF65-F5344CB8AC3E}">
        <p14:creationId xmlns:p14="http://schemas.microsoft.com/office/powerpoint/2010/main" val="398452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73633"/>
            <a:ext cx="9146314" cy="1099568"/>
          </a:xfrm>
        </p:spPr>
        <p:txBody>
          <a:bodyPr>
            <a:normAutofit/>
          </a:bodyPr>
          <a:lstStyle/>
          <a:p>
            <a:r>
              <a:rPr lang="en-US" dirty="0"/>
              <a:t>What </a:t>
            </a:r>
            <a:r>
              <a:rPr lang="en-US" u="sng" dirty="0"/>
              <a:t>is not</a:t>
            </a:r>
            <a:r>
              <a:rPr lang="en-US" dirty="0"/>
              <a:t> SCPP? </a:t>
            </a:r>
          </a:p>
        </p:txBody>
      </p:sp>
      <p:sp>
        <p:nvSpPr>
          <p:cNvPr id="8" name="TextBox 7"/>
          <p:cNvSpPr txBox="1"/>
          <p:nvPr/>
        </p:nvSpPr>
        <p:spPr>
          <a:xfrm>
            <a:off x="1724526" y="2598003"/>
            <a:ext cx="9146314" cy="1569660"/>
          </a:xfrm>
          <a:prstGeom prst="rect">
            <a:avLst/>
          </a:prstGeom>
          <a:noFill/>
        </p:spPr>
        <p:txBody>
          <a:bodyPr wrap="square" lIns="0" rIns="0" rtlCol="0">
            <a:spAutoFit/>
          </a:bodyPr>
          <a:lstStyle/>
          <a:p>
            <a:pPr marL="457200" indent="-457200">
              <a:buFont typeface="Arial" panose="020B0604020202020204" pitchFamily="34" charset="0"/>
              <a:buChar char="•"/>
            </a:pPr>
            <a:r>
              <a:rPr lang="en-US" sz="2400" dirty="0">
                <a:solidFill>
                  <a:srgbClr val="111111"/>
                </a:solidFill>
                <a:latin typeface="Inter" panose="020B0502030000000004" pitchFamily="34" charset="0"/>
                <a:ea typeface="Inter" panose="020B0502030000000004" pitchFamily="34" charset="0"/>
              </a:rPr>
              <a:t>A “buy and dry” program.</a:t>
            </a:r>
          </a:p>
          <a:p>
            <a:pPr marL="457200" indent="-457200">
              <a:buFont typeface="Arial" panose="020B0604020202020204" pitchFamily="34" charset="0"/>
              <a:buChar char="•"/>
            </a:pPr>
            <a:endParaRPr lang="en-US" sz="2400" dirty="0">
              <a:solidFill>
                <a:srgbClr val="111111"/>
              </a:solidFill>
              <a:latin typeface="Inter" panose="020B0502030000000004" pitchFamily="34" charset="0"/>
              <a:ea typeface="Inter" panose="020B0502030000000004" pitchFamily="34" charset="0"/>
            </a:endParaRPr>
          </a:p>
          <a:p>
            <a:pPr marL="457200" indent="-457200">
              <a:buFont typeface="Arial" panose="020B0604020202020204" pitchFamily="34" charset="0"/>
              <a:buChar char="•"/>
            </a:pPr>
            <a:r>
              <a:rPr lang="en-US" sz="2400" dirty="0">
                <a:solidFill>
                  <a:srgbClr val="111111"/>
                </a:solidFill>
                <a:latin typeface="Inter" panose="020B0502030000000004" pitchFamily="34" charset="0"/>
                <a:ea typeface="Inter" panose="020B0502030000000004" pitchFamily="34" charset="0"/>
              </a:rPr>
              <a:t>A Demand Management program involving water shepherding.</a:t>
            </a:r>
          </a:p>
        </p:txBody>
      </p:sp>
    </p:spTree>
    <p:extLst>
      <p:ext uri="{BB962C8B-B14F-4D97-AF65-F5344CB8AC3E}">
        <p14:creationId xmlns:p14="http://schemas.microsoft.com/office/powerpoint/2010/main" val="1308142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48945" y="399758"/>
            <a:ext cx="3972583" cy="2060809"/>
          </a:xfrm>
        </p:spPr>
        <p:txBody>
          <a:bodyPr>
            <a:normAutofit/>
          </a:bodyPr>
          <a:lstStyle/>
          <a:p>
            <a:r>
              <a:rPr lang="en-US" dirty="0"/>
              <a:t>Recap SCPP 2023: </a:t>
            </a:r>
            <a:r>
              <a:rPr lang="en-US" dirty="0">
                <a:solidFill>
                  <a:srgbClr val="EE6417"/>
                </a:solidFill>
              </a:rPr>
              <a:t>Lessons Learned</a:t>
            </a:r>
          </a:p>
        </p:txBody>
      </p:sp>
      <p:pic>
        <p:nvPicPr>
          <p:cNvPr id="2" name="Picture 1">
            <a:extLst>
              <a:ext uri="{FF2B5EF4-FFF2-40B4-BE49-F238E27FC236}">
                <a16:creationId xmlns:a16="http://schemas.microsoft.com/office/drawing/2014/main" id="{EE794DA3-8479-2BB4-9623-334FA763FFE8}"/>
              </a:ext>
            </a:extLst>
          </p:cNvPr>
          <p:cNvPicPr>
            <a:picLocks noChangeAspect="1"/>
          </p:cNvPicPr>
          <p:nvPr/>
        </p:nvPicPr>
        <p:blipFill rotWithShape="1">
          <a:blip r:embed="rId3"/>
          <a:srcRect l="11424" r="6411"/>
          <a:stretch/>
        </p:blipFill>
        <p:spPr>
          <a:xfrm>
            <a:off x="1070472" y="0"/>
            <a:ext cx="5902037" cy="6858000"/>
          </a:xfrm>
          <a:prstGeom prst="rect">
            <a:avLst/>
          </a:prstGeom>
        </p:spPr>
      </p:pic>
      <p:sp>
        <p:nvSpPr>
          <p:cNvPr id="5" name="TextBox 4">
            <a:extLst>
              <a:ext uri="{FF2B5EF4-FFF2-40B4-BE49-F238E27FC236}">
                <a16:creationId xmlns:a16="http://schemas.microsoft.com/office/drawing/2014/main" id="{33F0C9BF-310D-506A-4D7C-448C9E932760}"/>
              </a:ext>
            </a:extLst>
          </p:cNvPr>
          <p:cNvSpPr txBox="1"/>
          <p:nvPr/>
        </p:nvSpPr>
        <p:spPr>
          <a:xfrm>
            <a:off x="7148945" y="2047566"/>
            <a:ext cx="4813161" cy="3674660"/>
          </a:xfrm>
          <a:prstGeom prst="rect">
            <a:avLst/>
          </a:prstGeom>
          <a:noFill/>
        </p:spPr>
        <p:txBody>
          <a:bodyPr wrap="square" lIns="0" rIns="0" rtlCol="0">
            <a:spAutoFit/>
          </a:bodyPr>
          <a:lstStyle/>
          <a:p>
            <a:pPr marL="342900" marR="0" indent="-342900">
              <a:lnSpc>
                <a:spcPct val="200000"/>
              </a:lnSpc>
              <a:spcBef>
                <a:spcPts val="0"/>
              </a:spcBef>
              <a:spcAft>
                <a:spcPts val="0"/>
              </a:spcAft>
              <a:buAutoNum type="arabicPeriod"/>
            </a:pPr>
            <a:r>
              <a:rPr lang="en-US" sz="2400" dirty="0">
                <a:solidFill>
                  <a:srgbClr val="111111"/>
                </a:solidFill>
                <a:latin typeface="Inter" panose="02000503000000020004" pitchFamily="2" charset="0"/>
                <a:ea typeface="Inter" panose="02000503000000020004" pitchFamily="2" charset="0"/>
              </a:rPr>
              <a:t>Timing</a:t>
            </a:r>
          </a:p>
          <a:p>
            <a:pPr marL="342900" marR="0" indent="-342900">
              <a:lnSpc>
                <a:spcPct val="200000"/>
              </a:lnSpc>
              <a:spcBef>
                <a:spcPts val="0"/>
              </a:spcBef>
              <a:spcAft>
                <a:spcPts val="0"/>
              </a:spcAft>
              <a:buAutoNum type="arabicPeriod"/>
            </a:pPr>
            <a:r>
              <a:rPr lang="en-US" sz="2400" dirty="0">
                <a:solidFill>
                  <a:srgbClr val="111111"/>
                </a:solidFill>
                <a:latin typeface="Inter" panose="02000503000000020004" pitchFamily="2" charset="0"/>
                <a:ea typeface="Inter" panose="02000503000000020004" pitchFamily="2" charset="0"/>
              </a:rPr>
              <a:t>Pricing</a:t>
            </a:r>
          </a:p>
          <a:p>
            <a:pPr marL="342900" marR="0" indent="-342900">
              <a:lnSpc>
                <a:spcPct val="200000"/>
              </a:lnSpc>
              <a:spcBef>
                <a:spcPts val="0"/>
              </a:spcBef>
              <a:spcAft>
                <a:spcPts val="0"/>
              </a:spcAft>
              <a:buAutoNum type="arabicPeriod"/>
            </a:pPr>
            <a:r>
              <a:rPr lang="en-US" sz="2400" dirty="0">
                <a:solidFill>
                  <a:srgbClr val="111111"/>
                </a:solidFill>
                <a:latin typeface="Inter" panose="02000503000000020004" pitchFamily="2" charset="0"/>
                <a:ea typeface="Inter" panose="02000503000000020004" pitchFamily="2" charset="0"/>
              </a:rPr>
              <a:t>Conserved Consumptive Use</a:t>
            </a:r>
          </a:p>
          <a:p>
            <a:pPr marL="342900" marR="0" indent="-342900">
              <a:lnSpc>
                <a:spcPct val="200000"/>
              </a:lnSpc>
              <a:spcBef>
                <a:spcPts val="0"/>
              </a:spcBef>
              <a:spcAft>
                <a:spcPts val="0"/>
              </a:spcAft>
              <a:buAutoNum type="arabicPeriod"/>
            </a:pPr>
            <a:r>
              <a:rPr lang="en-US" sz="2400" dirty="0">
                <a:solidFill>
                  <a:srgbClr val="111111"/>
                </a:solidFill>
                <a:latin typeface="Inter" panose="02000503000000020004" pitchFamily="2" charset="0"/>
                <a:ea typeface="Inter" panose="02000503000000020004" pitchFamily="2" charset="0"/>
              </a:rPr>
              <a:t>Messaging</a:t>
            </a:r>
          </a:p>
          <a:p>
            <a:pPr marL="342900" marR="0" indent="-342900">
              <a:lnSpc>
                <a:spcPct val="200000"/>
              </a:lnSpc>
              <a:spcBef>
                <a:spcPts val="0"/>
              </a:spcBef>
              <a:spcAft>
                <a:spcPts val="0"/>
              </a:spcAft>
              <a:buAutoNum type="arabicPeriod"/>
            </a:pPr>
            <a:r>
              <a:rPr lang="en-US" sz="2400" dirty="0">
                <a:solidFill>
                  <a:srgbClr val="111111"/>
                </a:solidFill>
                <a:latin typeface="Inter" panose="02000503000000020004" pitchFamily="2" charset="0"/>
                <a:ea typeface="Inter" panose="02000503000000020004" pitchFamily="2" charset="0"/>
              </a:rPr>
              <a:t>Transparency</a:t>
            </a:r>
          </a:p>
        </p:txBody>
      </p:sp>
      <p:sp>
        <p:nvSpPr>
          <p:cNvPr id="6" name="TextBox 5">
            <a:extLst>
              <a:ext uri="{FF2B5EF4-FFF2-40B4-BE49-F238E27FC236}">
                <a16:creationId xmlns:a16="http://schemas.microsoft.com/office/drawing/2014/main" id="{FA19EE85-5149-CE73-E380-AEE9DE4D396B}"/>
              </a:ext>
            </a:extLst>
          </p:cNvPr>
          <p:cNvSpPr txBox="1"/>
          <p:nvPr/>
        </p:nvSpPr>
        <p:spPr>
          <a:xfrm>
            <a:off x="3400425" y="127879"/>
            <a:ext cx="3411473" cy="338554"/>
          </a:xfrm>
          <a:prstGeom prst="rect">
            <a:avLst/>
          </a:prstGeom>
          <a:noFill/>
        </p:spPr>
        <p:txBody>
          <a:bodyPr wrap="square" lIns="0" rIns="0" rtlCol="0">
            <a:spAutoFit/>
          </a:bodyPr>
          <a:lstStyle/>
          <a:p>
            <a:pPr marR="0">
              <a:spcBef>
                <a:spcPts val="0"/>
              </a:spcBef>
              <a:spcAft>
                <a:spcPts val="0"/>
              </a:spcAft>
            </a:pPr>
            <a:r>
              <a:rPr lang="en-US" sz="1600" b="1" dirty="0">
                <a:solidFill>
                  <a:srgbClr val="111111"/>
                </a:solidFill>
                <a:latin typeface="Inter" panose="02000503000000020004" pitchFamily="2" charset="0"/>
                <a:ea typeface="Inter" panose="02000503000000020004" pitchFamily="2" charset="0"/>
              </a:rPr>
              <a:t>UCRC SCPP 2023 Feedback Tour</a:t>
            </a:r>
          </a:p>
        </p:txBody>
      </p:sp>
    </p:spTree>
    <p:extLst>
      <p:ext uri="{BB962C8B-B14F-4D97-AF65-F5344CB8AC3E}">
        <p14:creationId xmlns:p14="http://schemas.microsoft.com/office/powerpoint/2010/main" val="148126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1464" y="399758"/>
            <a:ext cx="9143770" cy="2060809"/>
          </a:xfrm>
        </p:spPr>
        <p:txBody>
          <a:bodyPr>
            <a:normAutofit/>
          </a:bodyPr>
          <a:lstStyle/>
          <a:p>
            <a:r>
              <a:rPr lang="en-US" dirty="0"/>
              <a:t>SCPP Reauthorized for 2024</a:t>
            </a:r>
          </a:p>
        </p:txBody>
      </p:sp>
      <p:sp>
        <p:nvSpPr>
          <p:cNvPr id="3" name="TextBox 2">
            <a:extLst>
              <a:ext uri="{FF2B5EF4-FFF2-40B4-BE49-F238E27FC236}">
                <a16:creationId xmlns:a16="http://schemas.microsoft.com/office/drawing/2014/main" id="{D730A1A8-DC83-6E3C-38FC-0AB4AE2960FE}"/>
              </a:ext>
            </a:extLst>
          </p:cNvPr>
          <p:cNvSpPr txBox="1"/>
          <p:nvPr/>
        </p:nvSpPr>
        <p:spPr>
          <a:xfrm>
            <a:off x="6854964" y="2010287"/>
            <a:ext cx="4651236" cy="3035318"/>
          </a:xfrm>
          <a:prstGeom prst="rect">
            <a:avLst/>
          </a:prstGeom>
          <a:noFill/>
        </p:spPr>
        <p:txBody>
          <a:bodyPr wrap="square" lIns="0" rIns="0" rtlCol="0">
            <a:spAutoFit/>
          </a:bodyPr>
          <a:lstStyle/>
          <a:p>
            <a:pPr marR="0">
              <a:lnSpc>
                <a:spcPct val="107000"/>
              </a:lnSpc>
              <a:spcBef>
                <a:spcPts val="0"/>
              </a:spcBef>
              <a:spcAft>
                <a:spcPts val="0"/>
              </a:spcAft>
            </a:pPr>
            <a:r>
              <a:rPr lang="en-US" sz="2000" dirty="0">
                <a:solidFill>
                  <a:srgbClr val="111111"/>
                </a:solidFill>
                <a:effectLst/>
                <a:latin typeface="Inter" panose="02000503000000020004" pitchFamily="2" charset="0"/>
                <a:ea typeface="Inter" panose="02000503000000020004" pitchFamily="2" charset="0"/>
              </a:rPr>
              <a:t>Focused scope of eligible projects:</a:t>
            </a:r>
          </a:p>
          <a:p>
            <a:pPr marR="0">
              <a:lnSpc>
                <a:spcPct val="107000"/>
              </a:lnSpc>
              <a:spcBef>
                <a:spcPts val="0"/>
              </a:spcBef>
              <a:spcAft>
                <a:spcPts val="0"/>
              </a:spcAft>
            </a:pPr>
            <a:endParaRPr lang="en-US" sz="2000" dirty="0">
              <a:solidFill>
                <a:srgbClr val="111111"/>
              </a:solidFill>
              <a:effectLst/>
              <a:latin typeface="Inter" panose="02000503000000020004" pitchFamily="2" charset="0"/>
              <a:ea typeface="Inter" panose="02000503000000020004" pitchFamily="2" charset="0"/>
            </a:endParaRPr>
          </a:p>
          <a:p>
            <a:pPr marL="342900" marR="0" indent="-342900">
              <a:lnSpc>
                <a:spcPct val="107000"/>
              </a:lnSpc>
              <a:spcBef>
                <a:spcPts val="0"/>
              </a:spcBef>
              <a:spcAft>
                <a:spcPts val="0"/>
              </a:spcAft>
              <a:buFont typeface="Arial" panose="020B0604020202020204" pitchFamily="34" charset="0"/>
              <a:buChar char="•"/>
            </a:pPr>
            <a:r>
              <a:rPr lang="en-US" sz="2000" dirty="0">
                <a:solidFill>
                  <a:srgbClr val="111111"/>
                </a:solidFill>
                <a:latin typeface="Inter" panose="02000503000000020004" pitchFamily="2" charset="0"/>
                <a:ea typeface="Inter" panose="02000503000000020004" pitchFamily="2" charset="0"/>
              </a:rPr>
              <a:t>E</a:t>
            </a:r>
            <a:r>
              <a:rPr lang="en-US" sz="2000" dirty="0">
                <a:solidFill>
                  <a:srgbClr val="111111"/>
                </a:solidFill>
                <a:effectLst/>
                <a:latin typeface="Inter" panose="02000503000000020004" pitchFamily="2" charset="0"/>
                <a:ea typeface="Inter" panose="02000503000000020004" pitchFamily="2" charset="0"/>
              </a:rPr>
              <a:t>xploration of </a:t>
            </a:r>
            <a:r>
              <a:rPr lang="en-US" sz="2000" b="1" dirty="0">
                <a:solidFill>
                  <a:srgbClr val="EE6417"/>
                </a:solidFill>
                <a:effectLst/>
                <a:latin typeface="Inter" panose="02000503000000020004" pitchFamily="2" charset="0"/>
                <a:ea typeface="Inter" panose="02000503000000020004" pitchFamily="2" charset="0"/>
              </a:rPr>
              <a:t>Demand Management </a:t>
            </a:r>
            <a:r>
              <a:rPr lang="en-US" sz="2000" dirty="0">
                <a:solidFill>
                  <a:srgbClr val="111111"/>
                </a:solidFill>
                <a:effectLst/>
                <a:latin typeface="Inter" panose="02000503000000020004" pitchFamily="2" charset="0"/>
                <a:ea typeface="Inter" panose="02000503000000020004" pitchFamily="2" charset="0"/>
              </a:rPr>
              <a:t>feasibility and/or</a:t>
            </a:r>
          </a:p>
          <a:p>
            <a:pPr marL="342900" marR="0" indent="-342900">
              <a:lnSpc>
                <a:spcPct val="107000"/>
              </a:lnSpc>
              <a:spcBef>
                <a:spcPts val="0"/>
              </a:spcBef>
              <a:spcAft>
                <a:spcPts val="0"/>
              </a:spcAft>
              <a:buFont typeface="Arial" panose="020B0604020202020204" pitchFamily="34" charset="0"/>
              <a:buChar char="•"/>
            </a:pPr>
            <a:endParaRPr lang="en-US" sz="2000" dirty="0">
              <a:solidFill>
                <a:srgbClr val="111111"/>
              </a:solidFill>
              <a:latin typeface="Inter" panose="02000503000000020004" pitchFamily="2" charset="0"/>
              <a:ea typeface="Inter" panose="02000503000000020004" pitchFamily="2" charset="0"/>
            </a:endParaRPr>
          </a:p>
          <a:p>
            <a:pPr marL="342900" marR="0" indent="-342900">
              <a:lnSpc>
                <a:spcPct val="107000"/>
              </a:lnSpc>
              <a:spcBef>
                <a:spcPts val="0"/>
              </a:spcBef>
              <a:spcAft>
                <a:spcPts val="0"/>
              </a:spcAft>
              <a:buFont typeface="Arial" panose="020B0604020202020204" pitchFamily="34" charset="0"/>
              <a:buChar char="•"/>
            </a:pPr>
            <a:r>
              <a:rPr lang="en-US" sz="2000" dirty="0">
                <a:solidFill>
                  <a:srgbClr val="111111"/>
                </a:solidFill>
                <a:effectLst/>
                <a:latin typeface="Inter" panose="02000503000000020004" pitchFamily="2" charset="0"/>
                <a:ea typeface="Inter" panose="02000503000000020004" pitchFamily="2" charset="0"/>
              </a:rPr>
              <a:t>Support </a:t>
            </a:r>
            <a:r>
              <a:rPr lang="en-US" sz="2000" b="1" dirty="0">
                <a:solidFill>
                  <a:srgbClr val="EE6417"/>
                </a:solidFill>
                <a:effectLst/>
                <a:latin typeface="Inter" panose="02000503000000020004" pitchFamily="2" charset="0"/>
                <a:ea typeface="Inter" panose="02000503000000020004" pitchFamily="2" charset="0"/>
              </a:rPr>
              <a:t>innovation and local resiliency</a:t>
            </a:r>
            <a:r>
              <a:rPr lang="en-US" sz="2000" dirty="0">
                <a:solidFill>
                  <a:srgbClr val="111111"/>
                </a:solidFill>
                <a:effectLst/>
                <a:latin typeface="Inter" panose="02000503000000020004" pitchFamily="2" charset="0"/>
                <a:ea typeface="Inter" panose="02000503000000020004" pitchFamily="2" charset="0"/>
              </a:rPr>
              <a:t> in water conservation</a:t>
            </a:r>
          </a:p>
          <a:p>
            <a:pPr marL="342900" marR="0" indent="-342900">
              <a:lnSpc>
                <a:spcPct val="107000"/>
              </a:lnSpc>
              <a:spcBef>
                <a:spcPts val="0"/>
              </a:spcBef>
              <a:spcAft>
                <a:spcPts val="0"/>
              </a:spcAft>
              <a:buFont typeface="Arial" panose="020B0604020202020204" pitchFamily="34" charset="0"/>
              <a:buChar char="•"/>
            </a:pPr>
            <a:endParaRPr lang="en-US" sz="2000" dirty="0">
              <a:solidFill>
                <a:srgbClr val="111111"/>
              </a:solidFill>
              <a:latin typeface="Inter" panose="02000503000000020004" pitchFamily="2" charset="0"/>
              <a:ea typeface="Inter" panose="02000503000000020004" pitchFamily="2" charset="0"/>
            </a:endParaRPr>
          </a:p>
          <a:p>
            <a:pPr marL="342900" marR="0" indent="-342900">
              <a:lnSpc>
                <a:spcPct val="107000"/>
              </a:lnSpc>
              <a:spcBef>
                <a:spcPts val="0"/>
              </a:spcBef>
              <a:spcAft>
                <a:spcPts val="0"/>
              </a:spcAft>
              <a:buFont typeface="Arial" panose="020B0604020202020204" pitchFamily="34" charset="0"/>
              <a:buChar char="•"/>
            </a:pPr>
            <a:r>
              <a:rPr lang="en-US" sz="2000" dirty="0">
                <a:solidFill>
                  <a:srgbClr val="111111"/>
                </a:solidFill>
                <a:effectLst/>
                <a:latin typeface="Inter" panose="02000503000000020004" pitchFamily="2" charset="0"/>
                <a:ea typeface="Inter" panose="02000503000000020004" pitchFamily="2" charset="0"/>
              </a:rPr>
              <a:t>Lessons learned applied</a:t>
            </a:r>
          </a:p>
        </p:txBody>
      </p:sp>
      <p:pic>
        <p:nvPicPr>
          <p:cNvPr id="5" name="Picture 4" descr="A water running through a flooded road&#10;&#10;Description automatically generated with medium confidence">
            <a:extLst>
              <a:ext uri="{FF2B5EF4-FFF2-40B4-BE49-F238E27FC236}">
                <a16:creationId xmlns:a16="http://schemas.microsoft.com/office/drawing/2014/main" id="{27644615-88DC-D4CD-A8DF-318C7367CD05}"/>
              </a:ext>
            </a:extLst>
          </p:cNvPr>
          <p:cNvPicPr>
            <a:picLocks noChangeAspect="1"/>
          </p:cNvPicPr>
          <p:nvPr/>
        </p:nvPicPr>
        <p:blipFill rotWithShape="1">
          <a:blip r:embed="rId3"/>
          <a:srcRect l="8610" r="16389"/>
          <a:stretch/>
        </p:blipFill>
        <p:spPr>
          <a:xfrm rot="5400000">
            <a:off x="1444764" y="1247775"/>
            <a:ext cx="5143500" cy="5143500"/>
          </a:xfrm>
          <a:prstGeom prst="rect">
            <a:avLst/>
          </a:prstGeom>
          <a:ln w="38100">
            <a:solidFill>
              <a:srgbClr val="111111"/>
            </a:solidFill>
          </a:ln>
        </p:spPr>
      </p:pic>
    </p:spTree>
    <p:extLst>
      <p:ext uri="{BB962C8B-B14F-4D97-AF65-F5344CB8AC3E}">
        <p14:creationId xmlns:p14="http://schemas.microsoft.com/office/powerpoint/2010/main" val="94400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D14DE1A-7B06-2DE3-4911-6818141A2028}"/>
              </a:ext>
            </a:extLst>
          </p:cNvPr>
          <p:cNvCxnSpPr>
            <a:cxnSpLocks/>
          </p:cNvCxnSpPr>
          <p:nvPr/>
        </p:nvCxnSpPr>
        <p:spPr>
          <a:xfrm>
            <a:off x="1820467" y="2493010"/>
            <a:ext cx="1737360" cy="173736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3906BFE-9E74-E877-E4C0-654630F8F91D}"/>
              </a:ext>
            </a:extLst>
          </p:cNvPr>
          <p:cNvCxnSpPr/>
          <p:nvPr/>
        </p:nvCxnSpPr>
        <p:spPr>
          <a:xfrm flipV="1">
            <a:off x="3527933" y="2489847"/>
            <a:ext cx="1737360" cy="173736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A7DB78-37A1-D0C9-E886-B2136A0D939B}"/>
              </a:ext>
            </a:extLst>
          </p:cNvPr>
          <p:cNvCxnSpPr>
            <a:cxnSpLocks/>
            <a:endCxn id="30" idx="1"/>
          </p:cNvCxnSpPr>
          <p:nvPr/>
        </p:nvCxnSpPr>
        <p:spPr>
          <a:xfrm>
            <a:off x="5270245" y="2516441"/>
            <a:ext cx="1246734" cy="1260061"/>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1C3479-28ED-2577-3630-220060DE83D0}"/>
              </a:ext>
            </a:extLst>
          </p:cNvPr>
          <p:cNvCxnSpPr>
            <a:cxnSpLocks/>
            <a:stCxn id="30" idx="7"/>
          </p:cNvCxnSpPr>
          <p:nvPr/>
        </p:nvCxnSpPr>
        <p:spPr>
          <a:xfrm flipV="1">
            <a:off x="7524231" y="2507007"/>
            <a:ext cx="1258148" cy="1269495"/>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EAB30EB-873E-4C3C-2E65-B3C99FF508E2}"/>
              </a:ext>
            </a:extLst>
          </p:cNvPr>
          <p:cNvCxnSpPr/>
          <p:nvPr/>
        </p:nvCxnSpPr>
        <p:spPr>
          <a:xfrm>
            <a:off x="8802322" y="2498064"/>
            <a:ext cx="1737360" cy="1737360"/>
          </a:xfrm>
          <a:prstGeom prst="line">
            <a:avLst/>
          </a:prstGeom>
          <a:ln>
            <a:solidFill>
              <a:srgbClr val="772116">
                <a:alpha val="30000"/>
              </a:srgb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24526" y="373633"/>
            <a:ext cx="9144000" cy="676797"/>
          </a:xfrm>
        </p:spPr>
        <p:txBody>
          <a:bodyPr/>
          <a:lstStyle/>
          <a:p>
            <a:r>
              <a:rPr lang="en-US" sz="3400" dirty="0"/>
              <a:t>Timeline</a:t>
            </a:r>
          </a:p>
        </p:txBody>
      </p:sp>
      <p:sp>
        <p:nvSpPr>
          <p:cNvPr id="14" name="Oval 13">
            <a:extLst>
              <a:ext uri="{FF2B5EF4-FFF2-40B4-BE49-F238E27FC236}">
                <a16:creationId xmlns:a16="http://schemas.microsoft.com/office/drawing/2014/main" id="{DB93AC40-CEE5-8A15-9402-F1898AF89194}"/>
              </a:ext>
            </a:extLst>
          </p:cNvPr>
          <p:cNvSpPr/>
          <p:nvPr/>
        </p:nvSpPr>
        <p:spPr>
          <a:xfrm>
            <a:off x="2864703" y="3520982"/>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10.04.2023</a:t>
            </a:r>
          </a:p>
        </p:txBody>
      </p:sp>
      <p:sp>
        <p:nvSpPr>
          <p:cNvPr id="16" name="TextBox 15">
            <a:extLst>
              <a:ext uri="{FF2B5EF4-FFF2-40B4-BE49-F238E27FC236}">
                <a16:creationId xmlns:a16="http://schemas.microsoft.com/office/drawing/2014/main" id="{7E327AD9-D66B-E203-E749-9A4D657452CC}"/>
              </a:ext>
            </a:extLst>
          </p:cNvPr>
          <p:cNvSpPr txBox="1"/>
          <p:nvPr/>
        </p:nvSpPr>
        <p:spPr>
          <a:xfrm>
            <a:off x="2749767" y="2467209"/>
            <a:ext cx="1600200" cy="523220"/>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UCRC Press Release on Reauthorization</a:t>
            </a:r>
          </a:p>
        </p:txBody>
      </p:sp>
      <p:cxnSp>
        <p:nvCxnSpPr>
          <p:cNvPr id="17" name="Straight Connector 16">
            <a:extLst>
              <a:ext uri="{FF2B5EF4-FFF2-40B4-BE49-F238E27FC236}">
                <a16:creationId xmlns:a16="http://schemas.microsoft.com/office/drawing/2014/main" id="{891BE942-380C-4F73-55C2-38C5A1236EA7}"/>
              </a:ext>
            </a:extLst>
          </p:cNvPr>
          <p:cNvCxnSpPr/>
          <p:nvPr/>
        </p:nvCxnSpPr>
        <p:spPr>
          <a:xfrm>
            <a:off x="3570312" y="3267022"/>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E44A0FD-972A-3DBC-B6E4-2B255FE3092E}"/>
              </a:ext>
            </a:extLst>
          </p:cNvPr>
          <p:cNvSpPr txBox="1"/>
          <p:nvPr/>
        </p:nvSpPr>
        <p:spPr>
          <a:xfrm>
            <a:off x="4480432" y="3476066"/>
            <a:ext cx="1600200" cy="738664"/>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RFP Release &amp; UCRC Kick-Off Webinar 10 am</a:t>
            </a:r>
          </a:p>
        </p:txBody>
      </p:sp>
      <p:sp>
        <p:nvSpPr>
          <p:cNvPr id="21" name="Oval 20">
            <a:extLst>
              <a:ext uri="{FF2B5EF4-FFF2-40B4-BE49-F238E27FC236}">
                <a16:creationId xmlns:a16="http://schemas.microsoft.com/office/drawing/2014/main" id="{2B134E08-021A-4C71-CF3D-22670B26D09E}"/>
              </a:ext>
            </a:extLst>
          </p:cNvPr>
          <p:cNvSpPr/>
          <p:nvPr/>
        </p:nvSpPr>
        <p:spPr>
          <a:xfrm>
            <a:off x="4571598" y="1783360"/>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10.27.2023</a:t>
            </a:r>
          </a:p>
        </p:txBody>
      </p:sp>
      <p:cxnSp>
        <p:nvCxnSpPr>
          <p:cNvPr id="22" name="Straight Connector 21">
            <a:extLst>
              <a:ext uri="{FF2B5EF4-FFF2-40B4-BE49-F238E27FC236}">
                <a16:creationId xmlns:a16="http://schemas.microsoft.com/office/drawing/2014/main" id="{483FCE1D-6E46-69B5-F8BF-8A54ADB64925}"/>
              </a:ext>
            </a:extLst>
          </p:cNvPr>
          <p:cNvCxnSpPr/>
          <p:nvPr/>
        </p:nvCxnSpPr>
        <p:spPr>
          <a:xfrm>
            <a:off x="5282179" y="2967025"/>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CC00ED0-220F-F061-9276-59E673AA4529}"/>
              </a:ext>
            </a:extLst>
          </p:cNvPr>
          <p:cNvSpPr txBox="1"/>
          <p:nvPr/>
        </p:nvSpPr>
        <p:spPr>
          <a:xfrm>
            <a:off x="6220505" y="2545624"/>
            <a:ext cx="1600200" cy="307777"/>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Utah-Specific Outreach </a:t>
            </a:r>
          </a:p>
          <a:p>
            <a:pPr algn="ctr"/>
            <a:r>
              <a:rPr lang="en-US" sz="1400" b="1" dirty="0">
                <a:solidFill>
                  <a:srgbClr val="111111"/>
                </a:solidFill>
                <a:latin typeface="Inter" panose="020B0502030000000004" pitchFamily="34" charset="0"/>
                <a:ea typeface="Inter" panose="020B0502030000000004" pitchFamily="34" charset="0"/>
                <a:cs typeface="Open Sans" charset="0"/>
              </a:rPr>
              <a:t>(Details TBD)</a:t>
            </a:r>
          </a:p>
        </p:txBody>
      </p:sp>
      <p:sp>
        <p:nvSpPr>
          <p:cNvPr id="28" name="TextBox 27">
            <a:extLst>
              <a:ext uri="{FF2B5EF4-FFF2-40B4-BE49-F238E27FC236}">
                <a16:creationId xmlns:a16="http://schemas.microsoft.com/office/drawing/2014/main" id="{FD48690B-125B-2C98-BDA4-A1A630E3B7BF}"/>
              </a:ext>
            </a:extLst>
          </p:cNvPr>
          <p:cNvSpPr txBox="1"/>
          <p:nvPr/>
        </p:nvSpPr>
        <p:spPr>
          <a:xfrm>
            <a:off x="7982279" y="3529507"/>
            <a:ext cx="1600200" cy="307777"/>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Proposals Due</a:t>
            </a:r>
          </a:p>
          <a:p>
            <a:pPr algn="ctr"/>
            <a:r>
              <a:rPr lang="en-US" sz="1400" b="1" dirty="0">
                <a:solidFill>
                  <a:srgbClr val="111111"/>
                </a:solidFill>
                <a:latin typeface="Inter" panose="020B0502030000000004" pitchFamily="34" charset="0"/>
                <a:ea typeface="Inter" panose="020B0502030000000004" pitchFamily="34" charset="0"/>
                <a:cs typeface="Open Sans" charset="0"/>
              </a:rPr>
              <a:t>(Day TBD)</a:t>
            </a:r>
          </a:p>
        </p:txBody>
      </p:sp>
      <p:sp>
        <p:nvSpPr>
          <p:cNvPr id="29" name="Oval 28">
            <a:extLst>
              <a:ext uri="{FF2B5EF4-FFF2-40B4-BE49-F238E27FC236}">
                <a16:creationId xmlns:a16="http://schemas.microsoft.com/office/drawing/2014/main" id="{68349D0E-23B4-5A4A-3EC0-83E40A993ABA}"/>
              </a:ext>
            </a:extLst>
          </p:cNvPr>
          <p:cNvSpPr/>
          <p:nvPr/>
        </p:nvSpPr>
        <p:spPr>
          <a:xfrm>
            <a:off x="8078850" y="1812802"/>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12.2023</a:t>
            </a:r>
          </a:p>
        </p:txBody>
      </p:sp>
      <p:sp>
        <p:nvSpPr>
          <p:cNvPr id="30" name="Oval 29">
            <a:extLst>
              <a:ext uri="{FF2B5EF4-FFF2-40B4-BE49-F238E27FC236}">
                <a16:creationId xmlns:a16="http://schemas.microsoft.com/office/drawing/2014/main" id="{05F850BE-31A5-5780-EED3-D8918018665B}"/>
              </a:ext>
            </a:extLst>
          </p:cNvPr>
          <p:cNvSpPr/>
          <p:nvPr/>
        </p:nvSpPr>
        <p:spPr>
          <a:xfrm>
            <a:off x="6308370" y="3567893"/>
            <a:ext cx="1424470" cy="1424470"/>
          </a:xfrm>
          <a:prstGeom prst="ellipse">
            <a:avLst/>
          </a:prstGeom>
          <a:no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11.2023</a:t>
            </a:r>
          </a:p>
        </p:txBody>
      </p:sp>
      <p:cxnSp>
        <p:nvCxnSpPr>
          <p:cNvPr id="31" name="Straight Connector 30">
            <a:extLst>
              <a:ext uri="{FF2B5EF4-FFF2-40B4-BE49-F238E27FC236}">
                <a16:creationId xmlns:a16="http://schemas.microsoft.com/office/drawing/2014/main" id="{27293986-127D-ACBE-53A6-7A27A2CA51F5}"/>
              </a:ext>
            </a:extLst>
          </p:cNvPr>
          <p:cNvCxnSpPr/>
          <p:nvPr/>
        </p:nvCxnSpPr>
        <p:spPr>
          <a:xfrm>
            <a:off x="7023918" y="3333803"/>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CF8B9E-ABA0-F48C-E6DA-764013A91E31}"/>
              </a:ext>
            </a:extLst>
          </p:cNvPr>
          <p:cNvCxnSpPr/>
          <p:nvPr/>
        </p:nvCxnSpPr>
        <p:spPr>
          <a:xfrm>
            <a:off x="8792350" y="2988268"/>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B90B7818-0447-A549-D548-73A47F77BDDB}"/>
              </a:ext>
            </a:extLst>
          </p:cNvPr>
          <p:cNvSpPr/>
          <p:nvPr/>
        </p:nvSpPr>
        <p:spPr>
          <a:xfrm>
            <a:off x="1118427" y="1778891"/>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09.21.2023</a:t>
            </a:r>
          </a:p>
        </p:txBody>
      </p:sp>
      <p:sp>
        <p:nvSpPr>
          <p:cNvPr id="42" name="TextBox 41">
            <a:extLst>
              <a:ext uri="{FF2B5EF4-FFF2-40B4-BE49-F238E27FC236}">
                <a16:creationId xmlns:a16="http://schemas.microsoft.com/office/drawing/2014/main" id="{7B2BC91C-AD0E-CC2F-0268-A6410D420296}"/>
              </a:ext>
            </a:extLst>
          </p:cNvPr>
          <p:cNvSpPr txBox="1"/>
          <p:nvPr/>
        </p:nvSpPr>
        <p:spPr>
          <a:xfrm>
            <a:off x="1004058" y="3532383"/>
            <a:ext cx="1600200" cy="307777"/>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UCRC Reauthorized SCPP for 2024</a:t>
            </a:r>
          </a:p>
        </p:txBody>
      </p:sp>
      <p:cxnSp>
        <p:nvCxnSpPr>
          <p:cNvPr id="44" name="Straight Connector 43">
            <a:extLst>
              <a:ext uri="{FF2B5EF4-FFF2-40B4-BE49-F238E27FC236}">
                <a16:creationId xmlns:a16="http://schemas.microsoft.com/office/drawing/2014/main" id="{E09096B6-430E-CD54-9FDA-A097B4021361}"/>
              </a:ext>
            </a:extLst>
          </p:cNvPr>
          <p:cNvCxnSpPr/>
          <p:nvPr/>
        </p:nvCxnSpPr>
        <p:spPr>
          <a:xfrm>
            <a:off x="1824036" y="2966099"/>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54D8F1A-14E2-BDF3-7E8B-8959894EFD25}"/>
              </a:ext>
            </a:extLst>
          </p:cNvPr>
          <p:cNvSpPr txBox="1"/>
          <p:nvPr/>
        </p:nvSpPr>
        <p:spPr>
          <a:xfrm>
            <a:off x="9775299" y="2506623"/>
            <a:ext cx="1600200" cy="523220"/>
          </a:xfrm>
          <a:prstGeom prst="rect">
            <a:avLst/>
          </a:prstGeom>
          <a:noFill/>
        </p:spPr>
        <p:txBody>
          <a:bodyPr wrap="square" lIns="0" rIns="0" rtlCol="0">
            <a:noAutofit/>
          </a:bodyPr>
          <a:lstStyle/>
          <a:p>
            <a:pPr algn="ctr"/>
            <a:r>
              <a:rPr lang="en-US" sz="1400" b="1" dirty="0">
                <a:solidFill>
                  <a:srgbClr val="111111"/>
                </a:solidFill>
                <a:latin typeface="Inter" panose="020B0502030000000004" pitchFamily="34" charset="0"/>
                <a:ea typeface="Inter" panose="020B0502030000000004" pitchFamily="34" charset="0"/>
                <a:cs typeface="Open Sans" charset="0"/>
              </a:rPr>
              <a:t>Contracting, Implementation, &amp; Verification</a:t>
            </a:r>
          </a:p>
        </p:txBody>
      </p:sp>
      <p:sp>
        <p:nvSpPr>
          <p:cNvPr id="50" name="Oval 49">
            <a:extLst>
              <a:ext uri="{FF2B5EF4-FFF2-40B4-BE49-F238E27FC236}">
                <a16:creationId xmlns:a16="http://schemas.microsoft.com/office/drawing/2014/main" id="{AABCBF83-3294-FFA8-ECDA-E817EFBA52F1}"/>
              </a:ext>
            </a:extLst>
          </p:cNvPr>
          <p:cNvSpPr/>
          <p:nvPr/>
        </p:nvSpPr>
        <p:spPr>
          <a:xfrm>
            <a:off x="9863164" y="3529670"/>
            <a:ext cx="1424470" cy="1424470"/>
          </a:xfrm>
          <a:prstGeom prst="ellipse">
            <a:avLst/>
          </a:prstGeom>
          <a:solidFill>
            <a:schemeClr val="bg1"/>
          </a:solidFill>
          <a:ln w="6350">
            <a:solidFill>
              <a:srgbClr val="77211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a:solidFill>
                  <a:srgbClr val="772116"/>
                </a:solidFill>
                <a:latin typeface="Inter" panose="020B0502030000000004" pitchFamily="34" charset="0"/>
                <a:ea typeface="Inter" panose="020B0502030000000004" pitchFamily="34" charset="0"/>
              </a:rPr>
              <a:t>2024</a:t>
            </a:r>
          </a:p>
        </p:txBody>
      </p:sp>
      <p:cxnSp>
        <p:nvCxnSpPr>
          <p:cNvPr id="51" name="Straight Connector 50">
            <a:extLst>
              <a:ext uri="{FF2B5EF4-FFF2-40B4-BE49-F238E27FC236}">
                <a16:creationId xmlns:a16="http://schemas.microsoft.com/office/drawing/2014/main" id="{226A9E27-FDA3-6A7C-6EE4-30B58B64C0D4}"/>
              </a:ext>
            </a:extLst>
          </p:cNvPr>
          <p:cNvCxnSpPr/>
          <p:nvPr/>
        </p:nvCxnSpPr>
        <p:spPr>
          <a:xfrm>
            <a:off x="10575399" y="3288700"/>
            <a:ext cx="0" cy="477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tar: 10 Points 3">
            <a:extLst>
              <a:ext uri="{FF2B5EF4-FFF2-40B4-BE49-F238E27FC236}">
                <a16:creationId xmlns:a16="http://schemas.microsoft.com/office/drawing/2014/main" id="{C481B9DC-D4C6-73A0-32AD-73EBA51AFEA7}"/>
              </a:ext>
            </a:extLst>
          </p:cNvPr>
          <p:cNvSpPr/>
          <p:nvPr/>
        </p:nvSpPr>
        <p:spPr>
          <a:xfrm>
            <a:off x="4149270" y="3165402"/>
            <a:ext cx="457200" cy="457200"/>
          </a:xfrm>
          <a:prstGeom prst="star10">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8E8DC9-0653-491E-2AD7-C29B87325FD5}"/>
              </a:ext>
            </a:extLst>
          </p:cNvPr>
          <p:cNvSpPr txBox="1"/>
          <p:nvPr/>
        </p:nvSpPr>
        <p:spPr>
          <a:xfrm>
            <a:off x="5709571" y="838421"/>
            <a:ext cx="2655775" cy="738664"/>
          </a:xfrm>
          <a:prstGeom prst="rect">
            <a:avLst/>
          </a:prstGeom>
          <a:noFill/>
          <a:ln w="57150">
            <a:solidFill>
              <a:srgbClr val="772116"/>
            </a:solidFill>
          </a:ln>
        </p:spPr>
        <p:txBody>
          <a:bodyPr wrap="square" rtlCol="0" anchor="ctr">
            <a:spAutoFit/>
          </a:bodyPr>
          <a:lstStyle/>
          <a:p>
            <a:pPr algn="ctr"/>
            <a:r>
              <a:rPr lang="en-US" sz="1400" b="1" dirty="0">
                <a:solidFill>
                  <a:srgbClr val="111111"/>
                </a:solidFill>
                <a:latin typeface="Inter" panose="02000503000000020004" pitchFamily="2" charset="0"/>
                <a:ea typeface="Inter" panose="02000503000000020004" pitchFamily="2" charset="0"/>
              </a:rPr>
              <a:t>Tentative Info Sessions: </a:t>
            </a:r>
          </a:p>
          <a:p>
            <a:pPr algn="ctr"/>
            <a:r>
              <a:rPr lang="en-US" sz="1400" b="1" dirty="0">
                <a:solidFill>
                  <a:srgbClr val="111111"/>
                </a:solidFill>
                <a:latin typeface="Inter" panose="02000503000000020004" pitchFamily="2" charset="0"/>
                <a:ea typeface="Inter" panose="02000503000000020004" pitchFamily="2" charset="0"/>
              </a:rPr>
              <a:t>1 Virtual, 5 In-Person</a:t>
            </a:r>
          </a:p>
          <a:p>
            <a:pPr algn="ctr"/>
            <a:r>
              <a:rPr lang="en-US" sz="1400" b="1" dirty="0">
                <a:solidFill>
                  <a:srgbClr val="111111"/>
                </a:solidFill>
                <a:latin typeface="Inter" panose="02000503000000020004" pitchFamily="2" charset="0"/>
                <a:ea typeface="Inter" panose="02000503000000020004" pitchFamily="2" charset="0"/>
              </a:rPr>
              <a:t>November 3-9</a:t>
            </a:r>
          </a:p>
        </p:txBody>
      </p:sp>
      <p:sp>
        <p:nvSpPr>
          <p:cNvPr id="6" name="Arrow: Right 5">
            <a:extLst>
              <a:ext uri="{FF2B5EF4-FFF2-40B4-BE49-F238E27FC236}">
                <a16:creationId xmlns:a16="http://schemas.microsoft.com/office/drawing/2014/main" id="{D171A9CB-13B7-9CFA-2799-8D1957EAB428}"/>
              </a:ext>
            </a:extLst>
          </p:cNvPr>
          <p:cNvSpPr/>
          <p:nvPr/>
        </p:nvSpPr>
        <p:spPr>
          <a:xfrm rot="16200000">
            <a:off x="6626082" y="1939993"/>
            <a:ext cx="822753" cy="231677"/>
          </a:xfrm>
          <a:prstGeom prst="rightArrow">
            <a:avLst>
              <a:gd name="adj1" fmla="val 30094"/>
              <a:gd name="adj2" fmla="val 77370"/>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6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p:bldP spid="21" grpId="0" animBg="1"/>
      <p:bldP spid="24" grpId="0"/>
      <p:bldP spid="28" grpId="0"/>
      <p:bldP spid="29" grpId="0" animBg="1"/>
      <p:bldP spid="30" grpId="0" animBg="1"/>
      <p:bldP spid="40" grpId="0" animBg="1"/>
      <p:bldP spid="42" grpId="0"/>
      <p:bldP spid="49" grpId="0"/>
      <p:bldP spid="50"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73633"/>
            <a:ext cx="9144000" cy="2316404"/>
          </a:xfrm>
        </p:spPr>
        <p:txBody>
          <a:bodyPr>
            <a:normAutofit/>
          </a:bodyPr>
          <a:lstStyle/>
          <a:p>
            <a:r>
              <a:rPr lang="en-US" sz="3400" dirty="0"/>
              <a:t>Request for Proposals: Program Management and Technical for Consulting for Agricultural Resiliency and Demand Management Pilot Program </a:t>
            </a:r>
          </a:p>
        </p:txBody>
      </p:sp>
      <p:sp>
        <p:nvSpPr>
          <p:cNvPr id="7" name="Title 1">
            <a:extLst>
              <a:ext uri="{FF2B5EF4-FFF2-40B4-BE49-F238E27FC236}">
                <a16:creationId xmlns:a16="http://schemas.microsoft.com/office/drawing/2014/main" id="{E1A05F2E-BFC2-90B9-CA59-6799735886AB}"/>
              </a:ext>
            </a:extLst>
          </p:cNvPr>
          <p:cNvSpPr txBox="1">
            <a:spLocks/>
          </p:cNvSpPr>
          <p:nvPr/>
        </p:nvSpPr>
        <p:spPr>
          <a:xfrm>
            <a:off x="1724525" y="2371808"/>
            <a:ext cx="9716107" cy="2316404"/>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400" b="1" i="0" kern="120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sz="2400" dirty="0">
                <a:solidFill>
                  <a:srgbClr val="EE6417"/>
                </a:solidFill>
              </a:rPr>
              <a:t>RFP Opened 10/10, Closes 11/15 - Access on Website</a:t>
            </a:r>
          </a:p>
        </p:txBody>
      </p:sp>
      <p:pic>
        <p:nvPicPr>
          <p:cNvPr id="11" name="Picture 10">
            <a:extLst>
              <a:ext uri="{FF2B5EF4-FFF2-40B4-BE49-F238E27FC236}">
                <a16:creationId xmlns:a16="http://schemas.microsoft.com/office/drawing/2014/main" id="{2A3629A8-41BB-ED67-C270-7ED1D6594A2B}"/>
              </a:ext>
            </a:extLst>
          </p:cNvPr>
          <p:cNvPicPr>
            <a:picLocks noChangeAspect="1"/>
          </p:cNvPicPr>
          <p:nvPr/>
        </p:nvPicPr>
        <p:blipFill>
          <a:blip r:embed="rId2"/>
          <a:stretch>
            <a:fillRect/>
          </a:stretch>
        </p:blipFill>
        <p:spPr>
          <a:xfrm>
            <a:off x="1724526" y="3012319"/>
            <a:ext cx="7547065" cy="3431687"/>
          </a:xfrm>
          <a:prstGeom prst="rect">
            <a:avLst/>
          </a:prstGeom>
        </p:spPr>
      </p:pic>
    </p:spTree>
    <p:extLst>
      <p:ext uri="{BB962C8B-B14F-4D97-AF65-F5344CB8AC3E}">
        <p14:creationId xmlns:p14="http://schemas.microsoft.com/office/powerpoint/2010/main" val="331475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a rocky cliff in the background&#10;&#10;Description automatically generated with low confidence">
            <a:extLst>
              <a:ext uri="{FF2B5EF4-FFF2-40B4-BE49-F238E27FC236}">
                <a16:creationId xmlns:a16="http://schemas.microsoft.com/office/drawing/2014/main" id="{F15AB49F-BB69-8CDD-F0F2-B9580C48D4FF}"/>
              </a:ext>
            </a:extLst>
          </p:cNvPr>
          <p:cNvPicPr>
            <a:picLocks noChangeAspect="1"/>
          </p:cNvPicPr>
          <p:nvPr/>
        </p:nvPicPr>
        <p:blipFill rotWithShape="1">
          <a:blip r:embed="rId3">
            <a:alphaModFix amt="20000"/>
          </a:blip>
          <a:srcRect t="-13" b="25113"/>
          <a:stretch/>
        </p:blipFill>
        <p:spPr>
          <a:xfrm>
            <a:off x="0" y="-1"/>
            <a:ext cx="12208358" cy="6858001"/>
          </a:xfrm>
          <a:prstGeom prst="rect">
            <a:avLst/>
          </a:prstGeom>
        </p:spPr>
      </p:pic>
      <p:sp>
        <p:nvSpPr>
          <p:cNvPr id="2" name="TextBox 1">
            <a:extLst>
              <a:ext uri="{FF2B5EF4-FFF2-40B4-BE49-F238E27FC236}">
                <a16:creationId xmlns:a16="http://schemas.microsoft.com/office/drawing/2014/main" id="{7677FE8B-BFEE-C8AC-98FB-9E132E0E9C16}"/>
              </a:ext>
            </a:extLst>
          </p:cNvPr>
          <p:cNvSpPr txBox="1"/>
          <p:nvPr/>
        </p:nvSpPr>
        <p:spPr>
          <a:xfrm>
            <a:off x="11587295" y="261928"/>
            <a:ext cx="376907" cy="276999"/>
          </a:xfrm>
          <a:prstGeom prst="rect">
            <a:avLst/>
          </a:prstGeom>
          <a:noFill/>
        </p:spPr>
        <p:txBody>
          <a:bodyPr wrap="square" rtlCol="0">
            <a:spAutoFit/>
          </a:bodyPr>
          <a:lstStyle/>
          <a:p>
            <a:r>
              <a:rPr lang="en-US" sz="1200" b="1" dirty="0">
                <a:latin typeface="Inter" panose="02000503000000020004" pitchFamily="2" charset="0"/>
                <a:ea typeface="Inter" panose="02000503000000020004" pitchFamily="2" charset="0"/>
              </a:rPr>
              <a:t>8</a:t>
            </a:r>
          </a:p>
        </p:txBody>
      </p:sp>
      <p:sp>
        <p:nvSpPr>
          <p:cNvPr id="10" name="TextBox 9">
            <a:extLst>
              <a:ext uri="{FF2B5EF4-FFF2-40B4-BE49-F238E27FC236}">
                <a16:creationId xmlns:a16="http://schemas.microsoft.com/office/drawing/2014/main" id="{23D5D7E9-FFDB-B515-FE01-2D2FB5535CE5}"/>
              </a:ext>
            </a:extLst>
          </p:cNvPr>
          <p:cNvSpPr txBox="1"/>
          <p:nvPr/>
        </p:nvSpPr>
        <p:spPr>
          <a:xfrm>
            <a:off x="4212600" y="5061374"/>
            <a:ext cx="3783158" cy="417678"/>
          </a:xfrm>
          <a:prstGeom prst="rect">
            <a:avLst/>
          </a:prstGeom>
          <a:noFill/>
        </p:spPr>
        <p:txBody>
          <a:bodyPr wrap="square" lIns="0" rIns="0" rtlCol="0">
            <a:spAutoFit/>
          </a:bodyPr>
          <a:lstStyle/>
          <a:p>
            <a:pPr algn="ctr">
              <a:lnSpc>
                <a:spcPct val="130000"/>
              </a:lnSpc>
            </a:pPr>
            <a:r>
              <a:rPr lang="en-US" b="1" dirty="0">
                <a:solidFill>
                  <a:srgbClr val="111111"/>
                </a:solidFill>
                <a:latin typeface="Inter" panose="020B0502030000000004" pitchFamily="34" charset="0"/>
                <a:ea typeface="Inter" panose="020B0502030000000004" pitchFamily="34" charset="0"/>
              </a:rPr>
              <a:t>cra.utah.gov</a:t>
            </a:r>
          </a:p>
        </p:txBody>
      </p:sp>
      <p:grpSp>
        <p:nvGrpSpPr>
          <p:cNvPr id="11" name="Group 10">
            <a:extLst>
              <a:ext uri="{FF2B5EF4-FFF2-40B4-BE49-F238E27FC236}">
                <a16:creationId xmlns:a16="http://schemas.microsoft.com/office/drawing/2014/main" id="{B2200D72-B1C1-6A06-00F8-9D48DE8F35BB}"/>
              </a:ext>
            </a:extLst>
          </p:cNvPr>
          <p:cNvGrpSpPr/>
          <p:nvPr/>
        </p:nvGrpSpPr>
        <p:grpSpPr>
          <a:xfrm>
            <a:off x="5294399" y="5714505"/>
            <a:ext cx="2897775" cy="667257"/>
            <a:chOff x="5387392" y="5944053"/>
            <a:chExt cx="2897775" cy="667257"/>
          </a:xfrm>
        </p:grpSpPr>
        <p:sp>
          <p:nvSpPr>
            <p:cNvPr id="3" name="TextBox 2">
              <a:extLst>
                <a:ext uri="{FF2B5EF4-FFF2-40B4-BE49-F238E27FC236}">
                  <a16:creationId xmlns:a16="http://schemas.microsoft.com/office/drawing/2014/main" id="{42FA5ECB-8A14-03FB-55C5-06032687B1EF}"/>
                </a:ext>
              </a:extLst>
            </p:cNvPr>
            <p:cNvSpPr txBox="1"/>
            <p:nvPr/>
          </p:nvSpPr>
          <p:spPr>
            <a:xfrm>
              <a:off x="5387392" y="5944053"/>
              <a:ext cx="2784759" cy="369332"/>
            </a:xfrm>
            <a:prstGeom prst="rect">
              <a:avLst/>
            </a:prstGeom>
            <a:noFill/>
          </p:spPr>
          <p:txBody>
            <a:bodyPr wrap="square" rtlCol="0">
              <a:spAutoFit/>
            </a:bodyPr>
            <a:lstStyle/>
            <a:p>
              <a:r>
                <a:rPr lang="en-US" b="1" dirty="0">
                  <a:solidFill>
                    <a:srgbClr val="111111"/>
                  </a:solidFill>
                  <a:latin typeface="Inter" panose="02000503000000020004" pitchFamily="2" charset="0"/>
                  <a:ea typeface="Inter" panose="02000503000000020004" pitchFamily="2" charset="0"/>
                </a:rPr>
                <a:t>@AuthorityUT</a:t>
              </a:r>
            </a:p>
          </p:txBody>
        </p:sp>
        <p:sp>
          <p:nvSpPr>
            <p:cNvPr id="8" name="TextBox 7">
              <a:extLst>
                <a:ext uri="{FF2B5EF4-FFF2-40B4-BE49-F238E27FC236}">
                  <a16:creationId xmlns:a16="http://schemas.microsoft.com/office/drawing/2014/main" id="{A39E7415-2572-F299-57D5-42326DC3225C}"/>
                </a:ext>
              </a:extLst>
            </p:cNvPr>
            <p:cNvSpPr txBox="1"/>
            <p:nvPr/>
          </p:nvSpPr>
          <p:spPr>
            <a:xfrm>
              <a:off x="5387392" y="6241978"/>
              <a:ext cx="2897775" cy="369332"/>
            </a:xfrm>
            <a:prstGeom prst="rect">
              <a:avLst/>
            </a:prstGeom>
            <a:noFill/>
          </p:spPr>
          <p:txBody>
            <a:bodyPr wrap="square" rtlCol="0">
              <a:spAutoFit/>
            </a:bodyPr>
            <a:lstStyle/>
            <a:p>
              <a:r>
                <a:rPr lang="en-US" b="1" dirty="0">
                  <a:solidFill>
                    <a:srgbClr val="111111"/>
                  </a:solidFill>
                  <a:latin typeface="Inter" panose="02000503000000020004" pitchFamily="2" charset="0"/>
                  <a:ea typeface="Inter" panose="02000503000000020004" pitchFamily="2" charset="0"/>
                </a:rPr>
                <a:t>@AmyHaasColoRivr</a:t>
              </a:r>
            </a:p>
          </p:txBody>
        </p:sp>
      </p:grpSp>
      <p:pic>
        <p:nvPicPr>
          <p:cNvPr id="12" name="Picture 11" descr="Logo&#10;&#10;Description automatically generated">
            <a:extLst>
              <a:ext uri="{FF2B5EF4-FFF2-40B4-BE49-F238E27FC236}">
                <a16:creationId xmlns:a16="http://schemas.microsoft.com/office/drawing/2014/main" id="{2B270D44-B426-A0D5-CFBE-5EE6693857B2}"/>
              </a:ext>
            </a:extLst>
          </p:cNvPr>
          <p:cNvPicPr>
            <a:picLocks noChangeAspect="1"/>
          </p:cNvPicPr>
          <p:nvPr/>
        </p:nvPicPr>
        <p:blipFill>
          <a:blip r:embed="rId4"/>
          <a:stretch>
            <a:fillRect/>
          </a:stretch>
        </p:blipFill>
        <p:spPr>
          <a:xfrm>
            <a:off x="4523807" y="498632"/>
            <a:ext cx="3144384" cy="314438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CACE8D3C-2D9F-07E5-42EF-EBB06EE57E1F}"/>
              </a:ext>
            </a:extLst>
          </p:cNvPr>
          <p:cNvPicPr>
            <a:picLocks noChangeAspect="1"/>
          </p:cNvPicPr>
          <p:nvPr/>
        </p:nvPicPr>
        <p:blipFill>
          <a:blip r:embed="rId5"/>
          <a:stretch>
            <a:fillRect/>
          </a:stretch>
        </p:blipFill>
        <p:spPr>
          <a:xfrm>
            <a:off x="4861996" y="5890781"/>
            <a:ext cx="411480" cy="420567"/>
          </a:xfrm>
          <a:prstGeom prst="rect">
            <a:avLst/>
          </a:prstGeom>
        </p:spPr>
      </p:pic>
      <p:pic>
        <p:nvPicPr>
          <p:cNvPr id="1030" name="Picture 6">
            <a:extLst>
              <a:ext uri="{FF2B5EF4-FFF2-40B4-BE49-F238E27FC236}">
                <a16:creationId xmlns:a16="http://schemas.microsoft.com/office/drawing/2014/main" id="{77F6709D-745E-A8D1-0646-4124520EE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500" y="5901280"/>
            <a:ext cx="411480" cy="411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4210BE-E1B5-944A-5BB0-C4C9106E889F}"/>
              </a:ext>
            </a:extLst>
          </p:cNvPr>
          <p:cNvSpPr txBox="1"/>
          <p:nvPr/>
        </p:nvSpPr>
        <p:spPr>
          <a:xfrm>
            <a:off x="2925449" y="4048144"/>
            <a:ext cx="6341100" cy="777777"/>
          </a:xfrm>
          <a:prstGeom prst="rect">
            <a:avLst/>
          </a:prstGeom>
          <a:noFill/>
        </p:spPr>
        <p:txBody>
          <a:bodyPr wrap="square" lIns="0" rIns="0" rtlCol="0">
            <a:spAutoFit/>
          </a:bodyPr>
          <a:lstStyle/>
          <a:p>
            <a:pPr algn="ctr">
              <a:lnSpc>
                <a:spcPct val="130000"/>
              </a:lnSpc>
            </a:pPr>
            <a:r>
              <a:rPr lang="en-US" b="1" dirty="0">
                <a:solidFill>
                  <a:srgbClr val="111111"/>
                </a:solidFill>
                <a:latin typeface="Inter" panose="020B0502030000000004" pitchFamily="34" charset="0"/>
                <a:ea typeface="Inter" panose="020B0502030000000004" pitchFamily="34" charset="0"/>
              </a:rPr>
              <a:t>Contact Lily Bosworth with questions. </a:t>
            </a:r>
          </a:p>
          <a:p>
            <a:pPr algn="ctr">
              <a:lnSpc>
                <a:spcPct val="130000"/>
              </a:lnSpc>
            </a:pPr>
            <a:r>
              <a:rPr lang="en-US" b="1" dirty="0">
                <a:solidFill>
                  <a:srgbClr val="111111"/>
                </a:solidFill>
                <a:latin typeface="Inter" panose="020B0502030000000004" pitchFamily="34" charset="0"/>
                <a:ea typeface="Inter" panose="020B0502030000000004" pitchFamily="34" charset="0"/>
                <a:hlinkClick r:id="rId7">
                  <a:extLst>
                    <a:ext uri="{A12FA001-AC4F-418D-AE19-62706E023703}">
                      <ahyp:hlinkClr xmlns:ahyp="http://schemas.microsoft.com/office/drawing/2018/hyperlinkcolor" val="tx"/>
                    </a:ext>
                  </a:extLst>
                </a:hlinkClick>
              </a:rPr>
              <a:t>lbosworth@utah.gov</a:t>
            </a:r>
            <a:r>
              <a:rPr lang="en-US" b="1" dirty="0">
                <a:solidFill>
                  <a:srgbClr val="111111"/>
                </a:solidFill>
                <a:latin typeface="Inter" panose="020B0502030000000004" pitchFamily="34" charset="0"/>
                <a:ea typeface="Inter" panose="020B0502030000000004" pitchFamily="34" charset="0"/>
              </a:rPr>
              <a:t> | (801) 824-9037</a:t>
            </a:r>
          </a:p>
        </p:txBody>
      </p:sp>
    </p:spTree>
    <p:extLst>
      <p:ext uri="{BB962C8B-B14F-4D97-AF65-F5344CB8AC3E}">
        <p14:creationId xmlns:p14="http://schemas.microsoft.com/office/powerpoint/2010/main" val="4158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1464" y="399758"/>
            <a:ext cx="9143770" cy="2060809"/>
          </a:xfrm>
        </p:spPr>
        <p:txBody>
          <a:bodyPr>
            <a:normAutofit/>
          </a:bodyPr>
          <a:lstStyle/>
          <a:p>
            <a:r>
              <a:rPr lang="en-US" dirty="0"/>
              <a:t>Recap SCPP 2023: </a:t>
            </a:r>
            <a:r>
              <a:rPr lang="en-US" dirty="0">
                <a:solidFill>
                  <a:srgbClr val="EE6417"/>
                </a:solidFill>
              </a:rPr>
              <a:t>Outcomes</a:t>
            </a:r>
          </a:p>
        </p:txBody>
      </p:sp>
      <p:graphicFrame>
        <p:nvGraphicFramePr>
          <p:cNvPr id="5" name="Table 19">
            <a:extLst>
              <a:ext uri="{FF2B5EF4-FFF2-40B4-BE49-F238E27FC236}">
                <a16:creationId xmlns:a16="http://schemas.microsoft.com/office/drawing/2014/main" id="{D60B217D-8B90-C1EE-F2B2-DEA39E5438F3}"/>
              </a:ext>
            </a:extLst>
          </p:cNvPr>
          <p:cNvGraphicFramePr>
            <a:graphicFrameLocks noGrp="1"/>
          </p:cNvGraphicFramePr>
          <p:nvPr>
            <p:extLst>
              <p:ext uri="{D42A27DB-BD31-4B8C-83A1-F6EECF244321}">
                <p14:modId xmlns:p14="http://schemas.microsoft.com/office/powerpoint/2010/main" val="677829414"/>
              </p:ext>
            </p:extLst>
          </p:nvPr>
        </p:nvGraphicFramePr>
        <p:xfrm>
          <a:off x="1204112" y="1546166"/>
          <a:ext cx="4267483" cy="1828800"/>
        </p:xfrm>
        <a:graphic>
          <a:graphicData uri="http://schemas.openxmlformats.org/drawingml/2006/table">
            <a:tbl>
              <a:tblPr firstRow="1" bandRow="1">
                <a:tableStyleId>{5940675A-B579-460E-94D1-54222C63F5DA}</a:tableStyleId>
              </a:tblPr>
              <a:tblGrid>
                <a:gridCol w="2577659">
                  <a:extLst>
                    <a:ext uri="{9D8B030D-6E8A-4147-A177-3AD203B41FA5}">
                      <a16:colId xmlns:a16="http://schemas.microsoft.com/office/drawing/2014/main" val="4151951566"/>
                    </a:ext>
                  </a:extLst>
                </a:gridCol>
                <a:gridCol w="1689824">
                  <a:extLst>
                    <a:ext uri="{9D8B030D-6E8A-4147-A177-3AD203B41FA5}">
                      <a16:colId xmlns:a16="http://schemas.microsoft.com/office/drawing/2014/main" val="3218795086"/>
                    </a:ext>
                  </a:extLst>
                </a:gridCol>
              </a:tblGrid>
              <a:tr h="333855">
                <a:tc>
                  <a:txBody>
                    <a:bodyPr/>
                    <a:lstStyle/>
                    <a:p>
                      <a:r>
                        <a:rPr lang="en-US" sz="1800" b="1" dirty="0">
                          <a:solidFill>
                            <a:srgbClr val="111111"/>
                          </a:solidFill>
                          <a:latin typeface="Inter" panose="02000503000000020004" pitchFamily="2" charset="0"/>
                          <a:ea typeface="Inter" panose="02000503000000020004" pitchFamily="2" charset="0"/>
                        </a:rPr>
                        <a:t>Proposals by State:</a:t>
                      </a:r>
                    </a:p>
                  </a:txBody>
                  <a:tcPr>
                    <a:solidFill>
                      <a:srgbClr val="772116">
                        <a:alpha val="50196"/>
                      </a:srgbClr>
                    </a:solidFill>
                  </a:tcPr>
                </a:tc>
                <a:tc>
                  <a:txBody>
                    <a:bodyPr/>
                    <a:lstStyle/>
                    <a:p>
                      <a:r>
                        <a:rPr lang="en-US" sz="1800" b="1" dirty="0">
                          <a:solidFill>
                            <a:srgbClr val="111111"/>
                          </a:solidFill>
                          <a:latin typeface="Inter" panose="02000503000000020004" pitchFamily="2" charset="0"/>
                          <a:ea typeface="Inter" panose="02000503000000020004" pitchFamily="2" charset="0"/>
                        </a:rPr>
                        <a:t>Selected: 64</a:t>
                      </a:r>
                    </a:p>
                  </a:txBody>
                  <a:tcPr>
                    <a:solidFill>
                      <a:srgbClr val="772116">
                        <a:alpha val="50196"/>
                      </a:srgbClr>
                    </a:solidFill>
                  </a:tcPr>
                </a:tc>
                <a:extLst>
                  <a:ext uri="{0D108BD9-81ED-4DB2-BD59-A6C34878D82A}">
                    <a16:rowId xmlns:a16="http://schemas.microsoft.com/office/drawing/2014/main" val="2553176129"/>
                  </a:ext>
                </a:extLst>
              </a:tr>
              <a:tr h="333855">
                <a:tc>
                  <a:txBody>
                    <a:bodyPr/>
                    <a:lstStyle/>
                    <a:p>
                      <a:r>
                        <a:rPr lang="en-US" sz="1800" b="1" dirty="0">
                          <a:solidFill>
                            <a:srgbClr val="111111"/>
                          </a:solidFill>
                          <a:latin typeface="Inter" panose="02000503000000020004" pitchFamily="2" charset="0"/>
                          <a:ea typeface="Inter" panose="02000503000000020004" pitchFamily="2" charset="0"/>
                        </a:rPr>
                        <a:t>Utah</a:t>
                      </a:r>
                    </a:p>
                  </a:txBody>
                  <a:tcPr>
                    <a:solidFill>
                      <a:srgbClr val="772116">
                        <a:alpha val="50196"/>
                      </a:srgbClr>
                    </a:solidFill>
                  </a:tcPr>
                </a:tc>
                <a:tc>
                  <a:txBody>
                    <a:bodyPr/>
                    <a:lstStyle/>
                    <a:p>
                      <a:pPr algn="ctr"/>
                      <a:r>
                        <a:rPr lang="en-US" sz="1800" dirty="0">
                          <a:solidFill>
                            <a:srgbClr val="111111"/>
                          </a:solidFill>
                          <a:latin typeface="Inter" panose="02000503000000020004" pitchFamily="2" charset="0"/>
                          <a:ea typeface="Inter" panose="02000503000000020004" pitchFamily="2" charset="0"/>
                        </a:rPr>
                        <a:t>20</a:t>
                      </a:r>
                    </a:p>
                  </a:txBody>
                  <a:tcPr/>
                </a:tc>
                <a:extLst>
                  <a:ext uri="{0D108BD9-81ED-4DB2-BD59-A6C34878D82A}">
                    <a16:rowId xmlns:a16="http://schemas.microsoft.com/office/drawing/2014/main" val="3119787987"/>
                  </a:ext>
                </a:extLst>
              </a:tr>
              <a:tr h="333855">
                <a:tc>
                  <a:txBody>
                    <a:bodyPr/>
                    <a:lstStyle/>
                    <a:p>
                      <a:r>
                        <a:rPr lang="en-US" sz="1800" b="1" dirty="0">
                          <a:solidFill>
                            <a:srgbClr val="111111"/>
                          </a:solidFill>
                          <a:latin typeface="Inter" panose="02000503000000020004" pitchFamily="2" charset="0"/>
                          <a:ea typeface="Inter" panose="02000503000000020004" pitchFamily="2" charset="0"/>
                        </a:rPr>
                        <a:t>Colorado</a:t>
                      </a:r>
                    </a:p>
                  </a:txBody>
                  <a:tcPr>
                    <a:solidFill>
                      <a:srgbClr val="772116">
                        <a:alpha val="50196"/>
                      </a:srgbClr>
                    </a:solidFill>
                  </a:tcPr>
                </a:tc>
                <a:tc>
                  <a:txBody>
                    <a:bodyPr/>
                    <a:lstStyle/>
                    <a:p>
                      <a:pPr algn="ctr"/>
                      <a:r>
                        <a:rPr lang="en-US" sz="1800" dirty="0">
                          <a:solidFill>
                            <a:srgbClr val="111111"/>
                          </a:solidFill>
                          <a:latin typeface="Inter" panose="02000503000000020004" pitchFamily="2" charset="0"/>
                          <a:ea typeface="Inter" panose="02000503000000020004" pitchFamily="2" charset="0"/>
                        </a:rPr>
                        <a:t>22</a:t>
                      </a:r>
                    </a:p>
                  </a:txBody>
                  <a:tcPr/>
                </a:tc>
                <a:extLst>
                  <a:ext uri="{0D108BD9-81ED-4DB2-BD59-A6C34878D82A}">
                    <a16:rowId xmlns:a16="http://schemas.microsoft.com/office/drawing/2014/main" val="4066329242"/>
                  </a:ext>
                </a:extLst>
              </a:tr>
              <a:tr h="333855">
                <a:tc>
                  <a:txBody>
                    <a:bodyPr/>
                    <a:lstStyle/>
                    <a:p>
                      <a:r>
                        <a:rPr lang="en-US" sz="1800" b="1" dirty="0">
                          <a:solidFill>
                            <a:srgbClr val="111111"/>
                          </a:solidFill>
                          <a:latin typeface="Inter" panose="02000503000000020004" pitchFamily="2" charset="0"/>
                          <a:ea typeface="Inter" panose="02000503000000020004" pitchFamily="2" charset="0"/>
                        </a:rPr>
                        <a:t>Wyoming*</a:t>
                      </a:r>
                    </a:p>
                  </a:txBody>
                  <a:tcPr>
                    <a:solidFill>
                      <a:srgbClr val="772116">
                        <a:alpha val="50196"/>
                      </a:srgbClr>
                    </a:solidFill>
                  </a:tcPr>
                </a:tc>
                <a:tc>
                  <a:txBody>
                    <a:bodyPr/>
                    <a:lstStyle/>
                    <a:p>
                      <a:pPr algn="ctr"/>
                      <a:r>
                        <a:rPr lang="en-US" sz="1800" dirty="0">
                          <a:solidFill>
                            <a:srgbClr val="111111"/>
                          </a:solidFill>
                          <a:latin typeface="Inter" panose="02000503000000020004" pitchFamily="2" charset="0"/>
                          <a:ea typeface="Inter" panose="02000503000000020004" pitchFamily="2" charset="0"/>
                        </a:rPr>
                        <a:t>21</a:t>
                      </a:r>
                    </a:p>
                  </a:txBody>
                  <a:tcPr/>
                </a:tc>
                <a:extLst>
                  <a:ext uri="{0D108BD9-81ED-4DB2-BD59-A6C34878D82A}">
                    <a16:rowId xmlns:a16="http://schemas.microsoft.com/office/drawing/2014/main" val="3486815566"/>
                  </a:ext>
                </a:extLst>
              </a:tr>
              <a:tr h="333855">
                <a:tc>
                  <a:txBody>
                    <a:bodyPr/>
                    <a:lstStyle/>
                    <a:p>
                      <a:r>
                        <a:rPr lang="en-US" sz="1800" b="1" dirty="0">
                          <a:solidFill>
                            <a:srgbClr val="111111"/>
                          </a:solidFill>
                          <a:latin typeface="Inter" panose="02000503000000020004" pitchFamily="2" charset="0"/>
                          <a:ea typeface="Inter" panose="02000503000000020004" pitchFamily="2" charset="0"/>
                        </a:rPr>
                        <a:t>New Mexico</a:t>
                      </a:r>
                    </a:p>
                  </a:txBody>
                  <a:tcPr>
                    <a:solidFill>
                      <a:srgbClr val="772116">
                        <a:alpha val="50196"/>
                      </a:srgbClr>
                    </a:solidFill>
                  </a:tcPr>
                </a:tc>
                <a:tc>
                  <a:txBody>
                    <a:bodyPr/>
                    <a:lstStyle/>
                    <a:p>
                      <a:pPr algn="ctr"/>
                      <a:r>
                        <a:rPr lang="en-US" sz="1800" dirty="0">
                          <a:solidFill>
                            <a:srgbClr val="111111"/>
                          </a:solidFill>
                          <a:latin typeface="Inter" panose="02000503000000020004" pitchFamily="2" charset="0"/>
                          <a:ea typeface="Inter" panose="02000503000000020004" pitchFamily="2" charset="0"/>
                        </a:rPr>
                        <a:t>1</a:t>
                      </a:r>
                    </a:p>
                  </a:txBody>
                  <a:tcPr/>
                </a:tc>
                <a:extLst>
                  <a:ext uri="{0D108BD9-81ED-4DB2-BD59-A6C34878D82A}">
                    <a16:rowId xmlns:a16="http://schemas.microsoft.com/office/drawing/2014/main" val="3601053198"/>
                  </a:ext>
                </a:extLst>
              </a:tr>
            </a:tbl>
          </a:graphicData>
        </a:graphic>
      </p:graphicFrame>
      <p:graphicFrame>
        <p:nvGraphicFramePr>
          <p:cNvPr id="7" name="Table 19">
            <a:extLst>
              <a:ext uri="{FF2B5EF4-FFF2-40B4-BE49-F238E27FC236}">
                <a16:creationId xmlns:a16="http://schemas.microsoft.com/office/drawing/2014/main" id="{7ECC9D8B-61F0-64DC-4D76-17D9846485D2}"/>
              </a:ext>
            </a:extLst>
          </p:cNvPr>
          <p:cNvGraphicFramePr>
            <a:graphicFrameLocks noGrp="1"/>
          </p:cNvGraphicFramePr>
          <p:nvPr>
            <p:extLst>
              <p:ext uri="{D42A27DB-BD31-4B8C-83A1-F6EECF244321}">
                <p14:modId xmlns:p14="http://schemas.microsoft.com/office/powerpoint/2010/main" val="4118257911"/>
              </p:ext>
            </p:extLst>
          </p:nvPr>
        </p:nvGraphicFramePr>
        <p:xfrm>
          <a:off x="1115121" y="3978334"/>
          <a:ext cx="9740113" cy="2194560"/>
        </p:xfrm>
        <a:graphic>
          <a:graphicData uri="http://schemas.openxmlformats.org/drawingml/2006/table">
            <a:tbl>
              <a:tblPr firstRow="1" bandRow="1">
                <a:tableStyleId>{5940675A-B579-460E-94D1-54222C63F5DA}</a:tableStyleId>
              </a:tblPr>
              <a:tblGrid>
                <a:gridCol w="3768096">
                  <a:extLst>
                    <a:ext uri="{9D8B030D-6E8A-4147-A177-3AD203B41FA5}">
                      <a16:colId xmlns:a16="http://schemas.microsoft.com/office/drawing/2014/main" val="4151951566"/>
                    </a:ext>
                  </a:extLst>
                </a:gridCol>
                <a:gridCol w="2915912">
                  <a:extLst>
                    <a:ext uri="{9D8B030D-6E8A-4147-A177-3AD203B41FA5}">
                      <a16:colId xmlns:a16="http://schemas.microsoft.com/office/drawing/2014/main" val="784339987"/>
                    </a:ext>
                  </a:extLst>
                </a:gridCol>
                <a:gridCol w="3056105">
                  <a:extLst>
                    <a:ext uri="{9D8B030D-6E8A-4147-A177-3AD203B41FA5}">
                      <a16:colId xmlns:a16="http://schemas.microsoft.com/office/drawing/2014/main" val="146075973"/>
                    </a:ext>
                  </a:extLst>
                </a:gridCol>
              </a:tblGrid>
              <a:tr h="343468">
                <a:tc>
                  <a:txBody>
                    <a:bodyPr/>
                    <a:lstStyle/>
                    <a:p>
                      <a:r>
                        <a:rPr lang="en-US" sz="1800" b="1" dirty="0">
                          <a:solidFill>
                            <a:srgbClr val="111111"/>
                          </a:solidFill>
                          <a:latin typeface="Inter" panose="02000503000000020004" pitchFamily="2" charset="0"/>
                          <a:ea typeface="Inter" panose="02000503000000020004" pitchFamily="2" charset="0"/>
                        </a:rPr>
                        <a:t>Total:</a:t>
                      </a:r>
                    </a:p>
                  </a:txBody>
                  <a:tcPr>
                    <a:solidFill>
                      <a:srgbClr val="772116">
                        <a:alpha val="50196"/>
                      </a:srgbClr>
                    </a:solidFill>
                  </a:tcPr>
                </a:tc>
                <a:tc>
                  <a:txBody>
                    <a:bodyPr/>
                    <a:lstStyle/>
                    <a:p>
                      <a:pPr algn="l"/>
                      <a:r>
                        <a:rPr lang="en-US" sz="1800" b="1" dirty="0">
                          <a:solidFill>
                            <a:srgbClr val="111111"/>
                          </a:solidFill>
                          <a:latin typeface="Inter" panose="02000503000000020004" pitchFamily="2" charset="0"/>
                          <a:ea typeface="Inter" panose="02000503000000020004" pitchFamily="2" charset="0"/>
                        </a:rPr>
                        <a:t>4-State</a:t>
                      </a:r>
                    </a:p>
                  </a:txBody>
                  <a:tcPr>
                    <a:solidFill>
                      <a:srgbClr val="772116">
                        <a:alpha val="50196"/>
                      </a:srgbClr>
                    </a:solidFill>
                  </a:tcPr>
                </a:tc>
                <a:tc>
                  <a:txBody>
                    <a:bodyPr/>
                    <a:lstStyle/>
                    <a:p>
                      <a:pPr algn="l"/>
                      <a:r>
                        <a:rPr lang="en-US" sz="1800" b="1" dirty="0">
                          <a:solidFill>
                            <a:srgbClr val="111111"/>
                          </a:solidFill>
                          <a:latin typeface="Inter" panose="02000503000000020004" pitchFamily="2" charset="0"/>
                          <a:ea typeface="Inter" panose="02000503000000020004" pitchFamily="2" charset="0"/>
                        </a:rPr>
                        <a:t>Utah</a:t>
                      </a:r>
                    </a:p>
                  </a:txBody>
                  <a:tcPr>
                    <a:solidFill>
                      <a:srgbClr val="772116">
                        <a:alpha val="50196"/>
                      </a:srgbClr>
                    </a:solidFill>
                  </a:tcPr>
                </a:tc>
                <a:extLst>
                  <a:ext uri="{0D108BD9-81ED-4DB2-BD59-A6C34878D82A}">
                    <a16:rowId xmlns:a16="http://schemas.microsoft.com/office/drawing/2014/main" val="2553176129"/>
                  </a:ext>
                </a:extLst>
              </a:tr>
              <a:tr h="343468">
                <a:tc>
                  <a:txBody>
                    <a:bodyPr/>
                    <a:lstStyle/>
                    <a:p>
                      <a:r>
                        <a:rPr lang="en-US" sz="1800" b="1" dirty="0">
                          <a:solidFill>
                            <a:srgbClr val="111111"/>
                          </a:solidFill>
                          <a:latin typeface="Inter" panose="02000503000000020004" pitchFamily="2" charset="0"/>
                          <a:ea typeface="Inter" panose="02000503000000020004" pitchFamily="2" charset="0"/>
                        </a:rPr>
                        <a:t>Selected Projects</a:t>
                      </a:r>
                    </a:p>
                  </a:txBody>
                  <a:tcPr>
                    <a:solidFill>
                      <a:srgbClr val="772116">
                        <a:alpha val="50196"/>
                      </a:srgbClr>
                    </a:solidFill>
                  </a:tcPr>
                </a:tc>
                <a:tc>
                  <a:txBody>
                    <a:bodyPr/>
                    <a:lstStyle/>
                    <a:p>
                      <a:pPr algn="l"/>
                      <a:r>
                        <a:rPr lang="en-US" sz="1800" dirty="0">
                          <a:solidFill>
                            <a:srgbClr val="111111"/>
                          </a:solidFill>
                          <a:latin typeface="Inter" panose="02000503000000020004" pitchFamily="2" charset="0"/>
                          <a:ea typeface="Inter" panose="02000503000000020004" pitchFamily="2" charset="0"/>
                        </a:rPr>
                        <a:t>64</a:t>
                      </a:r>
                    </a:p>
                  </a:txBody>
                  <a:tcPr/>
                </a:tc>
                <a:tc>
                  <a:txBody>
                    <a:bodyPr/>
                    <a:lstStyle/>
                    <a:p>
                      <a:pPr algn="l"/>
                      <a:r>
                        <a:rPr lang="en-US" sz="1800" dirty="0">
                          <a:solidFill>
                            <a:srgbClr val="111111"/>
                          </a:solidFill>
                          <a:latin typeface="Inter" panose="02000503000000020004" pitchFamily="2" charset="0"/>
                          <a:ea typeface="Inter" panose="02000503000000020004" pitchFamily="2" charset="0"/>
                        </a:rPr>
                        <a:t>20 (31% of total)</a:t>
                      </a:r>
                    </a:p>
                  </a:txBody>
                  <a:tcPr/>
                </a:tc>
                <a:extLst>
                  <a:ext uri="{0D108BD9-81ED-4DB2-BD59-A6C34878D82A}">
                    <a16:rowId xmlns:a16="http://schemas.microsoft.com/office/drawing/2014/main" val="3119787987"/>
                  </a:ext>
                </a:extLst>
              </a:tr>
              <a:tr h="343468">
                <a:tc>
                  <a:txBody>
                    <a:bodyPr/>
                    <a:lstStyle/>
                    <a:p>
                      <a:r>
                        <a:rPr lang="en-US" sz="1800" b="1" dirty="0">
                          <a:solidFill>
                            <a:srgbClr val="111111"/>
                          </a:solidFill>
                          <a:latin typeface="Inter" panose="02000503000000020004" pitchFamily="2" charset="0"/>
                          <a:ea typeface="Inter" panose="02000503000000020004" pitchFamily="2" charset="0"/>
                        </a:rPr>
                        <a:t>Project Types</a:t>
                      </a:r>
                    </a:p>
                  </a:txBody>
                  <a:tcPr>
                    <a:solidFill>
                      <a:srgbClr val="77211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Ag, Municipal, Industrial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Ag, Municipal, Industrial</a:t>
                      </a:r>
                    </a:p>
                  </a:txBody>
                  <a:tcPr/>
                </a:tc>
                <a:extLst>
                  <a:ext uri="{0D108BD9-81ED-4DB2-BD59-A6C34878D82A}">
                    <a16:rowId xmlns:a16="http://schemas.microsoft.com/office/drawing/2014/main" val="2530720636"/>
                  </a:ext>
                </a:extLst>
              </a:tr>
              <a:tr h="343468">
                <a:tc>
                  <a:txBody>
                    <a:bodyPr/>
                    <a:lstStyle/>
                    <a:p>
                      <a:r>
                        <a:rPr lang="en-US" sz="1800" b="1" dirty="0">
                          <a:solidFill>
                            <a:srgbClr val="111111"/>
                          </a:solidFill>
                          <a:latin typeface="Inter" panose="02000503000000020004" pitchFamily="2" charset="0"/>
                          <a:ea typeface="Inter" panose="02000503000000020004" pitchFamily="2" charset="0"/>
                        </a:rPr>
                        <a:t>Conserved Volume (Acre-Feet)</a:t>
                      </a:r>
                    </a:p>
                  </a:txBody>
                  <a:tcPr>
                    <a:solidFill>
                      <a:srgbClr val="772116">
                        <a:alpha val="50196"/>
                      </a:srgbClr>
                    </a:solidFill>
                  </a:tcPr>
                </a:tc>
                <a:tc>
                  <a:txBody>
                    <a:bodyPr/>
                    <a:lstStyle/>
                    <a:p>
                      <a:pPr algn="l"/>
                      <a:r>
                        <a:rPr lang="en-US" sz="1800" dirty="0">
                          <a:solidFill>
                            <a:srgbClr val="111111"/>
                          </a:solidFill>
                          <a:latin typeface="Inter" panose="02000503000000020004" pitchFamily="2" charset="0"/>
                          <a:ea typeface="Inter" panose="02000503000000020004" pitchFamily="2" charset="0"/>
                        </a:rPr>
                        <a:t>37,810</a:t>
                      </a:r>
                    </a:p>
                  </a:txBody>
                  <a:tcPr/>
                </a:tc>
                <a:tc>
                  <a:txBody>
                    <a:bodyPr/>
                    <a:lstStyle/>
                    <a:p>
                      <a:pPr algn="l"/>
                      <a:r>
                        <a:rPr lang="en-US" sz="1800" dirty="0">
                          <a:solidFill>
                            <a:srgbClr val="111111"/>
                          </a:solidFill>
                          <a:latin typeface="Inter" panose="02000503000000020004" pitchFamily="2" charset="0"/>
                          <a:ea typeface="Inter" panose="02000503000000020004" pitchFamily="2" charset="0"/>
                        </a:rPr>
                        <a:t>15,090 (40% of total)</a:t>
                      </a:r>
                    </a:p>
                  </a:txBody>
                  <a:tcPr/>
                </a:tc>
                <a:extLst>
                  <a:ext uri="{0D108BD9-81ED-4DB2-BD59-A6C34878D82A}">
                    <a16:rowId xmlns:a16="http://schemas.microsoft.com/office/drawing/2014/main" val="4066329242"/>
                  </a:ext>
                </a:extLst>
              </a:tr>
              <a:tr h="343468">
                <a:tc>
                  <a:txBody>
                    <a:bodyPr/>
                    <a:lstStyle/>
                    <a:p>
                      <a:r>
                        <a:rPr lang="en-US" sz="1800" b="1" dirty="0">
                          <a:solidFill>
                            <a:srgbClr val="111111"/>
                          </a:solidFill>
                          <a:latin typeface="Inter" panose="02000503000000020004" pitchFamily="2" charset="0"/>
                          <a:ea typeface="Inter" panose="02000503000000020004" pitchFamily="2" charset="0"/>
                        </a:rPr>
                        <a:t>Total Expense</a:t>
                      </a:r>
                    </a:p>
                  </a:txBody>
                  <a:tcPr>
                    <a:solidFill>
                      <a:srgbClr val="77211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$15,969,035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$5,439,590 (34% of total)</a:t>
                      </a:r>
                    </a:p>
                  </a:txBody>
                  <a:tcPr/>
                </a:tc>
                <a:extLst>
                  <a:ext uri="{0D108BD9-81ED-4DB2-BD59-A6C34878D82A}">
                    <a16:rowId xmlns:a16="http://schemas.microsoft.com/office/drawing/2014/main" val="3486815566"/>
                  </a:ext>
                </a:extLst>
              </a:tr>
              <a:tr h="343468">
                <a:tc>
                  <a:txBody>
                    <a:bodyPr/>
                    <a:lstStyle/>
                    <a:p>
                      <a:r>
                        <a:rPr lang="en-US" sz="1800" b="1" dirty="0">
                          <a:solidFill>
                            <a:srgbClr val="111111"/>
                          </a:solidFill>
                          <a:latin typeface="Inter" panose="02000503000000020004" pitchFamily="2" charset="0"/>
                          <a:ea typeface="Inter" panose="02000503000000020004" pitchFamily="2" charset="0"/>
                        </a:rPr>
                        <a:t>Average Price Per Acre-Foot</a:t>
                      </a:r>
                    </a:p>
                  </a:txBody>
                  <a:tcPr>
                    <a:solidFill>
                      <a:srgbClr val="772116">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$422 Weighted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11111"/>
                          </a:solidFill>
                          <a:latin typeface="Inter" panose="02000503000000020004" pitchFamily="2" charset="0"/>
                          <a:ea typeface="Inter" panose="02000503000000020004" pitchFamily="2" charset="0"/>
                        </a:rPr>
                        <a:t>$360 Weighted</a:t>
                      </a:r>
                    </a:p>
                  </a:txBody>
                  <a:tcPr/>
                </a:tc>
                <a:extLst>
                  <a:ext uri="{0D108BD9-81ED-4DB2-BD59-A6C34878D82A}">
                    <a16:rowId xmlns:a16="http://schemas.microsoft.com/office/drawing/2014/main" val="3601053198"/>
                  </a:ext>
                </a:extLst>
              </a:tr>
            </a:tbl>
          </a:graphicData>
        </a:graphic>
      </p:graphicFrame>
      <p:pic>
        <p:nvPicPr>
          <p:cNvPr id="9" name="Picture 8" descr="A long shot of a field&#10;&#10;Description automatically generated">
            <a:extLst>
              <a:ext uri="{FF2B5EF4-FFF2-40B4-BE49-F238E27FC236}">
                <a16:creationId xmlns:a16="http://schemas.microsoft.com/office/drawing/2014/main" id="{0E67247C-458E-378D-1C58-2EBE22AAC0E5}"/>
              </a:ext>
            </a:extLst>
          </p:cNvPr>
          <p:cNvPicPr>
            <a:picLocks noChangeAspect="1"/>
          </p:cNvPicPr>
          <p:nvPr/>
        </p:nvPicPr>
        <p:blipFill rotWithShape="1">
          <a:blip r:embed="rId3"/>
          <a:srcRect l="21391" t="34306" r="3633"/>
          <a:stretch/>
        </p:blipFill>
        <p:spPr>
          <a:xfrm>
            <a:off x="6096000" y="1145277"/>
            <a:ext cx="5072063" cy="2630577"/>
          </a:xfrm>
          <a:prstGeom prst="rect">
            <a:avLst/>
          </a:prstGeom>
          <a:ln w="38100">
            <a:solidFill>
              <a:srgbClr val="111111"/>
            </a:solidFill>
          </a:ln>
        </p:spPr>
      </p:pic>
    </p:spTree>
    <p:extLst>
      <p:ext uri="{BB962C8B-B14F-4D97-AF65-F5344CB8AC3E}">
        <p14:creationId xmlns:p14="http://schemas.microsoft.com/office/powerpoint/2010/main" val="10206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ttern Powerpoint Template">
  <a:themeElements>
    <a:clrScheme name="pattern color">
      <a:dk1>
        <a:srgbClr val="49494B"/>
      </a:dk1>
      <a:lt1>
        <a:srgbClr val="FFFFFF"/>
      </a:lt1>
      <a:dk2>
        <a:srgbClr val="49494B"/>
      </a:dk2>
      <a:lt2>
        <a:srgbClr val="FEFC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Source Sans Pro Bold and Regular">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TotalTime>
  <Words>1668</Words>
  <Application>Microsoft Office PowerPoint</Application>
  <PresentationFormat>Widescreen</PresentationFormat>
  <Paragraphs>205</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Inter</vt:lpstr>
      <vt:lpstr>Source Sans Pro</vt:lpstr>
      <vt:lpstr>Pattern Powerpoint Template</vt:lpstr>
      <vt:lpstr>2024 System Conservation Pilot Program</vt:lpstr>
      <vt:lpstr>What is SCPP? </vt:lpstr>
      <vt:lpstr>What is not SCPP? </vt:lpstr>
      <vt:lpstr>Recap SCPP 2023: Lessons Learned</vt:lpstr>
      <vt:lpstr>SCPP Reauthorized for 2024</vt:lpstr>
      <vt:lpstr>Timeline</vt:lpstr>
      <vt:lpstr>Request for Proposals: Program Management and Technical for Consulting for Agricultural Resiliency and Demand Management Pilot Program </vt:lpstr>
      <vt:lpstr>PowerPoint Presentation</vt:lpstr>
      <vt:lpstr>Recap SCPP 2023: Outcomes</vt:lpstr>
      <vt:lpstr>Will my water right be subject to abandonment if I participate? </vt:lpstr>
      <vt:lpstr>How is SCPP funded and administered?</vt:lpstr>
      <vt:lpstr>Proposal Process</vt:lpstr>
      <vt:lpstr>How does SCPP 2024 fit in with other ag water programs?</vt:lpstr>
      <vt:lpstr>Details for Outreach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ShapeSlide</dc:creator>
  <cp:keywords/>
  <dc:description/>
  <cp:lastModifiedBy>Lily Bosworth</cp:lastModifiedBy>
  <cp:revision>68</cp:revision>
  <cp:lastPrinted>2017-08-11T00:36:20Z</cp:lastPrinted>
  <dcterms:created xsi:type="dcterms:W3CDTF">2017-08-07T02:30:58Z</dcterms:created>
  <dcterms:modified xsi:type="dcterms:W3CDTF">2023-10-19T22:33:27Z</dcterms:modified>
  <cp:category/>
</cp:coreProperties>
</file>