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53" r:id="rId2"/>
    <p:sldId id="394" r:id="rId3"/>
    <p:sldId id="427" r:id="rId4"/>
    <p:sldId id="429" r:id="rId5"/>
    <p:sldId id="431" r:id="rId6"/>
    <p:sldId id="425" r:id="rId7"/>
    <p:sldId id="430" r:id="rId8"/>
    <p:sldId id="426" r:id="rId9"/>
    <p:sldId id="432" r:id="rId10"/>
    <p:sldId id="403" r:id="rId11"/>
    <p:sldId id="343" r:id="rId12"/>
    <p:sldId id="344" r:id="rId13"/>
    <p:sldId id="352" r:id="rId14"/>
    <p:sldId id="407" r:id="rId15"/>
    <p:sldId id="420" r:id="rId16"/>
    <p:sldId id="421" r:id="rId17"/>
    <p:sldId id="428" r:id="rId18"/>
    <p:sldId id="433" r:id="rId19"/>
    <p:sldId id="424" r:id="rId20"/>
    <p:sldId id="423" r:id="rId21"/>
    <p:sldId id="388" r:id="rId22"/>
  </p:sldIdLst>
  <p:sldSz cx="12192000" cy="6858000"/>
  <p:notesSz cx="6858000" cy="9144000"/>
  <p:embeddedFontLst>
    <p:embeddedFont>
      <p:font typeface="Source Sans Pro" panose="020B0503030403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  <a:srgbClr val="EE6417"/>
    <a:srgbClr val="772116"/>
    <a:srgbClr val="663300"/>
    <a:srgbClr val="0099FF"/>
    <a:srgbClr val="008000"/>
    <a:srgbClr val="FFCC00"/>
    <a:srgbClr val="003399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 autoAdjust="0"/>
    <p:restoredTop sz="91242" autoAdjust="0"/>
  </p:normalViewPr>
  <p:slideViewPr>
    <p:cSldViewPr snapToGrid="0" snapToObjects="1" showGuides="1">
      <p:cViewPr varScale="1">
        <p:scale>
          <a:sx n="101" d="100"/>
          <a:sy n="101" d="100"/>
        </p:scale>
        <p:origin x="918" y="10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20" d="100"/>
          <a:sy n="120" d="100"/>
        </p:scale>
        <p:origin x="338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F6F05-3F3E-2048-BC3F-63605A1D392D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A7324-FE81-FB44-993A-39FC0F643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78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F3A15-AFE2-EF49-9E7E-F79D0D5E526E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98CE7-D7A0-7847-90FC-3890BB83C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95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73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69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53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47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Low elevation Snow – follow up from last Meeting. 2023 had far greater low elevation snow at this time compared to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0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Month to date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precip</a:t>
            </a:r>
            <a:r>
              <a:rPr lang="en-U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Wet in Feb. But looking at water year to date, have been some very dry months. Average to slightly below average for what we’re seeing for basin. Drier in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san</a:t>
            </a:r>
            <a:r>
              <a:rPr lang="en-U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juan</a:t>
            </a:r>
            <a:r>
              <a:rPr lang="en-US" sz="18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southern portion of basin.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02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Weather prediction center, climate prediction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89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83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Decreasing storage part of year</a:t>
            </a:r>
          </a:p>
          <a:p>
            <a:r>
              <a:rPr lang="en-US" dirty="0"/>
              <a:t>Because of the 7.48 release year, Lake Powell is decreasing slowly at about 1 foot per 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87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12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64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Decrease in max probable of ~4MAF since September.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98CE7-D7A0-7847-90FC-3890BB83CC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43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724526" y="373632"/>
            <a:ext cx="5747428" cy="2358197"/>
          </a:xfrm>
        </p:spPr>
        <p:txBody>
          <a:bodyPr anchor="t">
            <a:noAutofit/>
          </a:bodyPr>
          <a:lstStyle>
            <a:lvl1pPr>
              <a:defRPr sz="6000" b="1" i="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Goes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386269" y="235611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i="0" smtClean="0">
                <a:solidFill>
                  <a:schemeClr val="tx1"/>
                </a:solidFill>
                <a:latin typeface="Inter" panose="020B0502030000000004" pitchFamily="34" charset="0"/>
                <a:ea typeface="Inter" panose="020B0502030000000004" pitchFamily="34" charset="0"/>
                <a:cs typeface="Source Sans Pro" charset="0"/>
              </a:rPr>
              <a:pPr algn="ctr"/>
              <a:t>‹#›</a:t>
            </a:fld>
            <a:endParaRPr lang="en-US" sz="1200" b="1" i="0" dirty="0">
              <a:solidFill>
                <a:schemeClr val="tx1"/>
              </a:solidFill>
              <a:latin typeface="Inter" panose="020B0502030000000004" pitchFamily="34" charset="0"/>
              <a:ea typeface="Inter" panose="020B0502030000000004" pitchFamily="34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3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711464" y="399758"/>
            <a:ext cx="9143770" cy="553831"/>
          </a:xfrm>
        </p:spPr>
        <p:txBody>
          <a:bodyPr anchor="t">
            <a:normAutofit/>
          </a:bodyPr>
          <a:lstStyle>
            <a:lvl1pPr>
              <a:defRPr sz="3400" b="1" i="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386269" y="235611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i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pPr algn="ctr"/>
              <a:t>‹#›</a:t>
            </a:fld>
            <a:endParaRPr lang="en-US" sz="1200" b="1" i="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724526" y="397565"/>
            <a:ext cx="5769578" cy="2087216"/>
          </a:xfrm>
        </p:spPr>
        <p:txBody>
          <a:bodyPr anchor="t">
            <a:normAutofit/>
          </a:bodyPr>
          <a:lstStyle>
            <a:lvl1pPr>
              <a:defRPr sz="4000" b="1" i="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 dirty="0"/>
              <a:t>Add Your Title Here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386269" y="235611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i="0" smtClean="0">
                <a:solidFill>
                  <a:srgbClr val="EE6417"/>
                </a:solidFill>
                <a:latin typeface="Source Sans Pro" charset="0"/>
                <a:ea typeface="Source Sans Pro" charset="0"/>
                <a:cs typeface="Source Sans Pro" charset="0"/>
              </a:rPr>
              <a:pPr algn="ctr"/>
              <a:t>‹#›</a:t>
            </a:fld>
            <a:endParaRPr lang="en-US" sz="1200" b="1" i="0" dirty="0">
              <a:solidFill>
                <a:srgbClr val="EE6417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724526" y="1818861"/>
            <a:ext cx="3020271" cy="428345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903823" y="1818861"/>
            <a:ext cx="3020271" cy="428345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083120" y="1818861"/>
            <a:ext cx="3020271" cy="428345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386269" y="235611"/>
            <a:ext cx="647753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b="1" i="0" smtClean="0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rPr>
              <a:pPr algn="ctr"/>
              <a:t>‹#›</a:t>
            </a:fld>
            <a:endParaRPr lang="en-US" sz="1200" b="1" i="0" dirty="0">
              <a:solidFill>
                <a:schemeClr val="tx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9" name="Title 9"/>
          <p:cNvSpPr>
            <a:spLocks noGrp="1"/>
          </p:cNvSpPr>
          <p:nvPr>
            <p:ph type="title"/>
          </p:nvPr>
        </p:nvSpPr>
        <p:spPr>
          <a:xfrm>
            <a:off x="1724526" y="399758"/>
            <a:ext cx="3891083" cy="1031477"/>
          </a:xfrm>
        </p:spPr>
        <p:txBody>
          <a:bodyPr anchor="t">
            <a:normAutofit/>
          </a:bodyPr>
          <a:lstStyle>
            <a:lvl1pPr>
              <a:defRPr sz="3400" b="1" i="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3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965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4526" y="365125"/>
            <a:ext cx="9629274" cy="132556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4526" y="1825625"/>
            <a:ext cx="9629274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 rot="5400000">
            <a:off x="-767873" y="4997773"/>
            <a:ext cx="2598944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900" b="1" i="0" dirty="0">
                <a:solidFill>
                  <a:srgbClr val="111111">
                    <a:alpha val="70000"/>
                  </a:srgbClr>
                </a:solidFill>
                <a:latin typeface="Inter" panose="020B0502030000000004" pitchFamily="34" charset="0"/>
                <a:ea typeface="Inter" panose="020B0502030000000004" pitchFamily="34" charset="0"/>
                <a:cs typeface="Source Sans Pro" charset="0"/>
              </a:rPr>
              <a:t>THE COLORADO RIVER AUTHORITY OF UTAH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06532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11711748" y="612559"/>
            <a:ext cx="0" cy="397591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 userDrawn="1"/>
        </p:nvSpPr>
        <p:spPr>
          <a:xfrm rot="2700000" flipH="1">
            <a:off x="11643696" y="6371446"/>
            <a:ext cx="133017" cy="133017"/>
          </a:xfrm>
          <a:custGeom>
            <a:avLst/>
            <a:gdLst>
              <a:gd name="connsiteX0" fmla="*/ 216347 w 216347"/>
              <a:gd name="connsiteY0" fmla="*/ 347 h 216347"/>
              <a:gd name="connsiteX1" fmla="*/ 216000 w 216347"/>
              <a:gd name="connsiteY1" fmla="*/ 347 h 216347"/>
              <a:gd name="connsiteX2" fmla="*/ 216000 w 216347"/>
              <a:gd name="connsiteY2" fmla="*/ 0 h 216347"/>
              <a:gd name="connsiteX3" fmla="*/ 0 w 216347"/>
              <a:gd name="connsiteY3" fmla="*/ 0 h 216347"/>
              <a:gd name="connsiteX4" fmla="*/ 0 w 216347"/>
              <a:gd name="connsiteY4" fmla="*/ 28800 h 216347"/>
              <a:gd name="connsiteX5" fmla="*/ 187546 w 216347"/>
              <a:gd name="connsiteY5" fmla="*/ 28800 h 216347"/>
              <a:gd name="connsiteX6" fmla="*/ 187547 w 216347"/>
              <a:gd name="connsiteY6" fmla="*/ 216347 h 216347"/>
              <a:gd name="connsiteX7" fmla="*/ 216347 w 216347"/>
              <a:gd name="connsiteY7" fmla="*/ 216347 h 21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347" h="216347">
                <a:moveTo>
                  <a:pt x="216347" y="347"/>
                </a:moveTo>
                <a:lnTo>
                  <a:pt x="216000" y="347"/>
                </a:lnTo>
                <a:lnTo>
                  <a:pt x="216000" y="0"/>
                </a:lnTo>
                <a:lnTo>
                  <a:pt x="0" y="0"/>
                </a:lnTo>
                <a:lnTo>
                  <a:pt x="0" y="28800"/>
                </a:lnTo>
                <a:lnTo>
                  <a:pt x="187546" y="28800"/>
                </a:lnTo>
                <a:lnTo>
                  <a:pt x="187547" y="216347"/>
                </a:lnTo>
                <a:lnTo>
                  <a:pt x="216347" y="216347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5C968DB-D115-9847-9BAE-569E81C8CCA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2074" y="365125"/>
            <a:ext cx="699049" cy="69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72" r:id="rId4"/>
    <p:sldLayoutId id="214748371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111111"/>
          </a:solidFill>
          <a:latin typeface="Inter" panose="020B0502030000000004" pitchFamily="34" charset="0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97B9E-2AD6-024B-9820-E99DDBFF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525" y="1339690"/>
            <a:ext cx="7067050" cy="2358197"/>
          </a:xfrm>
        </p:spPr>
        <p:txBody>
          <a:bodyPr/>
          <a:lstStyle/>
          <a:p>
            <a:r>
              <a:rPr lang="en-US" dirty="0"/>
              <a:t>System Status Update February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DA51CD-0566-F241-8963-16253DA411A5}"/>
              </a:ext>
            </a:extLst>
          </p:cNvPr>
          <p:cNvSpPr txBox="1"/>
          <p:nvPr/>
        </p:nvSpPr>
        <p:spPr>
          <a:xfrm>
            <a:off x="1724525" y="5175215"/>
            <a:ext cx="2621038" cy="4731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  <a:latin typeface="Inter" panose="020B0502030000000004" pitchFamily="34" charset="0"/>
                <a:ea typeface="Inter" panose="020B0502030000000004" pitchFamily="34" charset="0"/>
              </a:rPr>
              <a:t>February 27, 2024</a:t>
            </a:r>
          </a:p>
          <a:p>
            <a:pPr>
              <a:lnSpc>
                <a:spcPct val="130000"/>
              </a:lnSpc>
            </a:pPr>
            <a:r>
              <a:rPr lang="en-US" sz="1000" dirty="0">
                <a:solidFill>
                  <a:schemeClr val="tx1">
                    <a:alpha val="70000"/>
                  </a:schemeClr>
                </a:solidFill>
                <a:latin typeface="Inter" panose="020B0502030000000004" pitchFamily="34" charset="0"/>
                <a:ea typeface="Inter" panose="020B0502030000000004" pitchFamily="34" charset="0"/>
              </a:rPr>
              <a:t>SALT LAKE CITY, UTAH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0E2CBC-B0E1-BE4E-BE5A-5F0C9C3AC8BE}"/>
              </a:ext>
            </a:extLst>
          </p:cNvPr>
          <p:cNvSpPr txBox="1"/>
          <p:nvPr/>
        </p:nvSpPr>
        <p:spPr>
          <a:xfrm>
            <a:off x="1724525" y="4237342"/>
            <a:ext cx="3594382" cy="52322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400" b="1" dirty="0">
                <a:latin typeface="Inter" panose="020B0502030000000004" pitchFamily="34" charset="0"/>
                <a:ea typeface="Inter" panose="020B0502030000000004" pitchFamily="34" charset="0"/>
                <a:cs typeface="Open Sans" charset="0"/>
              </a:rPr>
              <a:t>Colorado River Authority of Utah Board Meeting</a:t>
            </a:r>
          </a:p>
          <a:p>
            <a:r>
              <a:rPr lang="en-US" sz="1400" b="1" dirty="0">
                <a:latin typeface="Inter" panose="020B0502030000000004" pitchFamily="34" charset="0"/>
                <a:ea typeface="Inter" panose="020B0502030000000004" pitchFamily="34" charset="0"/>
                <a:cs typeface="Open Sans" charset="0"/>
              </a:rPr>
              <a:t>Betsy Morgan, Staff Engineer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5E45A1A-0221-C740-8892-8FB3D29C2D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5277203" y="-548646"/>
            <a:ext cx="10186416" cy="101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06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3AAADB5-4446-2B4E-84AE-1B6BF98798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2273567" y="-1790947"/>
            <a:ext cx="10186416" cy="10186416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175640" y="2012295"/>
            <a:ext cx="7840720" cy="141670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51" baseline="0">
                <a:solidFill>
                  <a:schemeClr val="tx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algn="ctr"/>
            <a:r>
              <a:rPr lang="en-US" sz="8800" dirty="0">
                <a:solidFill>
                  <a:srgbClr val="772116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System Operations</a:t>
            </a:r>
          </a:p>
        </p:txBody>
      </p:sp>
    </p:spTree>
    <p:extLst>
      <p:ext uri="{BB962C8B-B14F-4D97-AF65-F5344CB8AC3E}">
        <p14:creationId xmlns:p14="http://schemas.microsoft.com/office/powerpoint/2010/main" val="3209941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526" y="399758"/>
            <a:ext cx="5709008" cy="884756"/>
          </a:xfrm>
        </p:spPr>
        <p:txBody>
          <a:bodyPr>
            <a:normAutofit fontScale="90000"/>
          </a:bodyPr>
          <a:lstStyle/>
          <a:p>
            <a:r>
              <a:rPr lang="en-US" dirty="0"/>
              <a:t>Upper Basin Storage: </a:t>
            </a:r>
            <a:br>
              <a:rPr lang="en-US" dirty="0"/>
            </a:br>
            <a:r>
              <a:rPr lang="en-US" dirty="0"/>
              <a:t>February 25, 2024</a:t>
            </a:r>
          </a:p>
        </p:txBody>
      </p:sp>
      <p:pic>
        <p:nvPicPr>
          <p:cNvPr id="2050" name="Picture 2" descr="Upper Colorado Reservoirs">
            <a:extLst>
              <a:ext uri="{FF2B5EF4-FFF2-40B4-BE49-F238E27FC236}">
                <a16:creationId xmlns:a16="http://schemas.microsoft.com/office/drawing/2014/main" id="{0D015E70-C902-351D-5526-B3112C5F3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842" y="0"/>
            <a:ext cx="5295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933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525" y="399758"/>
            <a:ext cx="7040651" cy="600703"/>
          </a:xfrm>
        </p:spPr>
        <p:txBody>
          <a:bodyPr>
            <a:normAutofit fontScale="90000"/>
          </a:bodyPr>
          <a:lstStyle/>
          <a:p>
            <a:r>
              <a:rPr lang="en-US" dirty="0"/>
              <a:t>Powell, Mead and System Storage: </a:t>
            </a:r>
            <a:br>
              <a:rPr lang="en-US" dirty="0"/>
            </a:br>
            <a:r>
              <a:rPr lang="en-US" dirty="0"/>
              <a:t>February 25, 2024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58297F-974A-2684-5C6E-698D33091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220605"/>
              </p:ext>
            </p:extLst>
          </p:nvPr>
        </p:nvGraphicFramePr>
        <p:xfrm>
          <a:off x="1261532" y="1537026"/>
          <a:ext cx="10447249" cy="37839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00039">
                  <a:extLst>
                    <a:ext uri="{9D8B030D-6E8A-4147-A177-3AD203B41FA5}">
                      <a16:colId xmlns:a16="http://schemas.microsoft.com/office/drawing/2014/main" val="1311158661"/>
                    </a:ext>
                  </a:extLst>
                </a:gridCol>
                <a:gridCol w="2297151">
                  <a:extLst>
                    <a:ext uri="{9D8B030D-6E8A-4147-A177-3AD203B41FA5}">
                      <a16:colId xmlns:a16="http://schemas.microsoft.com/office/drawing/2014/main" val="40855100"/>
                    </a:ext>
                  </a:extLst>
                </a:gridCol>
                <a:gridCol w="2263698">
                  <a:extLst>
                    <a:ext uri="{9D8B030D-6E8A-4147-A177-3AD203B41FA5}">
                      <a16:colId xmlns:a16="http://schemas.microsoft.com/office/drawing/2014/main" val="101867002"/>
                    </a:ext>
                  </a:extLst>
                </a:gridCol>
                <a:gridCol w="2386361">
                  <a:extLst>
                    <a:ext uri="{9D8B030D-6E8A-4147-A177-3AD203B41FA5}">
                      <a16:colId xmlns:a16="http://schemas.microsoft.com/office/drawing/2014/main" val="2553430746"/>
                    </a:ext>
                  </a:extLst>
                </a:gridCol>
              </a:tblGrid>
              <a:tr h="1236806">
                <a:tc>
                  <a:txBody>
                    <a:bodyPr/>
                    <a:lstStyle/>
                    <a:p>
                      <a:pPr algn="ctr"/>
                      <a:r>
                        <a:rPr lang="en-US" sz="31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Reservoir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Percent Full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Storage (MAF)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 dirty="0"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Elevation (feet)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5498504"/>
                  </a:ext>
                </a:extLst>
              </a:tr>
              <a:tr h="505034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11111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Lake Powell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0" kern="1200" dirty="0">
                          <a:solidFill>
                            <a:srgbClr val="11111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0" kern="1200" dirty="0">
                          <a:solidFill>
                            <a:srgbClr val="11111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7.970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0" kern="1200" dirty="0">
                          <a:solidFill>
                            <a:srgbClr val="11111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3,562.56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925493"/>
                  </a:ext>
                </a:extLst>
              </a:tr>
              <a:tr h="505034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11111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Lake Mead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0" kern="1200" dirty="0">
                          <a:solidFill>
                            <a:srgbClr val="11111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0" kern="1200" dirty="0">
                          <a:solidFill>
                            <a:srgbClr val="11111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9.723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0" kern="1200" dirty="0">
                          <a:solidFill>
                            <a:srgbClr val="11111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1,076.50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949698"/>
                  </a:ext>
                </a:extLst>
              </a:tr>
              <a:tr h="505034">
                <a:tc>
                  <a:txBody>
                    <a:bodyPr/>
                    <a:lstStyle/>
                    <a:p>
                      <a:pPr algn="r"/>
                      <a:r>
                        <a:rPr lang="en-US" sz="2400" dirty="0">
                          <a:solidFill>
                            <a:srgbClr val="11111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Total System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11111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11111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24.928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11111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727113"/>
                  </a:ext>
                </a:extLst>
              </a:tr>
              <a:tr h="103203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772116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Total System Content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772116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(one year ago)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11111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11111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18.962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dirty="0">
                          <a:solidFill>
                            <a:srgbClr val="111111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159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343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F82B0CD7-8FC6-6814-0D1B-7110150BA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1"/>
          <a:stretch/>
        </p:blipFill>
        <p:spPr>
          <a:xfrm>
            <a:off x="1338710" y="265471"/>
            <a:ext cx="10335779" cy="624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92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525" y="399758"/>
            <a:ext cx="8731440" cy="600703"/>
          </a:xfrm>
        </p:spPr>
        <p:txBody>
          <a:bodyPr>
            <a:normAutofit fontScale="90000"/>
          </a:bodyPr>
          <a:lstStyle/>
          <a:p>
            <a:r>
              <a:rPr lang="en-US" dirty="0"/>
              <a:t>WY 2024 Lake Powell Unregulated Inflow Forecasts  </a:t>
            </a:r>
            <a:br>
              <a:rPr lang="en-US" dirty="0"/>
            </a:br>
            <a:endParaRPr lang="en-US" sz="3100" i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B945577-A219-8FE4-481E-8E16D5777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619918"/>
              </p:ext>
            </p:extLst>
          </p:nvPr>
        </p:nvGraphicFramePr>
        <p:xfrm>
          <a:off x="1855031" y="1910751"/>
          <a:ext cx="8929130" cy="303649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608244">
                  <a:extLst>
                    <a:ext uri="{9D8B030D-6E8A-4147-A177-3AD203B41FA5}">
                      <a16:colId xmlns:a16="http://schemas.microsoft.com/office/drawing/2014/main" val="1799930316"/>
                    </a:ext>
                  </a:extLst>
                </a:gridCol>
                <a:gridCol w="1256209">
                  <a:extLst>
                    <a:ext uri="{9D8B030D-6E8A-4147-A177-3AD203B41FA5}">
                      <a16:colId xmlns:a16="http://schemas.microsoft.com/office/drawing/2014/main" val="567792819"/>
                    </a:ext>
                  </a:extLst>
                </a:gridCol>
                <a:gridCol w="1022555">
                  <a:extLst>
                    <a:ext uri="{9D8B030D-6E8A-4147-A177-3AD203B41FA5}">
                      <a16:colId xmlns:a16="http://schemas.microsoft.com/office/drawing/2014/main" val="3693526942"/>
                    </a:ext>
                  </a:extLst>
                </a:gridCol>
                <a:gridCol w="1199535">
                  <a:extLst>
                    <a:ext uri="{9D8B030D-6E8A-4147-A177-3AD203B41FA5}">
                      <a16:colId xmlns:a16="http://schemas.microsoft.com/office/drawing/2014/main" val="363216180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490727577"/>
                    </a:ext>
                  </a:extLst>
                </a:gridCol>
                <a:gridCol w="1347020">
                  <a:extLst>
                    <a:ext uri="{9D8B030D-6E8A-4147-A177-3AD203B41FA5}">
                      <a16:colId xmlns:a16="http://schemas.microsoft.com/office/drawing/2014/main" val="2525434225"/>
                    </a:ext>
                  </a:extLst>
                </a:gridCol>
                <a:gridCol w="1276367">
                  <a:extLst>
                    <a:ext uri="{9D8B030D-6E8A-4147-A177-3AD203B41FA5}">
                      <a16:colId xmlns:a16="http://schemas.microsoft.com/office/drawing/2014/main" val="3936221397"/>
                    </a:ext>
                  </a:extLst>
                </a:gridCol>
              </a:tblGrid>
              <a:tr h="12075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Inter" panose="020B0502030000000004"/>
                        </a:rPr>
                        <a:t>Forecast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chemeClr val="bg1"/>
                          </a:solidFill>
                          <a:effectLst/>
                          <a:latin typeface="Inter" panose="020B0502030000000004"/>
                        </a:rPr>
                        <a:t>Sept </a:t>
                      </a:r>
                      <a:endParaRPr lang="en-US" sz="2800" b="1" i="0" u="none" strike="noStrike" dirty="0">
                        <a:solidFill>
                          <a:schemeClr val="bg1"/>
                        </a:solidFill>
                        <a:effectLst/>
                        <a:latin typeface="Inter" panose="020B05020300000000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chemeClr val="bg1"/>
                          </a:solidFill>
                          <a:effectLst/>
                          <a:latin typeface="Inter" panose="020B0502030000000004"/>
                        </a:rPr>
                        <a:t>Oct </a:t>
                      </a:r>
                      <a:endParaRPr lang="en-US" sz="2800" b="1" i="0" u="none" strike="noStrike" dirty="0">
                        <a:solidFill>
                          <a:schemeClr val="bg1"/>
                        </a:solidFill>
                        <a:effectLst/>
                        <a:latin typeface="Inter" panose="020B05020300000000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chemeClr val="bg1"/>
                          </a:solidFill>
                          <a:effectLst/>
                          <a:latin typeface="Inter" panose="020B0502030000000004"/>
                        </a:rPr>
                        <a:t>Nov </a:t>
                      </a:r>
                      <a:endParaRPr lang="en-US" sz="2800" b="1" i="0" u="none" strike="noStrike" dirty="0">
                        <a:solidFill>
                          <a:schemeClr val="bg1"/>
                        </a:solidFill>
                        <a:effectLst/>
                        <a:latin typeface="Inter" panose="020B05020300000000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Inter" panose="020B0502030000000004"/>
                        </a:rPr>
                        <a:t>Dec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Inter" panose="020B0502030000000004"/>
                        </a:rPr>
                        <a:t>Jan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Inter" panose="020B0502030000000004"/>
                        </a:rPr>
                        <a:t>Feb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27760"/>
                  </a:ext>
                </a:extLst>
              </a:tr>
              <a:tr h="6096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Min (MAF)</a:t>
                      </a:r>
                      <a:endParaRPr lang="en-US" sz="2400" b="0" i="0" u="none" strike="noStrike" dirty="0">
                        <a:solidFill>
                          <a:srgbClr val="111111"/>
                        </a:solidFill>
                        <a:effectLst/>
                        <a:latin typeface="Inter" panose="020B05020300000000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6.3</a:t>
                      </a:r>
                      <a:endParaRPr lang="en-US" sz="2400" b="0" i="0" u="none" strike="noStrike" dirty="0">
                        <a:solidFill>
                          <a:srgbClr val="111111"/>
                        </a:solidFill>
                        <a:effectLst/>
                        <a:latin typeface="Inter" panose="020B05020300000000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6</a:t>
                      </a:r>
                      <a:endParaRPr lang="en-US" sz="2400" b="0" i="0" u="none" strike="noStrike" dirty="0">
                        <a:solidFill>
                          <a:srgbClr val="111111"/>
                        </a:solidFill>
                        <a:effectLst/>
                        <a:latin typeface="Inter" panose="020B05020300000000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5.57</a:t>
                      </a:r>
                      <a:endParaRPr lang="en-US" sz="2400" b="0" i="0" u="none" strike="noStrike" dirty="0">
                        <a:solidFill>
                          <a:srgbClr val="111111"/>
                        </a:solidFill>
                        <a:effectLst/>
                        <a:latin typeface="Inter" panose="020B05020300000000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4.9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4.95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Inter" panose="020B0502030000000004"/>
                        </a:rPr>
                        <a:t>5.69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9719108"/>
                  </a:ext>
                </a:extLst>
              </a:tr>
              <a:tr h="6096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Most (MAF)</a:t>
                      </a:r>
                      <a:endParaRPr lang="en-US" sz="2400" b="0" i="0" u="none" strike="noStrike" dirty="0">
                        <a:solidFill>
                          <a:srgbClr val="111111"/>
                        </a:solidFill>
                        <a:effectLst/>
                        <a:latin typeface="Inter" panose="020B05020300000000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10</a:t>
                      </a:r>
                      <a:endParaRPr lang="en-US" sz="2400" b="0" i="0" u="none" strike="noStrike" dirty="0">
                        <a:solidFill>
                          <a:srgbClr val="111111"/>
                        </a:solidFill>
                        <a:effectLst/>
                        <a:latin typeface="Inter" panose="020B05020300000000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9.4</a:t>
                      </a:r>
                      <a:endParaRPr lang="en-US" sz="2400" b="0" i="0" u="none" strike="noStrike" dirty="0">
                        <a:solidFill>
                          <a:srgbClr val="111111"/>
                        </a:solidFill>
                        <a:effectLst/>
                        <a:latin typeface="Inter" panose="020B05020300000000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8.62</a:t>
                      </a:r>
                      <a:endParaRPr lang="en-US" sz="2400" b="0" i="0" u="none" strike="noStrike" dirty="0">
                        <a:solidFill>
                          <a:srgbClr val="111111"/>
                        </a:solidFill>
                        <a:effectLst/>
                        <a:latin typeface="Inter" panose="020B05020300000000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7.62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6.92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B050"/>
                          </a:solidFill>
                          <a:effectLst/>
                          <a:latin typeface="Inter" panose="020B0502030000000004"/>
                        </a:rPr>
                        <a:t>7.36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3837774"/>
                  </a:ext>
                </a:extLst>
              </a:tr>
              <a:tr h="6096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Max (MAF)</a:t>
                      </a:r>
                      <a:endParaRPr lang="en-US" sz="2400" b="0" i="0" u="none" strike="noStrike">
                        <a:solidFill>
                          <a:srgbClr val="111111"/>
                        </a:solidFill>
                        <a:effectLst/>
                        <a:latin typeface="Inter" panose="020B05020300000000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17.6</a:t>
                      </a:r>
                      <a:endParaRPr lang="en-US" sz="2400" b="0" i="0" u="none" strike="noStrike">
                        <a:solidFill>
                          <a:srgbClr val="111111"/>
                        </a:solidFill>
                        <a:effectLst/>
                        <a:latin typeface="Inter" panose="020B05020300000000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17.6</a:t>
                      </a:r>
                      <a:endParaRPr lang="en-US" sz="2400" b="0" i="0" u="none" strike="noStrike" dirty="0">
                        <a:solidFill>
                          <a:srgbClr val="111111"/>
                        </a:solidFill>
                        <a:effectLst/>
                        <a:latin typeface="Inter" panose="020B05020300000000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15.42</a:t>
                      </a:r>
                      <a:endParaRPr lang="en-US" sz="2400" b="0" i="0" u="none" strike="noStrike" dirty="0">
                        <a:solidFill>
                          <a:srgbClr val="111111"/>
                        </a:solidFill>
                        <a:effectLst/>
                        <a:latin typeface="Inter" panose="020B050203000000000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13.5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111111"/>
                          </a:solidFill>
                          <a:effectLst/>
                          <a:latin typeface="Inter" panose="020B0502030000000004"/>
                        </a:rPr>
                        <a:t>11.1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772116"/>
                          </a:solidFill>
                          <a:effectLst/>
                          <a:latin typeface="Inter" panose="020B0502030000000004"/>
                        </a:rPr>
                        <a:t>10.93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74165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1546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4525" y="399758"/>
            <a:ext cx="8731440" cy="600703"/>
          </a:xfrm>
        </p:spPr>
        <p:txBody>
          <a:bodyPr>
            <a:normAutofit/>
          </a:bodyPr>
          <a:lstStyle/>
          <a:p>
            <a:r>
              <a:rPr lang="en-US" dirty="0"/>
              <a:t>Unregulated Inflow - Upper Basin Reservoirs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1E6745EE-BAA2-F6DF-EB57-F159DC513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2" r="1016"/>
          <a:stretch/>
        </p:blipFill>
        <p:spPr>
          <a:xfrm>
            <a:off x="1354099" y="1109898"/>
            <a:ext cx="9184829" cy="53063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314BAE-8197-E351-526A-0BEC038FC704}"/>
              </a:ext>
            </a:extLst>
          </p:cNvPr>
          <p:cNvSpPr txBox="1"/>
          <p:nvPr/>
        </p:nvSpPr>
        <p:spPr>
          <a:xfrm>
            <a:off x="9088018" y="1395127"/>
            <a:ext cx="2901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E6417"/>
                </a:solidFill>
                <a:latin typeface="Inter" panose="020B0502030000000004"/>
              </a:rPr>
              <a:t>Forecasts have increased since January, but they are still below average</a:t>
            </a:r>
          </a:p>
        </p:txBody>
      </p:sp>
    </p:spTree>
    <p:extLst>
      <p:ext uri="{BB962C8B-B14F-4D97-AF65-F5344CB8AC3E}">
        <p14:creationId xmlns:p14="http://schemas.microsoft.com/office/powerpoint/2010/main" val="873943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C0DB5E-6A83-A332-9781-81DCF41E9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DROA Recovery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1A91C3-6229-FC88-F539-B5F1C496A4B8}"/>
              </a:ext>
            </a:extLst>
          </p:cNvPr>
          <p:cNvSpPr txBox="1"/>
          <p:nvPr/>
        </p:nvSpPr>
        <p:spPr>
          <a:xfrm>
            <a:off x="1434165" y="1599817"/>
            <a:ext cx="6131294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EE6417"/>
                </a:solidFill>
                <a:latin typeface="Inter" panose="020B0502030000000004"/>
              </a:rPr>
              <a:t>Flaming Gorge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11111"/>
                </a:solidFill>
                <a:latin typeface="Inter" panose="020B0502030000000004"/>
              </a:rPr>
              <a:t>January 2024 recovery: ~50 KAF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11111"/>
                </a:solidFill>
                <a:latin typeface="Inter" panose="020B0502030000000004"/>
              </a:rPr>
              <a:t>Projected Feb volume: ~45 KAF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11111"/>
                </a:solidFill>
                <a:latin typeface="Inter" panose="020B0502030000000004"/>
              </a:rPr>
              <a:t>Projected to achieve incremental recovery in February 2024 and the May 1 drawdown Target of 6,027’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9674C-5661-EAC7-FA9E-A37D72AAB25A}"/>
              </a:ext>
            </a:extLst>
          </p:cNvPr>
          <p:cNvSpPr txBox="1"/>
          <p:nvPr/>
        </p:nvSpPr>
        <p:spPr>
          <a:xfrm>
            <a:off x="1434165" y="4455268"/>
            <a:ext cx="888818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EE6417"/>
                </a:solidFill>
                <a:latin typeface="Inter" panose="020B0502030000000004"/>
              </a:rPr>
              <a:t>Blue Mesa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11111"/>
                </a:solidFill>
                <a:latin typeface="Inter" panose="020B0502030000000004"/>
              </a:rPr>
              <a:t>Incremental recovery and icing target achieved Dec 2023</a:t>
            </a:r>
          </a:p>
        </p:txBody>
      </p:sp>
      <p:pic>
        <p:nvPicPr>
          <p:cNvPr id="9" name="Picture 8" descr="A large dam with a body of water&#10;&#10;Description automatically generated">
            <a:extLst>
              <a:ext uri="{FF2B5EF4-FFF2-40B4-BE49-F238E27FC236}">
                <a16:creationId xmlns:a16="http://schemas.microsoft.com/office/drawing/2014/main" id="{51C32031-4EFF-D4F0-43AD-AD7129E67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459" y="840535"/>
            <a:ext cx="3442518" cy="229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28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5A4CD-9A0D-0B7D-84E6-3C68716E6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Monthly Lake Powell Release Distribution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97B71FAB-71CF-3BC4-D9D4-BD97D6A8C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987" y="1079825"/>
            <a:ext cx="9547123" cy="53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24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3A71A4-5B99-574C-945A-CD9878731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994" y="1336761"/>
            <a:ext cx="10183031" cy="4831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DC7CA3-858C-8CE8-C79D-FD8D6BBF3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Monthly Lake Powell Release Distribution – LTEMP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7D54FB-6F38-949A-2052-3C7970FE990E}"/>
              </a:ext>
            </a:extLst>
          </p:cNvPr>
          <p:cNvSpPr/>
          <p:nvPr/>
        </p:nvSpPr>
        <p:spPr>
          <a:xfrm>
            <a:off x="4075430" y="2633344"/>
            <a:ext cx="711200" cy="34055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49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DA2174-4691-9252-6F59-E451E83DEF4C}"/>
              </a:ext>
            </a:extLst>
          </p:cNvPr>
          <p:cNvSpPr txBox="1"/>
          <p:nvPr/>
        </p:nvSpPr>
        <p:spPr>
          <a:xfrm>
            <a:off x="9050693" y="1856792"/>
            <a:ext cx="26219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Inter" panose="020B0502030000000004"/>
              </a:rPr>
              <a:t>Slight forecast improvement – min probable </a:t>
            </a:r>
            <a:r>
              <a:rPr lang="en-US" sz="1400" dirty="0">
                <a:solidFill>
                  <a:srgbClr val="111111"/>
                </a:solidFill>
                <a:latin typeface="Inter" panose="020B0502030000000004"/>
              </a:rPr>
              <a:t>(10</a:t>
            </a:r>
            <a:r>
              <a:rPr lang="en-US" sz="1400" baseline="30000" dirty="0">
                <a:solidFill>
                  <a:srgbClr val="111111"/>
                </a:solidFill>
                <a:latin typeface="Inter" panose="020B0502030000000004"/>
              </a:rPr>
              <a:t>th</a:t>
            </a:r>
            <a:r>
              <a:rPr lang="en-US" sz="1400" dirty="0">
                <a:solidFill>
                  <a:srgbClr val="111111"/>
                </a:solidFill>
                <a:latin typeface="Inter" panose="020B0502030000000004"/>
              </a:rPr>
              <a:t> percentile) </a:t>
            </a:r>
            <a:r>
              <a:rPr lang="en-US" dirty="0">
                <a:solidFill>
                  <a:srgbClr val="111111"/>
                </a:solidFill>
                <a:latin typeface="Inter" panose="020B0502030000000004"/>
              </a:rPr>
              <a:t>stays above 3525’ in 2025</a:t>
            </a:r>
          </a:p>
          <a:p>
            <a:endParaRPr lang="en-US" dirty="0">
              <a:solidFill>
                <a:srgbClr val="111111"/>
              </a:solidFill>
              <a:latin typeface="Inter" panose="020B050203000000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Inter" panose="020B0502030000000004"/>
              </a:rPr>
              <a:t>However, three traces still drop below 3525’ in 2025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EB0AA9A-5180-8A11-5D45-3CE753B67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852" y="721805"/>
            <a:ext cx="7710583" cy="560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231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3AAADB5-4446-2B4E-84AE-1B6BF98798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2273567" y="-1790947"/>
            <a:ext cx="10186416" cy="10186416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175640" y="2720648"/>
            <a:ext cx="7840720" cy="141670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51" baseline="0">
                <a:solidFill>
                  <a:schemeClr val="tx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 algn="ctr"/>
            <a:r>
              <a:rPr lang="en-US" sz="8800" dirty="0">
                <a:solidFill>
                  <a:srgbClr val="772116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Hydrology</a:t>
            </a:r>
          </a:p>
        </p:txBody>
      </p:sp>
    </p:spTree>
    <p:extLst>
      <p:ext uri="{BB962C8B-B14F-4D97-AF65-F5344CB8AC3E}">
        <p14:creationId xmlns:p14="http://schemas.microsoft.com/office/powerpoint/2010/main" val="1027843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4BAB9F3-C731-7718-5D6C-4E3504C0F4B9}"/>
              </a:ext>
            </a:extLst>
          </p:cNvPr>
          <p:cNvSpPr txBox="1"/>
          <p:nvPr/>
        </p:nvSpPr>
        <p:spPr>
          <a:xfrm>
            <a:off x="9187132" y="1903126"/>
            <a:ext cx="25792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Inter" panose="020B0502030000000004"/>
              </a:rPr>
              <a:t>EOCY 24 – All three scenarios between 1050’ and 1075’ (Level 1 shortage)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11111"/>
              </a:solidFill>
              <a:latin typeface="Inter" panose="020B050203000000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Inter" panose="020B0502030000000004"/>
              </a:rPr>
              <a:t>EOCY 25 – Most probable is barely within a level 1 shortage condition (1050.64’)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62E435F-E713-BFAD-2526-D39CAAE4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18" y="713817"/>
            <a:ext cx="7792563" cy="566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914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a rocky cliff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15AB49F-BB69-8CDD-F0F2-B9580C48D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-13" b="25113"/>
          <a:stretch/>
        </p:blipFill>
        <p:spPr>
          <a:xfrm>
            <a:off x="0" y="-1"/>
            <a:ext cx="12208358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77FE8B-BFEE-C8AC-98FB-9E132E0E9C16}"/>
              </a:ext>
            </a:extLst>
          </p:cNvPr>
          <p:cNvSpPr txBox="1"/>
          <p:nvPr/>
        </p:nvSpPr>
        <p:spPr>
          <a:xfrm>
            <a:off x="11587295" y="261928"/>
            <a:ext cx="376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Inter" panose="02000503000000020004" pitchFamily="2" charset="0"/>
                <a:ea typeface="Inter" panose="02000503000000020004" pitchFamily="2" charset="0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D5D7E9-FFDB-B515-FE01-2D2FB5535CE5}"/>
              </a:ext>
            </a:extLst>
          </p:cNvPr>
          <p:cNvSpPr txBox="1"/>
          <p:nvPr/>
        </p:nvSpPr>
        <p:spPr>
          <a:xfrm>
            <a:off x="4204420" y="4891699"/>
            <a:ext cx="3783158" cy="45384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>
                <a:solidFill>
                  <a:srgbClr val="11111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cra.utah.gov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200D72-B1C1-6A06-00F8-9D48DE8F35BB}"/>
              </a:ext>
            </a:extLst>
          </p:cNvPr>
          <p:cNvGrpSpPr/>
          <p:nvPr/>
        </p:nvGrpSpPr>
        <p:grpSpPr>
          <a:xfrm>
            <a:off x="5294399" y="5714505"/>
            <a:ext cx="2897775" cy="698035"/>
            <a:chOff x="5387392" y="5944053"/>
            <a:chExt cx="2897775" cy="6980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FA5ECB-8A14-03FB-55C5-06032687B1EF}"/>
                </a:ext>
              </a:extLst>
            </p:cNvPr>
            <p:cNvSpPr txBox="1"/>
            <p:nvPr/>
          </p:nvSpPr>
          <p:spPr>
            <a:xfrm>
              <a:off x="5387392" y="5944053"/>
              <a:ext cx="27847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11111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@AuthorityUT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9E7415-2572-F299-57D5-42326DC3225C}"/>
                </a:ext>
              </a:extLst>
            </p:cNvPr>
            <p:cNvSpPr txBox="1"/>
            <p:nvPr/>
          </p:nvSpPr>
          <p:spPr>
            <a:xfrm>
              <a:off x="5387392" y="6241978"/>
              <a:ext cx="2897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11111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@AmyHaasColoRivr</a:t>
              </a:r>
            </a:p>
          </p:txBody>
        </p:sp>
      </p:grp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B270D44-B426-A0D5-CFBE-5EE669385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807" y="1384457"/>
            <a:ext cx="3144384" cy="3144384"/>
          </a:xfrm>
          <a:prstGeom prst="rect">
            <a:avLst/>
          </a:prstGeom>
        </p:spPr>
      </p:pic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ACE8D3C-2D9F-07E5-42EF-EBB06EE57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996" y="5890781"/>
            <a:ext cx="411480" cy="420567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7F6709D-745E-A8D1-0646-4124520EE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00" y="5901280"/>
            <a:ext cx="411480" cy="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1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8D573-84BB-6408-EB75-E48AF135D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Upper Colorado River SWE </a:t>
            </a:r>
          </a:p>
        </p:txBody>
      </p:sp>
      <p:pic>
        <p:nvPicPr>
          <p:cNvPr id="6" name="Picture 5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BEBEA76C-705E-BECD-5D57-D5A457FB6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141" y="1054977"/>
            <a:ext cx="8533749" cy="4978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E24D67-5471-0410-AF9C-FD0D854396A1}"/>
              </a:ext>
            </a:extLst>
          </p:cNvPr>
          <p:cNvSpPr txBox="1"/>
          <p:nvPr/>
        </p:nvSpPr>
        <p:spPr>
          <a:xfrm>
            <a:off x="3185652" y="1769806"/>
            <a:ext cx="93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11111"/>
                </a:solidFill>
                <a:latin typeface="Inter" panose="020B0502030000000004"/>
              </a:rPr>
              <a:t>99% of Median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A6D11-764B-CBFA-0FFD-57E784B69202}"/>
              </a:ext>
            </a:extLst>
          </p:cNvPr>
          <p:cNvSpPr txBox="1"/>
          <p:nvPr/>
        </p:nvSpPr>
        <p:spPr>
          <a:xfrm>
            <a:off x="1258529" y="6194323"/>
            <a:ext cx="10667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Inter" panose="020B0502030000000004"/>
              </a:rPr>
              <a:t>New Link! </a:t>
            </a:r>
            <a:r>
              <a:rPr lang="en-US" sz="1600" dirty="0">
                <a:solidFill>
                  <a:schemeClr val="accent1"/>
                </a:solidFill>
                <a:latin typeface="Inter" panose="020B0502030000000004"/>
              </a:rPr>
              <a:t>https://nwcc-apps.sc.egov.usda.gov/awdb/basin-plots/Proj/WTEQ/assocHUC2/14_Upper_Colorado_Region.html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0B70B-7885-493D-047B-FFE2EABB9024}"/>
              </a:ext>
            </a:extLst>
          </p:cNvPr>
          <p:cNvSpPr txBox="1"/>
          <p:nvPr/>
        </p:nvSpPr>
        <p:spPr>
          <a:xfrm>
            <a:off x="4419600" y="4441864"/>
            <a:ext cx="1799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11111"/>
                </a:solidFill>
                <a:latin typeface="Inter" panose="020B0502030000000004"/>
              </a:rPr>
              <a:t>Early to mid-month storms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94FDAE2-3A30-DABB-711C-7C612DB59E57}"/>
              </a:ext>
            </a:extLst>
          </p:cNvPr>
          <p:cNvCxnSpPr>
            <a:cxnSpLocks/>
          </p:cNvCxnSpPr>
          <p:nvPr/>
        </p:nvCxnSpPr>
        <p:spPr>
          <a:xfrm flipH="1" flipV="1">
            <a:off x="3962400" y="4441864"/>
            <a:ext cx="457200" cy="161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1F60C1-C98C-880A-ECF0-8042C20DB4B7}"/>
              </a:ext>
            </a:extLst>
          </p:cNvPr>
          <p:cNvCxnSpPr>
            <a:cxnSpLocks/>
          </p:cNvCxnSpPr>
          <p:nvPr/>
        </p:nvCxnSpPr>
        <p:spPr>
          <a:xfrm flipH="1" flipV="1">
            <a:off x="4419600" y="4048276"/>
            <a:ext cx="299884" cy="461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163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D35AA-1140-2EBE-1B66-734867F92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Sub-Basin SWE</a:t>
            </a:r>
          </a:p>
        </p:txBody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D4894ACB-67E1-9E9B-44D0-62B3A6C68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96" y="845434"/>
            <a:ext cx="7641001" cy="59044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65C953-5EA9-A0D9-4553-471A8C6245F4}"/>
              </a:ext>
            </a:extLst>
          </p:cNvPr>
          <p:cNvSpPr txBox="1"/>
          <p:nvPr/>
        </p:nvSpPr>
        <p:spPr>
          <a:xfrm>
            <a:off x="9249653" y="2260177"/>
            <a:ext cx="2224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111111"/>
                </a:solidFill>
                <a:latin typeface="Inter" panose="020B0502030000000004"/>
              </a:rPr>
              <a:t>Near-average SWE is reflected in sub-basin totals</a:t>
            </a:r>
          </a:p>
        </p:txBody>
      </p:sp>
    </p:spTree>
    <p:extLst>
      <p:ext uri="{BB962C8B-B14F-4D97-AF65-F5344CB8AC3E}">
        <p14:creationId xmlns:p14="http://schemas.microsoft.com/office/powerpoint/2010/main" val="4098171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DB6BF-4E4E-8872-C05A-5AD6ED093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2023 vs. 2024 Modeled Snow Depth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72362A-841C-1222-A514-A4B69DE941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3" b="662"/>
          <a:stretch/>
        </p:blipFill>
        <p:spPr>
          <a:xfrm>
            <a:off x="5507525" y="1041148"/>
            <a:ext cx="3979366" cy="5293260"/>
          </a:xfrm>
          <a:prstGeom prst="rect">
            <a:avLst/>
          </a:prstGeom>
          <a:ln w="19050">
            <a:solidFill>
              <a:srgbClr val="11111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406E72-B7BC-BB2F-98A4-CD098E7532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13"/>
          <a:stretch/>
        </p:blipFill>
        <p:spPr>
          <a:xfrm>
            <a:off x="1313111" y="1041148"/>
            <a:ext cx="3979367" cy="5293261"/>
          </a:xfrm>
          <a:prstGeom prst="rect">
            <a:avLst/>
          </a:prstGeom>
          <a:ln w="19050">
            <a:solidFill>
              <a:srgbClr val="11111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57F5B5-77A4-404C-EF6C-14369065071E}"/>
              </a:ext>
            </a:extLst>
          </p:cNvPr>
          <p:cNvSpPr txBox="1"/>
          <p:nvPr/>
        </p:nvSpPr>
        <p:spPr>
          <a:xfrm>
            <a:off x="9701937" y="2109457"/>
            <a:ext cx="2004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11111"/>
                </a:solidFill>
                <a:latin typeface="Inter" panose="020B0502030000000004"/>
              </a:rPr>
              <a:t>Higher amounts of </a:t>
            </a:r>
            <a:r>
              <a:rPr lang="en-US" sz="2000" b="1" dirty="0">
                <a:solidFill>
                  <a:srgbClr val="111111"/>
                </a:solidFill>
                <a:latin typeface="Inter" panose="020B0502030000000004"/>
              </a:rPr>
              <a:t>low elevation snow </a:t>
            </a:r>
            <a:r>
              <a:rPr lang="en-US" sz="2000" dirty="0">
                <a:solidFill>
                  <a:srgbClr val="111111"/>
                </a:solidFill>
                <a:latin typeface="Inter" panose="020B0502030000000004"/>
              </a:rPr>
              <a:t>in WY 2023 (left) compared to WY 2024 (right)</a:t>
            </a:r>
          </a:p>
        </p:txBody>
      </p:sp>
    </p:spTree>
    <p:extLst>
      <p:ext uri="{BB962C8B-B14F-4D97-AF65-F5344CB8AC3E}">
        <p14:creationId xmlns:p14="http://schemas.microsoft.com/office/powerpoint/2010/main" val="1663608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78D51-392C-F4B7-A7BF-F99DF37E2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Precipitation – Month &amp; Water Year to Date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F3FDC6-FCAA-B05B-2D31-66C68AAEA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887" y="1016629"/>
            <a:ext cx="4081210" cy="5441613"/>
          </a:xfrm>
          <a:prstGeom prst="rect">
            <a:avLst/>
          </a:prstGeom>
          <a:noFill/>
          <a:ln w="19050">
            <a:solidFill>
              <a:srgbClr val="11111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2BFB2F8-62EA-7D85-2A02-1628D69EE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28" y="1016629"/>
            <a:ext cx="4081210" cy="5441613"/>
          </a:xfrm>
          <a:prstGeom prst="rect">
            <a:avLst/>
          </a:prstGeom>
          <a:noFill/>
          <a:ln w="19050">
            <a:solidFill>
              <a:srgbClr val="11111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52EDE0-629E-A975-9CB0-F6F3B014E32B}"/>
              </a:ext>
            </a:extLst>
          </p:cNvPr>
          <p:cNvSpPr txBox="1"/>
          <p:nvPr/>
        </p:nvSpPr>
        <p:spPr>
          <a:xfrm>
            <a:off x="9698238" y="1604865"/>
            <a:ext cx="21740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Inter" panose="020B0502030000000004"/>
              </a:rPr>
              <a:t>Wet February (left)</a:t>
            </a:r>
          </a:p>
          <a:p>
            <a:endParaRPr lang="en-US" dirty="0">
              <a:solidFill>
                <a:srgbClr val="111111"/>
              </a:solidFill>
              <a:latin typeface="Inter" panose="020B050203000000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Inter" panose="020B0502030000000004"/>
              </a:rPr>
              <a:t>Water year to date – average to slightly below average (right)</a:t>
            </a:r>
          </a:p>
          <a:p>
            <a:endParaRPr lang="en-US" dirty="0">
              <a:solidFill>
                <a:srgbClr val="111111"/>
              </a:solidFill>
              <a:latin typeface="Inter" panose="020B050203000000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Inter" panose="020B0502030000000004"/>
              </a:rPr>
              <a:t>Drier in the San Juan and southern portion of the Basin</a:t>
            </a:r>
          </a:p>
        </p:txBody>
      </p:sp>
    </p:spTree>
    <p:extLst>
      <p:ext uri="{BB962C8B-B14F-4D97-AF65-F5344CB8AC3E}">
        <p14:creationId xmlns:p14="http://schemas.microsoft.com/office/powerpoint/2010/main" val="2706159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6B56D-E14D-5F47-699A-4971818D5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Runoff Forecast</a:t>
            </a:r>
          </a:p>
        </p:txBody>
      </p:sp>
      <p:pic>
        <p:nvPicPr>
          <p:cNvPr id="3" name="Picture 2" descr="A map of different colors with numbers&#10;&#10;Description automatically generated">
            <a:extLst>
              <a:ext uri="{FF2B5EF4-FFF2-40B4-BE49-F238E27FC236}">
                <a16:creationId xmlns:a16="http://schemas.microsoft.com/office/drawing/2014/main" id="{95E9A2DA-C0C2-B2ED-4D4D-A98675D06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2999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7A8CAD-B998-D4FC-EC1A-DE512E6E29FC}"/>
              </a:ext>
            </a:extLst>
          </p:cNvPr>
          <p:cNvSpPr txBox="1"/>
          <p:nvPr/>
        </p:nvSpPr>
        <p:spPr>
          <a:xfrm>
            <a:off x="1912775" y="2503123"/>
            <a:ext cx="3079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11111"/>
                </a:solidFill>
                <a:latin typeface="Inter" panose="020B0502030000000004"/>
              </a:rPr>
              <a:t>Basin by basin, below average runoff forecasted</a:t>
            </a:r>
          </a:p>
        </p:txBody>
      </p:sp>
    </p:spTree>
    <p:extLst>
      <p:ext uri="{BB962C8B-B14F-4D97-AF65-F5344CB8AC3E}">
        <p14:creationId xmlns:p14="http://schemas.microsoft.com/office/powerpoint/2010/main" val="362285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E5C2A-CE86-BC16-474F-D82A40AE7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Precipitation Forecast</a:t>
            </a:r>
          </a:p>
        </p:txBody>
      </p:sp>
      <p:pic>
        <p:nvPicPr>
          <p:cNvPr id="2050" name="Picture 2" descr="Day 11 image not available">
            <a:extLst>
              <a:ext uri="{FF2B5EF4-FFF2-40B4-BE49-F238E27FC236}">
                <a16:creationId xmlns:a16="http://schemas.microsoft.com/office/drawing/2014/main" id="{89262A83-E1A3-316B-F009-6A1B8A0A4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88" y="1975319"/>
            <a:ext cx="4944220" cy="34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1A9B72-2541-8186-3FD4-A054ACDD5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204" y="1854420"/>
            <a:ext cx="4799796" cy="370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18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5B07-570C-80CF-E27E-AE5308EB8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Groundhog Day – February 2,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0A5167-F60F-48CD-EDA7-10E072675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769" y="1808714"/>
            <a:ext cx="6286500" cy="4191000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7BD3E939-5E07-EF62-C77A-D07E8BDB3FFE}"/>
              </a:ext>
            </a:extLst>
          </p:cNvPr>
          <p:cNvSpPr/>
          <p:nvPr/>
        </p:nvSpPr>
        <p:spPr>
          <a:xfrm>
            <a:off x="1919335" y="1897484"/>
            <a:ext cx="3189222" cy="1558675"/>
          </a:xfrm>
          <a:prstGeom prst="cloudCallout">
            <a:avLst>
              <a:gd name="adj1" fmla="val 80597"/>
              <a:gd name="adj2" fmla="val 57115"/>
            </a:avLst>
          </a:prstGeom>
          <a:solidFill>
            <a:schemeClr val="bg1">
              <a:lumMod val="85000"/>
            </a:schemeClr>
          </a:solidFill>
          <a:ln w="57150">
            <a:solidFill>
              <a:srgbClr val="1111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7DC03-20FB-EEC9-FD9E-68FDB8E650AA}"/>
              </a:ext>
            </a:extLst>
          </p:cNvPr>
          <p:cNvSpPr txBox="1"/>
          <p:nvPr/>
        </p:nvSpPr>
        <p:spPr>
          <a:xfrm>
            <a:off x="2391316" y="2676821"/>
            <a:ext cx="224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11111"/>
                </a:solidFill>
                <a:latin typeface="Inter" panose="020B0502030000000004"/>
              </a:rPr>
              <a:t>Early Spring??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7812D2-4CB3-57E6-8730-44E5CAC1DD6B}"/>
              </a:ext>
            </a:extLst>
          </p:cNvPr>
          <p:cNvSpPr txBox="1"/>
          <p:nvPr/>
        </p:nvSpPr>
        <p:spPr>
          <a:xfrm>
            <a:off x="2391316" y="2219634"/>
            <a:ext cx="224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11111"/>
                </a:solidFill>
                <a:latin typeface="Inter" panose="020B0502030000000004"/>
              </a:rPr>
              <a:t>No Shadow…</a:t>
            </a:r>
          </a:p>
        </p:txBody>
      </p:sp>
    </p:spTree>
    <p:extLst>
      <p:ext uri="{BB962C8B-B14F-4D97-AF65-F5344CB8AC3E}">
        <p14:creationId xmlns:p14="http://schemas.microsoft.com/office/powerpoint/2010/main" val="3387047478"/>
      </p:ext>
    </p:extLst>
  </p:cSld>
  <p:clrMapOvr>
    <a:masterClrMapping/>
  </p:clrMapOvr>
</p:sld>
</file>

<file path=ppt/theme/theme1.xml><?xml version="1.0" encoding="utf-8"?>
<a:theme xmlns:a="http://schemas.openxmlformats.org/drawingml/2006/main" name="Pattern Powerpoint Template">
  <a:themeElements>
    <a:clrScheme name="pattern color">
      <a:dk1>
        <a:srgbClr val="49494B"/>
      </a:dk1>
      <a:lt1>
        <a:srgbClr val="FFFFFF"/>
      </a:lt1>
      <a:dk2>
        <a:srgbClr val="49494B"/>
      </a:dk2>
      <a:lt2>
        <a:srgbClr val="FEFCFF"/>
      </a:lt2>
      <a:accent1>
        <a:srgbClr val="1D46F3"/>
      </a:accent1>
      <a:accent2>
        <a:srgbClr val="FE5757"/>
      </a:accent2>
      <a:accent3>
        <a:srgbClr val="FE0061"/>
      </a:accent3>
      <a:accent4>
        <a:srgbClr val="A905B7"/>
      </a:accent4>
      <a:accent5>
        <a:srgbClr val="7030BD"/>
      </a:accent5>
      <a:accent6>
        <a:srgbClr val="3C4EBC"/>
      </a:accent6>
      <a:hlink>
        <a:srgbClr val="5352F5"/>
      </a:hlink>
      <a:folHlink>
        <a:srgbClr val="BFBFBF"/>
      </a:folHlink>
    </a:clrScheme>
    <a:fontScheme name="Source Sans Pro Bold and Regular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4379</TotalTime>
  <Words>545</Words>
  <Application>Microsoft Office PowerPoint</Application>
  <PresentationFormat>Widescreen</PresentationFormat>
  <Paragraphs>119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Source Sans Pro</vt:lpstr>
      <vt:lpstr>Inter</vt:lpstr>
      <vt:lpstr>Calibri</vt:lpstr>
      <vt:lpstr>Arial</vt:lpstr>
      <vt:lpstr>Pattern Powerpoint Template</vt:lpstr>
      <vt:lpstr>System Status Update February 2024</vt:lpstr>
      <vt:lpstr>PowerPoint Presentation</vt:lpstr>
      <vt:lpstr>Upper Colorado River SWE </vt:lpstr>
      <vt:lpstr>Sub-Basin SWE</vt:lpstr>
      <vt:lpstr>2023 vs. 2024 Modeled Snow Depth</vt:lpstr>
      <vt:lpstr>Precipitation – Month &amp; Water Year to Date</vt:lpstr>
      <vt:lpstr>Runoff Forecast</vt:lpstr>
      <vt:lpstr>Precipitation Forecast</vt:lpstr>
      <vt:lpstr>Groundhog Day – February 2, 2024</vt:lpstr>
      <vt:lpstr>PowerPoint Presentation</vt:lpstr>
      <vt:lpstr>Upper Basin Storage:  February 25, 2024</vt:lpstr>
      <vt:lpstr>Powell, Mead and System Storage:  February 25, 2024</vt:lpstr>
      <vt:lpstr>PowerPoint Presentation</vt:lpstr>
      <vt:lpstr>WY 2024 Lake Powell Unregulated Inflow Forecasts   </vt:lpstr>
      <vt:lpstr>Unregulated Inflow - Upper Basin Reservoirs</vt:lpstr>
      <vt:lpstr>DROA Recovery</vt:lpstr>
      <vt:lpstr>Monthly Lake Powell Release Distribution</vt:lpstr>
      <vt:lpstr>Monthly Lake Powell Release Distribution – LTEMP 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ShapeSlide</dc:creator>
  <cp:keywords/>
  <dc:description/>
  <cp:lastModifiedBy>Betsy Morgan</cp:lastModifiedBy>
  <cp:revision>134</cp:revision>
  <cp:lastPrinted>2017-08-11T00:36:20Z</cp:lastPrinted>
  <dcterms:created xsi:type="dcterms:W3CDTF">2017-08-07T02:30:58Z</dcterms:created>
  <dcterms:modified xsi:type="dcterms:W3CDTF">2024-02-27T15:56:29Z</dcterms:modified>
  <cp:category/>
</cp:coreProperties>
</file>