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sldIdLst>
    <p:sldId id="359" r:id="rId2"/>
    <p:sldId id="358" r:id="rId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045EC-339C-496C-A7F0-1FF4C36A22E0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28B0D4D-68D8-431F-B659-E840461B8013}">
      <dgm:prSet/>
      <dgm:spPr>
        <a:solidFill>
          <a:srgbClr val="7E0000"/>
        </a:solidFill>
      </dgm:spPr>
      <dgm:t>
        <a:bodyPr/>
        <a:lstStyle/>
        <a:p>
          <a:r>
            <a:rPr lang="en-US" dirty="0"/>
            <a:t>HB 80 – Candidate and Officeholder Disclosure Modifications (Cutler)</a:t>
          </a:r>
        </a:p>
      </dgm:t>
    </dgm:pt>
    <dgm:pt modelId="{BC31DD49-272A-4894-B929-308F73EB7877}" type="parTrans" cxnId="{DA368957-828C-46BC-9FDD-7B6A5EDFBE49}">
      <dgm:prSet/>
      <dgm:spPr/>
      <dgm:t>
        <a:bodyPr/>
        <a:lstStyle/>
        <a:p>
          <a:endParaRPr lang="en-US"/>
        </a:p>
      </dgm:t>
    </dgm:pt>
    <dgm:pt modelId="{F36EF488-08B1-4AF6-972A-3D0805936DF7}" type="sibTrans" cxnId="{DA368957-828C-46BC-9FDD-7B6A5EDFBE49}">
      <dgm:prSet/>
      <dgm:spPr/>
      <dgm:t>
        <a:bodyPr/>
        <a:lstStyle/>
        <a:p>
          <a:endParaRPr lang="en-US"/>
        </a:p>
      </dgm:t>
    </dgm:pt>
    <dgm:pt modelId="{63F8E8EF-ED44-4BD6-A033-8B3C1427B96A}">
      <dgm:prSet/>
      <dgm:spPr>
        <a:ln>
          <a:solidFill>
            <a:srgbClr val="7E000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Requires annual conflict of interest disclosures from Authority board members and public posting of those disclosures</a:t>
          </a:r>
        </a:p>
      </dgm:t>
    </dgm:pt>
    <dgm:pt modelId="{CA874F68-9BE8-4D25-A9F1-A80028EE6BD9}" type="parTrans" cxnId="{4CD175CF-7672-48AF-A13C-5ED7BC284FB5}">
      <dgm:prSet/>
      <dgm:spPr/>
      <dgm:t>
        <a:bodyPr/>
        <a:lstStyle/>
        <a:p>
          <a:endParaRPr lang="en-US"/>
        </a:p>
      </dgm:t>
    </dgm:pt>
    <dgm:pt modelId="{24CD813B-8C52-4620-9074-9DBF593A4960}" type="sibTrans" cxnId="{4CD175CF-7672-48AF-A13C-5ED7BC284FB5}">
      <dgm:prSet/>
      <dgm:spPr/>
      <dgm:t>
        <a:bodyPr/>
        <a:lstStyle/>
        <a:p>
          <a:endParaRPr lang="en-US"/>
        </a:p>
      </dgm:t>
    </dgm:pt>
    <dgm:pt modelId="{6DA94703-2C27-44E8-A7EE-F52673BC5FC9}">
      <dgm:prSet/>
      <dgm:spPr>
        <a:solidFill>
          <a:srgbClr val="7E0000"/>
        </a:solidFill>
      </dgm:spPr>
      <dgm:t>
        <a:bodyPr/>
        <a:lstStyle/>
        <a:p>
          <a:r>
            <a:rPr lang="en-US" dirty="0"/>
            <a:t>HB 280 – Water Related Changes (Snider)</a:t>
          </a:r>
        </a:p>
      </dgm:t>
    </dgm:pt>
    <dgm:pt modelId="{DB249CA8-C31A-4F9B-AFA4-2B0F399A1E29}" type="parTrans" cxnId="{5DDB5DED-75C6-4089-B080-6C41EF57212C}">
      <dgm:prSet/>
      <dgm:spPr/>
      <dgm:t>
        <a:bodyPr/>
        <a:lstStyle/>
        <a:p>
          <a:endParaRPr lang="en-US"/>
        </a:p>
      </dgm:t>
    </dgm:pt>
    <dgm:pt modelId="{947EE73D-9D18-4D11-8C56-B9AC33374E77}" type="sibTrans" cxnId="{5DDB5DED-75C6-4089-B080-6C41EF57212C}">
      <dgm:prSet/>
      <dgm:spPr/>
      <dgm:t>
        <a:bodyPr/>
        <a:lstStyle/>
        <a:p>
          <a:endParaRPr lang="en-US"/>
        </a:p>
      </dgm:t>
    </dgm:pt>
    <dgm:pt modelId="{3DA1CA96-266E-47C3-B128-BD5118B60D39}">
      <dgm:prSet/>
      <dgm:spPr>
        <a:ln>
          <a:solidFill>
            <a:srgbClr val="7E0000"/>
          </a:solidFill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dirty="0"/>
            <a:t>Directs the Authority to coordinate with Water Resources and other water entities to develop a state water plan</a:t>
          </a:r>
        </a:p>
      </dgm:t>
    </dgm:pt>
    <dgm:pt modelId="{50AA6A13-A834-491E-B457-1AFD94961384}" type="parTrans" cxnId="{E36A10B0-E5AF-4FB1-8FE4-8E8FDBAB0708}">
      <dgm:prSet/>
      <dgm:spPr/>
      <dgm:t>
        <a:bodyPr/>
        <a:lstStyle/>
        <a:p>
          <a:endParaRPr lang="en-US"/>
        </a:p>
      </dgm:t>
    </dgm:pt>
    <dgm:pt modelId="{004B56F3-5CFF-4001-B9F6-355A3FEFFF28}" type="sibTrans" cxnId="{E36A10B0-E5AF-4FB1-8FE4-8E8FDBAB0708}">
      <dgm:prSet/>
      <dgm:spPr/>
      <dgm:t>
        <a:bodyPr/>
        <a:lstStyle/>
        <a:p>
          <a:endParaRPr lang="en-US"/>
        </a:p>
      </dgm:t>
    </dgm:pt>
    <dgm:pt modelId="{C48FE91B-257B-41E8-AB36-5C525DFD867D}">
      <dgm:prSet/>
      <dgm:spPr>
        <a:ln>
          <a:solidFill>
            <a:srgbClr val="7E000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Classifies the Authority as an independent entity and establishes a legislative review process</a:t>
          </a:r>
        </a:p>
      </dgm:t>
    </dgm:pt>
    <dgm:pt modelId="{ABD111FC-6429-4D89-A4A9-3301DE41149F}" type="sibTrans" cxnId="{00B8983D-A53D-4794-95CF-C26FA35819F9}">
      <dgm:prSet/>
      <dgm:spPr/>
      <dgm:t>
        <a:bodyPr/>
        <a:lstStyle/>
        <a:p>
          <a:endParaRPr lang="en-US"/>
        </a:p>
      </dgm:t>
    </dgm:pt>
    <dgm:pt modelId="{039206A9-25C8-4F12-BD6B-A4E432B6E68B}" type="parTrans" cxnId="{00B8983D-A53D-4794-95CF-C26FA35819F9}">
      <dgm:prSet/>
      <dgm:spPr/>
      <dgm:t>
        <a:bodyPr/>
        <a:lstStyle/>
        <a:p>
          <a:endParaRPr lang="en-US"/>
        </a:p>
      </dgm:t>
    </dgm:pt>
    <dgm:pt modelId="{5A032AA9-C5B2-42FF-9A54-D788DA63249B}">
      <dgm:prSet/>
      <dgm:spPr>
        <a:solidFill>
          <a:srgbClr val="7E0000"/>
        </a:solidFill>
      </dgm:spPr>
      <dgm:t>
        <a:bodyPr/>
        <a:lstStyle/>
        <a:p>
          <a:r>
            <a:rPr lang="en-US" dirty="0"/>
            <a:t>SB 154 – Independent Entities Amendments (McKell)</a:t>
          </a:r>
        </a:p>
      </dgm:t>
    </dgm:pt>
    <dgm:pt modelId="{5470E6AF-D279-4C4D-AE25-3081D13B0AFA}" type="sibTrans" cxnId="{DC473C58-D5B6-4CC0-BC2C-A2070D3D346D}">
      <dgm:prSet/>
      <dgm:spPr/>
      <dgm:t>
        <a:bodyPr/>
        <a:lstStyle/>
        <a:p>
          <a:endParaRPr lang="en-US"/>
        </a:p>
      </dgm:t>
    </dgm:pt>
    <dgm:pt modelId="{ADB713DF-EEBF-418C-BF11-0476BDC03E36}" type="parTrans" cxnId="{DC473C58-D5B6-4CC0-BC2C-A2070D3D346D}">
      <dgm:prSet/>
      <dgm:spPr/>
      <dgm:t>
        <a:bodyPr/>
        <a:lstStyle/>
        <a:p>
          <a:endParaRPr lang="en-US"/>
        </a:p>
      </dgm:t>
    </dgm:pt>
    <dgm:pt modelId="{83A8BFE4-F5A8-4F55-86D3-5829849D773C}">
      <dgm:prSet/>
      <dgm:spPr>
        <a:solidFill>
          <a:srgbClr val="7E0000"/>
        </a:solidFill>
      </dgm:spPr>
      <dgm:t>
        <a:bodyPr/>
        <a:lstStyle/>
        <a:p>
          <a:r>
            <a:rPr lang="en-US" dirty="0"/>
            <a:t>SB 211 – Generational Water Infrastructure Amendments (Adams)</a:t>
          </a:r>
        </a:p>
      </dgm:t>
    </dgm:pt>
    <dgm:pt modelId="{9A217CB1-FE0D-4E84-8E19-6D844748F939}" type="parTrans" cxnId="{7ACDE39E-1222-40F9-B379-AE4659A71B5D}">
      <dgm:prSet/>
      <dgm:spPr/>
      <dgm:t>
        <a:bodyPr/>
        <a:lstStyle/>
        <a:p>
          <a:endParaRPr lang="en-US"/>
        </a:p>
      </dgm:t>
    </dgm:pt>
    <dgm:pt modelId="{1046173D-1100-4538-A285-0A2FEB177AC9}" type="sibTrans" cxnId="{7ACDE39E-1222-40F9-B379-AE4659A71B5D}">
      <dgm:prSet/>
      <dgm:spPr/>
      <dgm:t>
        <a:bodyPr/>
        <a:lstStyle/>
        <a:p>
          <a:endParaRPr lang="en-US"/>
        </a:p>
      </dgm:t>
    </dgm:pt>
    <dgm:pt modelId="{EC4E86CC-CEB0-437E-AE70-F6A20B45A768}" type="pres">
      <dgm:prSet presAssocID="{DDF045EC-339C-496C-A7F0-1FF4C36A22E0}" presName="linear" presStyleCnt="0">
        <dgm:presLayoutVars>
          <dgm:dir/>
          <dgm:animLvl val="lvl"/>
          <dgm:resizeHandles val="exact"/>
        </dgm:presLayoutVars>
      </dgm:prSet>
      <dgm:spPr/>
    </dgm:pt>
    <dgm:pt modelId="{ADB5B90E-C2DA-42B0-A07B-8DB297CFE9E9}" type="pres">
      <dgm:prSet presAssocID="{628B0D4D-68D8-431F-B659-E840461B8013}" presName="parentLin" presStyleCnt="0"/>
      <dgm:spPr/>
    </dgm:pt>
    <dgm:pt modelId="{4D27D6E8-7E0B-4F2B-B2DB-6C7D311E99A8}" type="pres">
      <dgm:prSet presAssocID="{628B0D4D-68D8-431F-B659-E840461B8013}" presName="parentLeftMargin" presStyleLbl="node1" presStyleIdx="0" presStyleCnt="4"/>
      <dgm:spPr/>
    </dgm:pt>
    <dgm:pt modelId="{E2F09B83-1482-4556-BA50-D4169EC95E09}" type="pres">
      <dgm:prSet presAssocID="{628B0D4D-68D8-431F-B659-E840461B80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A2C87E8-34B6-4FA0-9D3B-AA18010773D6}" type="pres">
      <dgm:prSet presAssocID="{628B0D4D-68D8-431F-B659-E840461B8013}" presName="negativeSpace" presStyleCnt="0"/>
      <dgm:spPr/>
    </dgm:pt>
    <dgm:pt modelId="{7DBE19EC-343F-4FE3-92C3-DBB9E8F8D50E}" type="pres">
      <dgm:prSet presAssocID="{628B0D4D-68D8-431F-B659-E840461B8013}" presName="childText" presStyleLbl="conFgAcc1" presStyleIdx="0" presStyleCnt="4">
        <dgm:presLayoutVars>
          <dgm:bulletEnabled val="1"/>
        </dgm:presLayoutVars>
      </dgm:prSet>
      <dgm:spPr/>
    </dgm:pt>
    <dgm:pt modelId="{D0AB9E98-B7F1-4A7E-BAD5-ABBADBFE7770}" type="pres">
      <dgm:prSet presAssocID="{F36EF488-08B1-4AF6-972A-3D0805936DF7}" presName="spaceBetweenRectangles" presStyleCnt="0"/>
      <dgm:spPr/>
    </dgm:pt>
    <dgm:pt modelId="{4BA03DFC-72C7-4776-9EA7-B0175790C987}" type="pres">
      <dgm:prSet presAssocID="{6DA94703-2C27-44E8-A7EE-F52673BC5FC9}" presName="parentLin" presStyleCnt="0"/>
      <dgm:spPr/>
    </dgm:pt>
    <dgm:pt modelId="{DFDCECA9-FFEF-4AA0-8AA7-882B477D2447}" type="pres">
      <dgm:prSet presAssocID="{6DA94703-2C27-44E8-A7EE-F52673BC5FC9}" presName="parentLeftMargin" presStyleLbl="node1" presStyleIdx="0" presStyleCnt="4"/>
      <dgm:spPr/>
    </dgm:pt>
    <dgm:pt modelId="{FFC58720-CAB6-43C4-89F2-E2B8EC318699}" type="pres">
      <dgm:prSet presAssocID="{6DA94703-2C27-44E8-A7EE-F52673BC5FC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6BCD3F3-57FB-45B2-A68F-7AE4B74D5006}" type="pres">
      <dgm:prSet presAssocID="{6DA94703-2C27-44E8-A7EE-F52673BC5FC9}" presName="negativeSpace" presStyleCnt="0"/>
      <dgm:spPr/>
    </dgm:pt>
    <dgm:pt modelId="{E9E37071-1456-48BF-B156-25044BF4751F}" type="pres">
      <dgm:prSet presAssocID="{6DA94703-2C27-44E8-A7EE-F52673BC5FC9}" presName="childText" presStyleLbl="conFgAcc1" presStyleIdx="1" presStyleCnt="4">
        <dgm:presLayoutVars>
          <dgm:bulletEnabled val="1"/>
        </dgm:presLayoutVars>
      </dgm:prSet>
      <dgm:spPr/>
    </dgm:pt>
    <dgm:pt modelId="{E5A44387-4104-41DD-A681-BDA2614430A4}" type="pres">
      <dgm:prSet presAssocID="{947EE73D-9D18-4D11-8C56-B9AC33374E77}" presName="spaceBetweenRectangles" presStyleCnt="0"/>
      <dgm:spPr/>
    </dgm:pt>
    <dgm:pt modelId="{47A7E817-45F9-4928-AD3E-7F83616076EC}" type="pres">
      <dgm:prSet presAssocID="{5A032AA9-C5B2-42FF-9A54-D788DA63249B}" presName="parentLin" presStyleCnt="0"/>
      <dgm:spPr/>
    </dgm:pt>
    <dgm:pt modelId="{95A448D6-BB4A-410F-AD1F-9C029749BE09}" type="pres">
      <dgm:prSet presAssocID="{5A032AA9-C5B2-42FF-9A54-D788DA63249B}" presName="parentLeftMargin" presStyleLbl="node1" presStyleIdx="1" presStyleCnt="4"/>
      <dgm:spPr/>
    </dgm:pt>
    <dgm:pt modelId="{3D856597-68A4-426E-8531-754F098025F1}" type="pres">
      <dgm:prSet presAssocID="{5A032AA9-C5B2-42FF-9A54-D788DA6324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BF6C4BA-BFCF-4920-921F-9032D5592EA4}" type="pres">
      <dgm:prSet presAssocID="{5A032AA9-C5B2-42FF-9A54-D788DA63249B}" presName="negativeSpace" presStyleCnt="0"/>
      <dgm:spPr/>
    </dgm:pt>
    <dgm:pt modelId="{B16E8E10-AA30-4042-B926-6E0474D1286B}" type="pres">
      <dgm:prSet presAssocID="{5A032AA9-C5B2-42FF-9A54-D788DA63249B}" presName="childText" presStyleLbl="conFgAcc1" presStyleIdx="2" presStyleCnt="4">
        <dgm:presLayoutVars>
          <dgm:bulletEnabled val="1"/>
        </dgm:presLayoutVars>
      </dgm:prSet>
      <dgm:spPr/>
    </dgm:pt>
    <dgm:pt modelId="{2CAFCFF9-4674-42CA-A2BC-0D491708E9B2}" type="pres">
      <dgm:prSet presAssocID="{5470E6AF-D279-4C4D-AE25-3081D13B0AFA}" presName="spaceBetweenRectangles" presStyleCnt="0"/>
      <dgm:spPr/>
    </dgm:pt>
    <dgm:pt modelId="{7345F39F-BE33-4207-9971-C704B5DD0256}" type="pres">
      <dgm:prSet presAssocID="{83A8BFE4-F5A8-4F55-86D3-5829849D773C}" presName="parentLin" presStyleCnt="0"/>
      <dgm:spPr/>
    </dgm:pt>
    <dgm:pt modelId="{370162FE-A6C0-4E21-AE3C-03A657BA31A5}" type="pres">
      <dgm:prSet presAssocID="{83A8BFE4-F5A8-4F55-86D3-5829849D773C}" presName="parentLeftMargin" presStyleLbl="node1" presStyleIdx="2" presStyleCnt="4"/>
      <dgm:spPr/>
    </dgm:pt>
    <dgm:pt modelId="{1C5E8BA4-3D84-4F95-951B-CCF7EF4F6845}" type="pres">
      <dgm:prSet presAssocID="{83A8BFE4-F5A8-4F55-86D3-5829849D773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C4317D7-B475-4E82-8F43-635F4ED9BA0B}" type="pres">
      <dgm:prSet presAssocID="{83A8BFE4-F5A8-4F55-86D3-5829849D773C}" presName="negativeSpace" presStyleCnt="0"/>
      <dgm:spPr/>
    </dgm:pt>
    <dgm:pt modelId="{27BA9FC9-2F04-4566-BA38-00792FE2B3A2}" type="pres">
      <dgm:prSet presAssocID="{83A8BFE4-F5A8-4F55-86D3-5829849D773C}" presName="childText" presStyleLbl="conFgAcc1" presStyleIdx="3" presStyleCnt="4" custScaleY="195266">
        <dgm:presLayoutVars>
          <dgm:bulletEnabled val="1"/>
        </dgm:presLayoutVars>
      </dgm:prSet>
      <dgm:spPr>
        <a:ln>
          <a:solidFill>
            <a:srgbClr val="7E0000"/>
          </a:solidFill>
        </a:ln>
      </dgm:spPr>
    </dgm:pt>
  </dgm:ptLst>
  <dgm:cxnLst>
    <dgm:cxn modelId="{7CBF5613-0601-4D68-8289-66CFDE62A637}" type="presOf" srcId="{5A032AA9-C5B2-42FF-9A54-D788DA63249B}" destId="{3D856597-68A4-426E-8531-754F098025F1}" srcOrd="1" destOrd="0" presId="urn:microsoft.com/office/officeart/2005/8/layout/list1"/>
    <dgm:cxn modelId="{6E646A14-3CCB-47F9-9AC3-311BB90EB012}" type="presOf" srcId="{5A032AA9-C5B2-42FF-9A54-D788DA63249B}" destId="{95A448D6-BB4A-410F-AD1F-9C029749BE09}" srcOrd="0" destOrd="0" presId="urn:microsoft.com/office/officeart/2005/8/layout/list1"/>
    <dgm:cxn modelId="{E2D9551E-27E4-4770-8DAD-26D6190D490E}" type="presOf" srcId="{628B0D4D-68D8-431F-B659-E840461B8013}" destId="{4D27D6E8-7E0B-4F2B-B2DB-6C7D311E99A8}" srcOrd="0" destOrd="0" presId="urn:microsoft.com/office/officeart/2005/8/layout/list1"/>
    <dgm:cxn modelId="{30303F2E-91D7-4B63-A23D-3464E7E01CD2}" type="presOf" srcId="{83A8BFE4-F5A8-4F55-86D3-5829849D773C}" destId="{370162FE-A6C0-4E21-AE3C-03A657BA31A5}" srcOrd="0" destOrd="0" presId="urn:microsoft.com/office/officeart/2005/8/layout/list1"/>
    <dgm:cxn modelId="{00B8983D-A53D-4794-95CF-C26FA35819F9}" srcId="{5A032AA9-C5B2-42FF-9A54-D788DA63249B}" destId="{C48FE91B-257B-41E8-AB36-5C525DFD867D}" srcOrd="0" destOrd="0" parTransId="{039206A9-25C8-4F12-BD6B-A4E432B6E68B}" sibTransId="{ABD111FC-6429-4D89-A4A9-3301DE41149F}"/>
    <dgm:cxn modelId="{6EFC3B49-5E5D-4408-94F3-8CAC521F0A54}" type="presOf" srcId="{6DA94703-2C27-44E8-A7EE-F52673BC5FC9}" destId="{DFDCECA9-FFEF-4AA0-8AA7-882B477D2447}" srcOrd="0" destOrd="0" presId="urn:microsoft.com/office/officeart/2005/8/layout/list1"/>
    <dgm:cxn modelId="{B1F2376B-4FDE-4F76-8AC5-A7FBEB1FC048}" type="presOf" srcId="{DDF045EC-339C-496C-A7F0-1FF4C36A22E0}" destId="{EC4E86CC-CEB0-437E-AE70-F6A20B45A768}" srcOrd="0" destOrd="0" presId="urn:microsoft.com/office/officeart/2005/8/layout/list1"/>
    <dgm:cxn modelId="{DA368957-828C-46BC-9FDD-7B6A5EDFBE49}" srcId="{DDF045EC-339C-496C-A7F0-1FF4C36A22E0}" destId="{628B0D4D-68D8-431F-B659-E840461B8013}" srcOrd="0" destOrd="0" parTransId="{BC31DD49-272A-4894-B929-308F73EB7877}" sibTransId="{F36EF488-08B1-4AF6-972A-3D0805936DF7}"/>
    <dgm:cxn modelId="{DC473C58-D5B6-4CC0-BC2C-A2070D3D346D}" srcId="{DDF045EC-339C-496C-A7F0-1FF4C36A22E0}" destId="{5A032AA9-C5B2-42FF-9A54-D788DA63249B}" srcOrd="2" destOrd="0" parTransId="{ADB713DF-EEBF-418C-BF11-0476BDC03E36}" sibTransId="{5470E6AF-D279-4C4D-AE25-3081D13B0AFA}"/>
    <dgm:cxn modelId="{90B4667A-A31C-4F20-BDFE-885BA5872F36}" type="presOf" srcId="{6DA94703-2C27-44E8-A7EE-F52673BC5FC9}" destId="{FFC58720-CAB6-43C4-89F2-E2B8EC318699}" srcOrd="1" destOrd="0" presId="urn:microsoft.com/office/officeart/2005/8/layout/list1"/>
    <dgm:cxn modelId="{ACFBC095-5D40-49B0-8667-A419F38A5AD6}" type="presOf" srcId="{C48FE91B-257B-41E8-AB36-5C525DFD867D}" destId="{B16E8E10-AA30-4042-B926-6E0474D1286B}" srcOrd="0" destOrd="0" presId="urn:microsoft.com/office/officeart/2005/8/layout/list1"/>
    <dgm:cxn modelId="{37EBBA9B-B0CB-411E-A04F-C9886E98AC90}" type="presOf" srcId="{83A8BFE4-F5A8-4F55-86D3-5829849D773C}" destId="{1C5E8BA4-3D84-4F95-951B-CCF7EF4F6845}" srcOrd="1" destOrd="0" presId="urn:microsoft.com/office/officeart/2005/8/layout/list1"/>
    <dgm:cxn modelId="{7ACDE39E-1222-40F9-B379-AE4659A71B5D}" srcId="{DDF045EC-339C-496C-A7F0-1FF4C36A22E0}" destId="{83A8BFE4-F5A8-4F55-86D3-5829849D773C}" srcOrd="3" destOrd="0" parTransId="{9A217CB1-FE0D-4E84-8E19-6D844748F939}" sibTransId="{1046173D-1100-4538-A285-0A2FEB177AC9}"/>
    <dgm:cxn modelId="{B1C590AA-4F1D-4CB6-9FBD-F3D91B798E91}" type="presOf" srcId="{628B0D4D-68D8-431F-B659-E840461B8013}" destId="{E2F09B83-1482-4556-BA50-D4169EC95E09}" srcOrd="1" destOrd="0" presId="urn:microsoft.com/office/officeart/2005/8/layout/list1"/>
    <dgm:cxn modelId="{E36A10B0-E5AF-4FB1-8FE4-8E8FDBAB0708}" srcId="{6DA94703-2C27-44E8-A7EE-F52673BC5FC9}" destId="{3DA1CA96-266E-47C3-B128-BD5118B60D39}" srcOrd="0" destOrd="0" parTransId="{50AA6A13-A834-491E-B457-1AFD94961384}" sibTransId="{004B56F3-5CFF-4001-B9F6-355A3FEFFF28}"/>
    <dgm:cxn modelId="{4CD175CF-7672-48AF-A13C-5ED7BC284FB5}" srcId="{628B0D4D-68D8-431F-B659-E840461B8013}" destId="{63F8E8EF-ED44-4BD6-A033-8B3C1427B96A}" srcOrd="0" destOrd="0" parTransId="{CA874F68-9BE8-4D25-A9F1-A80028EE6BD9}" sibTransId="{24CD813B-8C52-4620-9074-9DBF593A4960}"/>
    <dgm:cxn modelId="{5DDB5DED-75C6-4089-B080-6C41EF57212C}" srcId="{DDF045EC-339C-496C-A7F0-1FF4C36A22E0}" destId="{6DA94703-2C27-44E8-A7EE-F52673BC5FC9}" srcOrd="1" destOrd="0" parTransId="{DB249CA8-C31A-4F9B-AFA4-2B0F399A1E29}" sibTransId="{947EE73D-9D18-4D11-8C56-B9AC33374E77}"/>
    <dgm:cxn modelId="{1C923DF8-5C4C-4931-ADA6-33DDCD350045}" type="presOf" srcId="{63F8E8EF-ED44-4BD6-A033-8B3C1427B96A}" destId="{7DBE19EC-343F-4FE3-92C3-DBB9E8F8D50E}" srcOrd="0" destOrd="0" presId="urn:microsoft.com/office/officeart/2005/8/layout/list1"/>
    <dgm:cxn modelId="{EE6C81FF-8914-4519-B6E8-D302F5D6B56B}" type="presOf" srcId="{3DA1CA96-266E-47C3-B128-BD5118B60D39}" destId="{E9E37071-1456-48BF-B156-25044BF4751F}" srcOrd="0" destOrd="0" presId="urn:microsoft.com/office/officeart/2005/8/layout/list1"/>
    <dgm:cxn modelId="{7D54F19E-30B2-4BBD-BB01-DF63C558D09C}" type="presParOf" srcId="{EC4E86CC-CEB0-437E-AE70-F6A20B45A768}" destId="{ADB5B90E-C2DA-42B0-A07B-8DB297CFE9E9}" srcOrd="0" destOrd="0" presId="urn:microsoft.com/office/officeart/2005/8/layout/list1"/>
    <dgm:cxn modelId="{FCD0DE35-7C25-41F7-881D-4DFF21628F8B}" type="presParOf" srcId="{ADB5B90E-C2DA-42B0-A07B-8DB297CFE9E9}" destId="{4D27D6E8-7E0B-4F2B-B2DB-6C7D311E99A8}" srcOrd="0" destOrd="0" presId="urn:microsoft.com/office/officeart/2005/8/layout/list1"/>
    <dgm:cxn modelId="{F39CFF18-F148-400C-BC28-E71BDFEA796B}" type="presParOf" srcId="{ADB5B90E-C2DA-42B0-A07B-8DB297CFE9E9}" destId="{E2F09B83-1482-4556-BA50-D4169EC95E09}" srcOrd="1" destOrd="0" presId="urn:microsoft.com/office/officeart/2005/8/layout/list1"/>
    <dgm:cxn modelId="{13DDBA67-C3E6-43FA-8314-BA675232C30C}" type="presParOf" srcId="{EC4E86CC-CEB0-437E-AE70-F6A20B45A768}" destId="{FA2C87E8-34B6-4FA0-9D3B-AA18010773D6}" srcOrd="1" destOrd="0" presId="urn:microsoft.com/office/officeart/2005/8/layout/list1"/>
    <dgm:cxn modelId="{36F07ED2-8D7D-4940-8F84-DF239105E79B}" type="presParOf" srcId="{EC4E86CC-CEB0-437E-AE70-F6A20B45A768}" destId="{7DBE19EC-343F-4FE3-92C3-DBB9E8F8D50E}" srcOrd="2" destOrd="0" presId="urn:microsoft.com/office/officeart/2005/8/layout/list1"/>
    <dgm:cxn modelId="{868E1470-16E2-4447-8ED7-2AE35F6A399B}" type="presParOf" srcId="{EC4E86CC-CEB0-437E-AE70-F6A20B45A768}" destId="{D0AB9E98-B7F1-4A7E-BAD5-ABBADBFE7770}" srcOrd="3" destOrd="0" presId="urn:microsoft.com/office/officeart/2005/8/layout/list1"/>
    <dgm:cxn modelId="{5EA97EC0-B41D-48FC-BD19-82E17539163E}" type="presParOf" srcId="{EC4E86CC-CEB0-437E-AE70-F6A20B45A768}" destId="{4BA03DFC-72C7-4776-9EA7-B0175790C987}" srcOrd="4" destOrd="0" presId="urn:microsoft.com/office/officeart/2005/8/layout/list1"/>
    <dgm:cxn modelId="{6AC05E62-CFA4-4310-ACC2-CC656217DEC1}" type="presParOf" srcId="{4BA03DFC-72C7-4776-9EA7-B0175790C987}" destId="{DFDCECA9-FFEF-4AA0-8AA7-882B477D2447}" srcOrd="0" destOrd="0" presId="urn:microsoft.com/office/officeart/2005/8/layout/list1"/>
    <dgm:cxn modelId="{374C6BDE-8973-4C10-B1BA-83851D098722}" type="presParOf" srcId="{4BA03DFC-72C7-4776-9EA7-B0175790C987}" destId="{FFC58720-CAB6-43C4-89F2-E2B8EC318699}" srcOrd="1" destOrd="0" presId="urn:microsoft.com/office/officeart/2005/8/layout/list1"/>
    <dgm:cxn modelId="{15801B2C-E8F8-4901-BA6A-ECF793E83713}" type="presParOf" srcId="{EC4E86CC-CEB0-437E-AE70-F6A20B45A768}" destId="{E6BCD3F3-57FB-45B2-A68F-7AE4B74D5006}" srcOrd="5" destOrd="0" presId="urn:microsoft.com/office/officeart/2005/8/layout/list1"/>
    <dgm:cxn modelId="{64682D51-F1B4-401E-86A3-91C9C8179A39}" type="presParOf" srcId="{EC4E86CC-CEB0-437E-AE70-F6A20B45A768}" destId="{E9E37071-1456-48BF-B156-25044BF4751F}" srcOrd="6" destOrd="0" presId="urn:microsoft.com/office/officeart/2005/8/layout/list1"/>
    <dgm:cxn modelId="{85CE90A0-6DC4-4E75-9858-CBA69725C899}" type="presParOf" srcId="{EC4E86CC-CEB0-437E-AE70-F6A20B45A768}" destId="{E5A44387-4104-41DD-A681-BDA2614430A4}" srcOrd="7" destOrd="0" presId="urn:microsoft.com/office/officeart/2005/8/layout/list1"/>
    <dgm:cxn modelId="{E13DE8B4-D2F3-4E09-93C4-9506BDC51C48}" type="presParOf" srcId="{EC4E86CC-CEB0-437E-AE70-F6A20B45A768}" destId="{47A7E817-45F9-4928-AD3E-7F83616076EC}" srcOrd="8" destOrd="0" presId="urn:microsoft.com/office/officeart/2005/8/layout/list1"/>
    <dgm:cxn modelId="{A04CBA37-164D-4E33-B382-CAE96226748E}" type="presParOf" srcId="{47A7E817-45F9-4928-AD3E-7F83616076EC}" destId="{95A448D6-BB4A-410F-AD1F-9C029749BE09}" srcOrd="0" destOrd="0" presId="urn:microsoft.com/office/officeart/2005/8/layout/list1"/>
    <dgm:cxn modelId="{DF635A6E-A5FE-4774-B4AD-D93D7492F359}" type="presParOf" srcId="{47A7E817-45F9-4928-AD3E-7F83616076EC}" destId="{3D856597-68A4-426E-8531-754F098025F1}" srcOrd="1" destOrd="0" presId="urn:microsoft.com/office/officeart/2005/8/layout/list1"/>
    <dgm:cxn modelId="{AFC08ED3-8163-4230-81AE-F78A7E8A18D1}" type="presParOf" srcId="{EC4E86CC-CEB0-437E-AE70-F6A20B45A768}" destId="{9BF6C4BA-BFCF-4920-921F-9032D5592EA4}" srcOrd="9" destOrd="0" presId="urn:microsoft.com/office/officeart/2005/8/layout/list1"/>
    <dgm:cxn modelId="{BB271CC7-443B-4468-A19D-089CE418F9CF}" type="presParOf" srcId="{EC4E86CC-CEB0-437E-AE70-F6A20B45A768}" destId="{B16E8E10-AA30-4042-B926-6E0474D1286B}" srcOrd="10" destOrd="0" presId="urn:microsoft.com/office/officeart/2005/8/layout/list1"/>
    <dgm:cxn modelId="{20F17C96-5ED5-4524-A463-6D830962FB8C}" type="presParOf" srcId="{EC4E86CC-CEB0-437E-AE70-F6A20B45A768}" destId="{2CAFCFF9-4674-42CA-A2BC-0D491708E9B2}" srcOrd="11" destOrd="0" presId="urn:microsoft.com/office/officeart/2005/8/layout/list1"/>
    <dgm:cxn modelId="{8B0D6614-6EB5-4C70-8B56-09B48236E587}" type="presParOf" srcId="{EC4E86CC-CEB0-437E-AE70-F6A20B45A768}" destId="{7345F39F-BE33-4207-9971-C704B5DD0256}" srcOrd="12" destOrd="0" presId="urn:microsoft.com/office/officeart/2005/8/layout/list1"/>
    <dgm:cxn modelId="{E7853BAE-187A-4481-80D1-D87EC07BC06D}" type="presParOf" srcId="{7345F39F-BE33-4207-9971-C704B5DD0256}" destId="{370162FE-A6C0-4E21-AE3C-03A657BA31A5}" srcOrd="0" destOrd="0" presId="urn:microsoft.com/office/officeart/2005/8/layout/list1"/>
    <dgm:cxn modelId="{5FC3FB56-1DFB-4F1C-9B01-326533C30C1F}" type="presParOf" srcId="{7345F39F-BE33-4207-9971-C704B5DD0256}" destId="{1C5E8BA4-3D84-4F95-951B-CCF7EF4F6845}" srcOrd="1" destOrd="0" presId="urn:microsoft.com/office/officeart/2005/8/layout/list1"/>
    <dgm:cxn modelId="{EBAE2B5A-C633-4209-A6A7-099A73EDC069}" type="presParOf" srcId="{EC4E86CC-CEB0-437E-AE70-F6A20B45A768}" destId="{BC4317D7-B475-4E82-8F43-635F4ED9BA0B}" srcOrd="13" destOrd="0" presId="urn:microsoft.com/office/officeart/2005/8/layout/list1"/>
    <dgm:cxn modelId="{C11343EC-AEA4-4FF1-B2F7-A5656AD734BE}" type="presParOf" srcId="{EC4E86CC-CEB0-437E-AE70-F6A20B45A768}" destId="{27BA9FC9-2F04-4566-BA38-00792FE2B3A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E19EC-343F-4FE3-92C3-DBB9E8F8D50E}">
      <dsp:nvSpPr>
        <dsp:cNvPr id="0" name=""/>
        <dsp:cNvSpPr/>
      </dsp:nvSpPr>
      <dsp:spPr>
        <a:xfrm>
          <a:off x="0" y="412140"/>
          <a:ext cx="10515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E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Requires annual conflict of interest disclosures from Authority board members and public posting of those disclosures</a:t>
          </a:r>
        </a:p>
      </dsp:txBody>
      <dsp:txXfrm>
        <a:off x="0" y="412140"/>
        <a:ext cx="10515600" cy="1020600"/>
      </dsp:txXfrm>
    </dsp:sp>
    <dsp:sp modelId="{E2F09B83-1482-4556-BA50-D4169EC95E09}">
      <dsp:nvSpPr>
        <dsp:cNvPr id="0" name=""/>
        <dsp:cNvSpPr/>
      </dsp:nvSpPr>
      <dsp:spPr>
        <a:xfrm>
          <a:off x="525780" y="146460"/>
          <a:ext cx="7360920" cy="531360"/>
        </a:xfrm>
        <a:prstGeom prst="roundRect">
          <a:avLst/>
        </a:prstGeom>
        <a:solidFill>
          <a:srgbClr val="7E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HB 80 – Candidate and Officeholder Disclosure Modifications (Cutler)</a:t>
          </a:r>
        </a:p>
      </dsp:txBody>
      <dsp:txXfrm>
        <a:off x="551719" y="172399"/>
        <a:ext cx="7309042" cy="479482"/>
      </dsp:txXfrm>
    </dsp:sp>
    <dsp:sp modelId="{E9E37071-1456-48BF-B156-25044BF4751F}">
      <dsp:nvSpPr>
        <dsp:cNvPr id="0" name=""/>
        <dsp:cNvSpPr/>
      </dsp:nvSpPr>
      <dsp:spPr>
        <a:xfrm>
          <a:off x="0" y="1795620"/>
          <a:ext cx="10515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E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Directs the Authority to coordinate with Water Resources and other water entities to develop a state water plan</a:t>
          </a:r>
        </a:p>
      </dsp:txBody>
      <dsp:txXfrm>
        <a:off x="0" y="1795620"/>
        <a:ext cx="10515600" cy="1020600"/>
      </dsp:txXfrm>
    </dsp:sp>
    <dsp:sp modelId="{FFC58720-CAB6-43C4-89F2-E2B8EC318699}">
      <dsp:nvSpPr>
        <dsp:cNvPr id="0" name=""/>
        <dsp:cNvSpPr/>
      </dsp:nvSpPr>
      <dsp:spPr>
        <a:xfrm>
          <a:off x="525780" y="1529940"/>
          <a:ext cx="7360920" cy="531360"/>
        </a:xfrm>
        <a:prstGeom prst="roundRect">
          <a:avLst/>
        </a:prstGeom>
        <a:solidFill>
          <a:srgbClr val="7E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HB 280 – Water Related Changes (Snider)</a:t>
          </a:r>
        </a:p>
      </dsp:txBody>
      <dsp:txXfrm>
        <a:off x="551719" y="1555879"/>
        <a:ext cx="7309042" cy="479482"/>
      </dsp:txXfrm>
    </dsp:sp>
    <dsp:sp modelId="{B16E8E10-AA30-4042-B926-6E0474D1286B}">
      <dsp:nvSpPr>
        <dsp:cNvPr id="0" name=""/>
        <dsp:cNvSpPr/>
      </dsp:nvSpPr>
      <dsp:spPr>
        <a:xfrm>
          <a:off x="0" y="3179100"/>
          <a:ext cx="10515600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E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Classifies the Authority as an independent entity and establishes a legislative review process</a:t>
          </a:r>
        </a:p>
      </dsp:txBody>
      <dsp:txXfrm>
        <a:off x="0" y="3179100"/>
        <a:ext cx="10515600" cy="765450"/>
      </dsp:txXfrm>
    </dsp:sp>
    <dsp:sp modelId="{3D856597-68A4-426E-8531-754F098025F1}">
      <dsp:nvSpPr>
        <dsp:cNvPr id="0" name=""/>
        <dsp:cNvSpPr/>
      </dsp:nvSpPr>
      <dsp:spPr>
        <a:xfrm>
          <a:off x="525780" y="2913420"/>
          <a:ext cx="7360920" cy="531360"/>
        </a:xfrm>
        <a:prstGeom prst="roundRect">
          <a:avLst/>
        </a:prstGeom>
        <a:solidFill>
          <a:srgbClr val="7E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SB 154 – Independent Entities Amendments (McKell)</a:t>
          </a:r>
        </a:p>
      </dsp:txBody>
      <dsp:txXfrm>
        <a:off x="551719" y="2939359"/>
        <a:ext cx="7309042" cy="479482"/>
      </dsp:txXfrm>
    </dsp:sp>
    <dsp:sp modelId="{27BA9FC9-2F04-4566-BA38-00792FE2B3A2}">
      <dsp:nvSpPr>
        <dsp:cNvPr id="0" name=""/>
        <dsp:cNvSpPr/>
      </dsp:nvSpPr>
      <dsp:spPr>
        <a:xfrm>
          <a:off x="0" y="4307430"/>
          <a:ext cx="10515600" cy="8857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E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E8BA4-3D84-4F95-951B-CCF7EF4F6845}">
      <dsp:nvSpPr>
        <dsp:cNvPr id="0" name=""/>
        <dsp:cNvSpPr/>
      </dsp:nvSpPr>
      <dsp:spPr>
        <a:xfrm>
          <a:off x="525780" y="4041750"/>
          <a:ext cx="7360920" cy="531360"/>
        </a:xfrm>
        <a:prstGeom prst="roundRect">
          <a:avLst/>
        </a:prstGeom>
        <a:solidFill>
          <a:srgbClr val="7E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SB 211 – Generational Water Infrastructure Amendments (Adams)</a:t>
          </a:r>
        </a:p>
      </dsp:txBody>
      <dsp:txXfrm>
        <a:off x="551719" y="4067689"/>
        <a:ext cx="73090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5C8CD87-90F9-446C-A325-334C1D76045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6171FCC-791F-4CAD-8CCD-B2586F613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7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1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0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24526" y="397565"/>
            <a:ext cx="5769578" cy="2087216"/>
          </a:xfrm>
        </p:spPr>
        <p:txBody>
          <a:bodyPr anchor="t">
            <a:normAutofit/>
          </a:bodyPr>
          <a:lstStyle>
            <a:lvl1pPr>
              <a:defRPr sz="4000" b="1" i="0">
                <a:solidFill>
                  <a:srgbClr val="11111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defRPr>
            </a:lvl1pPr>
          </a:lstStyle>
          <a:p>
            <a:r>
              <a:rPr lang="en-US" dirty="0"/>
              <a:t>Add Your Title Here</a:t>
            </a: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1386269" y="235611"/>
            <a:ext cx="647753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b="1" i="0" smtClean="0">
                <a:solidFill>
                  <a:srgbClr val="EE6417"/>
                </a:solidFill>
                <a:latin typeface="Source Sans Pro" charset="0"/>
                <a:ea typeface="Source Sans Pro" charset="0"/>
                <a:cs typeface="Source Sans Pro" charset="0"/>
              </a:rPr>
              <a:pPr algn="ctr"/>
              <a:t>‹#›</a:t>
            </a:fld>
            <a:endParaRPr lang="en-US" sz="1200" b="1" i="0" dirty="0">
              <a:solidFill>
                <a:srgbClr val="EE641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7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11464" y="399758"/>
            <a:ext cx="9143770" cy="553831"/>
          </a:xfrm>
        </p:spPr>
        <p:txBody>
          <a:bodyPr anchor="t">
            <a:normAutofit/>
          </a:bodyPr>
          <a:lstStyle>
            <a:lvl1pPr>
              <a:defRPr sz="3400" b="1" i="0">
                <a:solidFill>
                  <a:srgbClr val="11111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1386269" y="235611"/>
            <a:ext cx="647753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b="1" i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pPr algn="ctr"/>
              <a:t>‹#›</a:t>
            </a:fld>
            <a:endParaRPr lang="en-US" sz="1200" b="1" i="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4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85799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5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4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2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8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4AC7-031C-4686-BABB-4B021E3EDAF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B004-2E8B-4D77-A81E-A1CB7EC471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CA1824-CF49-B33A-BBE1-850E6D32AE0A}"/>
              </a:ext>
            </a:extLst>
          </p:cNvPr>
          <p:cNvSpPr txBox="1"/>
          <p:nvPr userDrawn="1"/>
        </p:nvSpPr>
        <p:spPr>
          <a:xfrm rot="5400000">
            <a:off x="-767873" y="4997773"/>
            <a:ext cx="2598944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900" b="1" i="0" dirty="0">
                <a:solidFill>
                  <a:srgbClr val="111111">
                    <a:alpha val="70000"/>
                  </a:srgbClr>
                </a:solidFill>
                <a:latin typeface="Inter" panose="020B0502030000000004" pitchFamily="34" charset="0"/>
                <a:ea typeface="Inter" panose="020B0502030000000004" pitchFamily="34" charset="0"/>
                <a:cs typeface="Source Sans Pro" charset="0"/>
              </a:rPr>
              <a:t>THE COLORADO RIVER AUTHORITY OF UTAH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71E30A-562D-95A2-ED30-653B687541EF}"/>
              </a:ext>
            </a:extLst>
          </p:cNvPr>
          <p:cNvCxnSpPr/>
          <p:nvPr userDrawn="1"/>
        </p:nvCxnSpPr>
        <p:spPr>
          <a:xfrm>
            <a:off x="106532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581627-0BF0-2C88-5616-775F68B311E7}"/>
              </a:ext>
            </a:extLst>
          </p:cNvPr>
          <p:cNvCxnSpPr/>
          <p:nvPr userDrawn="1"/>
        </p:nvCxnSpPr>
        <p:spPr>
          <a:xfrm>
            <a:off x="11711748" y="612559"/>
            <a:ext cx="0" cy="397591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23">
            <a:extLst>
              <a:ext uri="{FF2B5EF4-FFF2-40B4-BE49-F238E27FC236}">
                <a16:creationId xmlns:a16="http://schemas.microsoft.com/office/drawing/2014/main" id="{1E0157EB-01DE-DDDC-B0FA-D90EF0118CE6}"/>
              </a:ext>
            </a:extLst>
          </p:cNvPr>
          <p:cNvSpPr/>
          <p:nvPr userDrawn="1"/>
        </p:nvSpPr>
        <p:spPr>
          <a:xfrm rot="2700000" flipH="1">
            <a:off x="11643696" y="6371446"/>
            <a:ext cx="133017" cy="133017"/>
          </a:xfrm>
          <a:custGeom>
            <a:avLst/>
            <a:gdLst>
              <a:gd name="connsiteX0" fmla="*/ 216347 w 216347"/>
              <a:gd name="connsiteY0" fmla="*/ 347 h 216347"/>
              <a:gd name="connsiteX1" fmla="*/ 216000 w 216347"/>
              <a:gd name="connsiteY1" fmla="*/ 347 h 216347"/>
              <a:gd name="connsiteX2" fmla="*/ 216000 w 216347"/>
              <a:gd name="connsiteY2" fmla="*/ 0 h 216347"/>
              <a:gd name="connsiteX3" fmla="*/ 0 w 216347"/>
              <a:gd name="connsiteY3" fmla="*/ 0 h 216347"/>
              <a:gd name="connsiteX4" fmla="*/ 0 w 216347"/>
              <a:gd name="connsiteY4" fmla="*/ 28800 h 216347"/>
              <a:gd name="connsiteX5" fmla="*/ 187546 w 216347"/>
              <a:gd name="connsiteY5" fmla="*/ 28800 h 216347"/>
              <a:gd name="connsiteX6" fmla="*/ 187547 w 216347"/>
              <a:gd name="connsiteY6" fmla="*/ 216347 h 216347"/>
              <a:gd name="connsiteX7" fmla="*/ 216347 w 216347"/>
              <a:gd name="connsiteY7" fmla="*/ 216347 h 21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347" h="216347">
                <a:moveTo>
                  <a:pt x="216347" y="347"/>
                </a:moveTo>
                <a:lnTo>
                  <a:pt x="216000" y="347"/>
                </a:lnTo>
                <a:lnTo>
                  <a:pt x="216000" y="0"/>
                </a:lnTo>
                <a:lnTo>
                  <a:pt x="0" y="0"/>
                </a:lnTo>
                <a:lnTo>
                  <a:pt x="0" y="28800"/>
                </a:lnTo>
                <a:lnTo>
                  <a:pt x="187546" y="28800"/>
                </a:lnTo>
                <a:lnTo>
                  <a:pt x="187547" y="216347"/>
                </a:lnTo>
                <a:lnTo>
                  <a:pt x="216347" y="21634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730C6CC-144F-8994-A8D9-C6E43035692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82074" y="365125"/>
            <a:ext cx="699049" cy="69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3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  <p:sldLayoutId id="2147483662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017A6-BB17-59F2-EA6B-974194199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>
                <a:solidFill>
                  <a:srgbClr val="FFFFFF"/>
                </a:solidFill>
              </a:rPr>
              <a:t>2024 Legislative Session Recap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68FD6-839D-6D84-FE9D-46F3E0672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296" y="5633765"/>
            <a:ext cx="3966457" cy="873612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>
                <a:solidFill>
                  <a:srgbClr val="FFFFFF"/>
                </a:solidFill>
                <a:latin typeface="+mj-lt"/>
              </a:rPr>
              <a:t>February 27, 2024</a:t>
            </a:r>
          </a:p>
        </p:txBody>
      </p:sp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E9D719DE-5493-EF08-28FC-563392D78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1050373"/>
            <a:ext cx="11327549" cy="320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1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040928F3-6B27-E955-6C2D-862166A315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027063"/>
              </p:ext>
            </p:extLst>
          </p:nvPr>
        </p:nvGraphicFramePr>
        <p:xfrm>
          <a:off x="1248747" y="1138135"/>
          <a:ext cx="10515600" cy="533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C8884A4-8677-DE06-BA83-04E608668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94" y="380247"/>
            <a:ext cx="9196516" cy="663484"/>
          </a:xfrm>
        </p:spPr>
        <p:txBody>
          <a:bodyPr/>
          <a:lstStyle/>
          <a:p>
            <a:r>
              <a:rPr lang="en-US" dirty="0">
                <a:latin typeface="+mn-lt"/>
              </a:rPr>
              <a:t>House &amp; Senate Bills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746ED9-8389-2DBE-295A-C22A62310A0D}"/>
              </a:ext>
            </a:extLst>
          </p:cNvPr>
          <p:cNvSpPr txBox="1"/>
          <p:nvPr/>
        </p:nvSpPr>
        <p:spPr>
          <a:xfrm>
            <a:off x="1511559" y="5719865"/>
            <a:ext cx="9506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Creates a Utah water agent and Water District Water Development Council to study solutions to Utah’s water shortage</a:t>
            </a:r>
          </a:p>
        </p:txBody>
      </p:sp>
    </p:spTree>
    <p:extLst>
      <p:ext uri="{BB962C8B-B14F-4D97-AF65-F5344CB8AC3E}">
        <p14:creationId xmlns:p14="http://schemas.microsoft.com/office/powerpoint/2010/main" val="237461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63"/>
    </mc:Choice>
    <mc:Fallback xmlns="">
      <p:transition spd="slow" advTm="76563"/>
    </mc:Fallback>
  </mc:AlternateContent>
</p:sld>
</file>

<file path=ppt/theme/theme1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116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Inter</vt:lpstr>
      <vt:lpstr>Source Sans Pro</vt:lpstr>
      <vt:lpstr>1_Office Theme</vt:lpstr>
      <vt:lpstr>2024 Legislative Session Recap</vt:lpstr>
      <vt:lpstr>House &amp; Senate Bills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Cadi Sande</dc:creator>
  <cp:lastModifiedBy>Betsy Coleman</cp:lastModifiedBy>
  <cp:revision>34</cp:revision>
  <cp:lastPrinted>2024-01-17T16:22:12Z</cp:lastPrinted>
  <dcterms:created xsi:type="dcterms:W3CDTF">2023-12-08T16:53:21Z</dcterms:created>
  <dcterms:modified xsi:type="dcterms:W3CDTF">2024-02-27T20:32:36Z</dcterms:modified>
</cp:coreProperties>
</file>