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38" r:id="rId2"/>
    <p:sldId id="348" r:id="rId3"/>
    <p:sldId id="272" r:id="rId4"/>
    <p:sldId id="2230" r:id="rId5"/>
    <p:sldId id="345" r:id="rId6"/>
    <p:sldId id="351" r:id="rId7"/>
    <p:sldId id="362" r:id="rId8"/>
    <p:sldId id="352" r:id="rId9"/>
    <p:sldId id="372" r:id="rId10"/>
    <p:sldId id="347" r:id="rId11"/>
    <p:sldId id="1041" r:id="rId12"/>
    <p:sldId id="2241" r:id="rId13"/>
    <p:sldId id="2242" r:id="rId14"/>
    <p:sldId id="2244" r:id="rId15"/>
    <p:sldId id="340" r:id="rId16"/>
    <p:sldId id="2246" r:id="rId17"/>
    <p:sldId id="2245" r:id="rId18"/>
    <p:sldId id="2247" r:id="rId19"/>
    <p:sldId id="2250" r:id="rId20"/>
    <p:sldId id="2249" r:id="rId21"/>
    <p:sldId id="2248" r:id="rId22"/>
    <p:sldId id="2251" r:id="rId23"/>
    <p:sldId id="2252" r:id="rId24"/>
    <p:sldId id="2253" r:id="rId25"/>
    <p:sldId id="304" r:id="rId26"/>
    <p:sldId id="2172" r:id="rId27"/>
    <p:sldId id="223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84D2A-9F66-EF41-9B7F-93C88F8F700A}" name="Monique Robbins" initials="MR" userId="S::monique.robbins@horrocks.com::91ade4a6-a7ad-4582-8551-1854aa1f6e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FFFFFF"/>
    <a:srgbClr val="EE6417"/>
    <a:srgbClr val="772116"/>
    <a:srgbClr val="6699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0780" autoAdjust="0"/>
  </p:normalViewPr>
  <p:slideViewPr>
    <p:cSldViewPr snapToGrid="0" snapToObjects="1" showGuides="1">
      <p:cViewPr varScale="1">
        <p:scale>
          <a:sx n="102" d="100"/>
          <a:sy n="102" d="100"/>
        </p:scale>
        <p:origin x="786" y="102"/>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20" d="100"/>
          <a:sy n="120" d="100"/>
        </p:scale>
        <p:origin x="33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BF6F05-3F3E-2048-BC3F-63605A1D392D}" type="datetimeFigureOut">
              <a:rPr lang="en-US" smtClean="0"/>
              <a:t>5/21/2024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2A7324-FE81-FB44-993A-39FC0F643645}" type="slidenum">
              <a:rPr lang="en-US" smtClean="0"/>
              <a:t>‹#›</a:t>
            </a:fld>
            <a:endParaRPr lang="en-US"/>
          </a:p>
        </p:txBody>
      </p:sp>
    </p:spTree>
    <p:extLst>
      <p:ext uri="{BB962C8B-B14F-4D97-AF65-F5344CB8AC3E}">
        <p14:creationId xmlns:p14="http://schemas.microsoft.com/office/powerpoint/2010/main" val="775178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F3A15-AFE2-EF49-9E7E-F79D0D5E526E}"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98CE7-D7A0-7847-90FC-3890BB83CCAA}" type="slidenum">
              <a:rPr lang="en-US" smtClean="0"/>
              <a:t>‹#›</a:t>
            </a:fld>
            <a:endParaRPr lang="en-US"/>
          </a:p>
        </p:txBody>
      </p:sp>
    </p:spTree>
    <p:extLst>
      <p:ext uri="{BB962C8B-B14F-4D97-AF65-F5344CB8AC3E}">
        <p14:creationId xmlns:p14="http://schemas.microsoft.com/office/powerpoint/2010/main" val="188539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others attending presentation</a:t>
            </a:r>
          </a:p>
        </p:txBody>
      </p:sp>
      <p:sp>
        <p:nvSpPr>
          <p:cNvPr id="4" name="Slide Number Placeholder 3"/>
          <p:cNvSpPr>
            <a:spLocks noGrp="1"/>
          </p:cNvSpPr>
          <p:nvPr>
            <p:ph type="sldNum" sz="quarter" idx="5"/>
          </p:nvPr>
        </p:nvSpPr>
        <p:spPr/>
        <p:txBody>
          <a:bodyPr/>
          <a:lstStyle/>
          <a:p>
            <a:fld id="{7EF98CE7-D7A0-7847-90FC-3890BB83CCAA}" type="slidenum">
              <a:rPr lang="en-US" smtClean="0"/>
              <a:t>1</a:t>
            </a:fld>
            <a:endParaRPr lang="en-US"/>
          </a:p>
        </p:txBody>
      </p:sp>
    </p:spTree>
    <p:extLst>
      <p:ext uri="{BB962C8B-B14F-4D97-AF65-F5344CB8AC3E}">
        <p14:creationId xmlns:p14="http://schemas.microsoft.com/office/powerpoint/2010/main" val="3371952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10</a:t>
            </a:fld>
            <a:endParaRPr lang="en-US"/>
          </a:p>
        </p:txBody>
      </p:sp>
    </p:spTree>
    <p:extLst>
      <p:ext uri="{BB962C8B-B14F-4D97-AF65-F5344CB8AC3E}">
        <p14:creationId xmlns:p14="http://schemas.microsoft.com/office/powerpoint/2010/main" val="58957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survey, ASO produces 3m and 50m resolution snow depth, 50m SWE, and 50m snow albedo data products – available 3 days post-flight.</a:t>
            </a:r>
          </a:p>
          <a:p>
            <a:r>
              <a:rPr lang="en-US" dirty="0"/>
              <a:t>These products are provided along with a data report and several graphical and text-based distillations, and are used by our modeling teams to continually track the snowpack state and hydrologic forecasts.</a:t>
            </a:r>
          </a:p>
          <a:p>
            <a:endParaRPr lang="en-US" sz="1200" i="1" dirty="0"/>
          </a:p>
          <a:p>
            <a:r>
              <a:rPr lang="en-US" dirty="0">
                <a:solidFill>
                  <a:srgbClr val="111111"/>
                </a:solidFill>
                <a:latin typeface="Arial Narrow" panose="020B0606020202030204" pitchFamily="34" charset="0"/>
              </a:rPr>
              <a:t>ASO: </a:t>
            </a:r>
          </a:p>
          <a:p>
            <a:pPr marL="233363"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772116"/>
                </a:solidFill>
                <a:latin typeface="Arial Narrow" panose="020B0606020202030204" pitchFamily="34" charset="0"/>
              </a:rPr>
              <a:t>Flights to obtain high-resolution snow depth, snow-water equivalent (SWE), and snow albedo mapping</a:t>
            </a:r>
          </a:p>
          <a:p>
            <a:pPr marL="233363"/>
            <a:r>
              <a:rPr lang="en-US" dirty="0">
                <a:solidFill>
                  <a:srgbClr val="111111"/>
                </a:solidFill>
                <a:latin typeface="Arial Narrow" panose="020B0606020202030204" pitchFamily="34" charset="0"/>
              </a:rPr>
              <a:t>Lidar and imaging spectrometer mapping of mountain snow cover</a:t>
            </a:r>
          </a:p>
          <a:p>
            <a:pPr marL="233363"/>
            <a:r>
              <a:rPr lang="en-US" dirty="0">
                <a:solidFill>
                  <a:srgbClr val="111111"/>
                </a:solidFill>
                <a:latin typeface="Arial Narrow" panose="020B0606020202030204" pitchFamily="34" charset="0"/>
              </a:rPr>
              <a:t>Seamless, continuous integration with WRF-Hydro and iSnobal</a:t>
            </a:r>
          </a:p>
          <a:p>
            <a:pPr marL="233363"/>
            <a:r>
              <a:rPr lang="en-US" dirty="0">
                <a:solidFill>
                  <a:srgbClr val="111111"/>
                </a:solidFill>
                <a:latin typeface="Arial Narrow" panose="020B0606020202030204" pitchFamily="34" charset="0"/>
              </a:rPr>
              <a:t>iSnobal is snowpack energy balance model which uses ASO snow depth measurements and produces a snow density map at 50m resolution, the provides a SWE map and then melt rates (see Proposal pg 5)</a:t>
            </a:r>
          </a:p>
          <a:p>
            <a:endParaRPr lang="en-US" dirty="0">
              <a:solidFill>
                <a:srgbClr val="111111"/>
              </a:solidFill>
              <a:latin typeface="Arial Narrow" panose="020B0606020202030204" pitchFamily="34" charset="0"/>
            </a:endParaRPr>
          </a:p>
          <a:p>
            <a:r>
              <a:rPr lang="en-US" dirty="0">
                <a:solidFill>
                  <a:srgbClr val="111111"/>
                </a:solidFill>
                <a:latin typeface="Arial Narrow" panose="020B0606020202030204" pitchFamily="34" charset="0"/>
              </a:rPr>
              <a:t>WRF-Hydro = Weather Research and Forecasting Hydrological modeling system </a:t>
            </a:r>
          </a:p>
          <a:p>
            <a:r>
              <a:rPr lang="en-US" dirty="0">
                <a:solidFill>
                  <a:srgbClr val="111111"/>
                </a:solidFill>
                <a:latin typeface="Arial Narrow" panose="020B0606020202030204" pitchFamily="34" charset="0"/>
              </a:rPr>
              <a:t>      WRF-Hydro modeling software</a:t>
            </a:r>
          </a:p>
          <a:p>
            <a:r>
              <a:rPr lang="en-US" dirty="0">
                <a:solidFill>
                  <a:srgbClr val="111111"/>
                </a:solidFill>
                <a:latin typeface="Arial Narrow" panose="020B0606020202030204" pitchFamily="34" charset="0"/>
              </a:rPr>
              <a:t>      Combined with i</a:t>
            </a:r>
            <a:r>
              <a:rPr lang="en-US" dirty="0">
                <a:solidFill>
                  <a:srgbClr val="772116"/>
                </a:solidFill>
                <a:latin typeface="Arial Narrow" panose="020B0606020202030204" pitchFamily="34" charset="0"/>
              </a:rPr>
              <a:t>nputs from ASO flights results in real-time weather and hydrologic information including soil moisture, snowpack, shallow groundwater, evapotranspiration, flood inundation, and streamflow </a:t>
            </a:r>
          </a:p>
          <a:p>
            <a:r>
              <a:rPr lang="en-US" dirty="0">
                <a:solidFill>
                  <a:srgbClr val="772116"/>
                </a:solidFill>
                <a:latin typeface="Arial Narrow" panose="020B0606020202030204" pitchFamily="34" charset="0"/>
              </a:rPr>
              <a:t>      </a:t>
            </a:r>
            <a:r>
              <a:rPr lang="en-US" dirty="0">
                <a:solidFill>
                  <a:srgbClr val="111111"/>
                </a:solidFill>
                <a:latin typeface="Arial Narrow" panose="020B0606020202030204" pitchFamily="34" charset="0"/>
              </a:rPr>
              <a:t>Provides real-time snowpack and water supply forecastingwater and energy budget accounting and operational forecasting data</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8066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survey, ASO produces 3m and 50m resolution snow depth, 50m SWE, and 50m snow albedo data products – available 3 days post-flight.</a:t>
            </a:r>
          </a:p>
          <a:p>
            <a:r>
              <a:rPr lang="en-US" dirty="0"/>
              <a:t>These products are provided along with a data report and several graphical and text-based distillations, and are used by our modeling teams to continually track the snowpack state and hydrologic forecasts.</a:t>
            </a:r>
          </a:p>
          <a:p>
            <a:endParaRPr lang="en-US" sz="1200" i="1" dirty="0"/>
          </a:p>
          <a:p>
            <a:r>
              <a:rPr lang="en-US" dirty="0">
                <a:solidFill>
                  <a:srgbClr val="111111"/>
                </a:solidFill>
                <a:latin typeface="Arial Narrow" panose="020B0606020202030204" pitchFamily="34" charset="0"/>
              </a:rPr>
              <a:t>ASO: </a:t>
            </a:r>
          </a:p>
          <a:p>
            <a:pPr marL="233363"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772116"/>
                </a:solidFill>
                <a:latin typeface="Arial Narrow" panose="020B0606020202030204" pitchFamily="34" charset="0"/>
              </a:rPr>
              <a:t>Flights to obtain high-resolution snow depth, snow-water equivalent (SWE), and snow albedo mapping</a:t>
            </a:r>
          </a:p>
          <a:p>
            <a:pPr marL="233363"/>
            <a:r>
              <a:rPr lang="en-US" dirty="0">
                <a:solidFill>
                  <a:srgbClr val="111111"/>
                </a:solidFill>
                <a:latin typeface="Arial Narrow" panose="020B0606020202030204" pitchFamily="34" charset="0"/>
              </a:rPr>
              <a:t>Lidar and imaging spectrometer mapping of mountain snow cover</a:t>
            </a:r>
          </a:p>
          <a:p>
            <a:pPr marL="233363"/>
            <a:r>
              <a:rPr lang="en-US" dirty="0">
                <a:solidFill>
                  <a:srgbClr val="111111"/>
                </a:solidFill>
                <a:latin typeface="Arial Narrow" panose="020B0606020202030204" pitchFamily="34" charset="0"/>
              </a:rPr>
              <a:t>Seamless, continuous integration with WRF-Hydro and iSnobal</a:t>
            </a:r>
          </a:p>
          <a:p>
            <a:pPr marL="233363"/>
            <a:r>
              <a:rPr lang="en-US" dirty="0">
                <a:solidFill>
                  <a:srgbClr val="111111"/>
                </a:solidFill>
                <a:latin typeface="Arial Narrow" panose="020B0606020202030204" pitchFamily="34" charset="0"/>
              </a:rPr>
              <a:t>iSnobal is snowpack energy balance model which uses ASO snow depth measurements and produces a snow density map at 50m resolution, the provides a SWE map and then melt rates (see Proposal pg 5)</a:t>
            </a:r>
          </a:p>
          <a:p>
            <a:endParaRPr lang="en-US" dirty="0">
              <a:solidFill>
                <a:srgbClr val="111111"/>
              </a:solidFill>
              <a:latin typeface="Arial Narrow" panose="020B0606020202030204" pitchFamily="34" charset="0"/>
            </a:endParaRPr>
          </a:p>
          <a:p>
            <a:r>
              <a:rPr lang="en-US" dirty="0">
                <a:solidFill>
                  <a:srgbClr val="111111"/>
                </a:solidFill>
                <a:latin typeface="Arial Narrow" panose="020B0606020202030204" pitchFamily="34" charset="0"/>
              </a:rPr>
              <a:t>WRF-Hydro = Weather Research and Forecasting Hydrological modeling system </a:t>
            </a:r>
          </a:p>
          <a:p>
            <a:r>
              <a:rPr lang="en-US" dirty="0">
                <a:solidFill>
                  <a:srgbClr val="111111"/>
                </a:solidFill>
                <a:latin typeface="Arial Narrow" panose="020B0606020202030204" pitchFamily="34" charset="0"/>
              </a:rPr>
              <a:t>      WRF-Hydro modeling software</a:t>
            </a:r>
          </a:p>
          <a:p>
            <a:r>
              <a:rPr lang="en-US" dirty="0">
                <a:solidFill>
                  <a:srgbClr val="111111"/>
                </a:solidFill>
                <a:latin typeface="Arial Narrow" panose="020B0606020202030204" pitchFamily="34" charset="0"/>
              </a:rPr>
              <a:t>      Combined with i</a:t>
            </a:r>
            <a:r>
              <a:rPr lang="en-US" dirty="0">
                <a:solidFill>
                  <a:srgbClr val="772116"/>
                </a:solidFill>
                <a:latin typeface="Arial Narrow" panose="020B0606020202030204" pitchFamily="34" charset="0"/>
              </a:rPr>
              <a:t>nputs from ASO flights results in real-time weather and hydrologic information including soil moisture, snowpack, shallow groundwater, evapotranspiration, flood inundation, and streamflow </a:t>
            </a:r>
          </a:p>
          <a:p>
            <a:r>
              <a:rPr lang="en-US" dirty="0">
                <a:solidFill>
                  <a:srgbClr val="772116"/>
                </a:solidFill>
                <a:latin typeface="Arial Narrow" panose="020B0606020202030204" pitchFamily="34" charset="0"/>
              </a:rPr>
              <a:t>      </a:t>
            </a:r>
            <a:r>
              <a:rPr lang="en-US" dirty="0">
                <a:solidFill>
                  <a:srgbClr val="111111"/>
                </a:solidFill>
                <a:latin typeface="Arial Narrow" panose="020B0606020202030204" pitchFamily="34" charset="0"/>
              </a:rPr>
              <a:t>Provides real-time snowpack and water supply forecastingwater and energy budget accounting and operational forecasting data</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7520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survey, ASO produces 3m and 50m resolution snow depth, 50m SWE, and 50m snow albedo data products – available 3 days post-flight.</a:t>
            </a:r>
          </a:p>
          <a:p>
            <a:r>
              <a:rPr lang="en-US" dirty="0"/>
              <a:t>These products are provided along with a data report and several graphical and text-based distillations, and are used by our modeling teams to continually track the snowpack state and hydrologic forecasts.</a:t>
            </a:r>
          </a:p>
          <a:p>
            <a:endParaRPr lang="en-US" sz="1200" i="1" dirty="0"/>
          </a:p>
          <a:p>
            <a:r>
              <a:rPr lang="en-US" dirty="0">
                <a:solidFill>
                  <a:srgbClr val="111111"/>
                </a:solidFill>
                <a:latin typeface="Arial Narrow" panose="020B0606020202030204" pitchFamily="34" charset="0"/>
              </a:rPr>
              <a:t>ASO: </a:t>
            </a:r>
          </a:p>
          <a:p>
            <a:pPr marL="233363"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772116"/>
                </a:solidFill>
                <a:latin typeface="Arial Narrow" panose="020B0606020202030204" pitchFamily="34" charset="0"/>
              </a:rPr>
              <a:t>Flights to obtain high-resolution snow depth, snow-water equivalent (SWE), and snow albedo mapping</a:t>
            </a:r>
          </a:p>
          <a:p>
            <a:pPr marL="233363"/>
            <a:r>
              <a:rPr lang="en-US" dirty="0">
                <a:solidFill>
                  <a:srgbClr val="111111"/>
                </a:solidFill>
                <a:latin typeface="Arial Narrow" panose="020B0606020202030204" pitchFamily="34" charset="0"/>
              </a:rPr>
              <a:t>Lidar and imaging spectrometer mapping of mountain snow cover</a:t>
            </a:r>
          </a:p>
          <a:p>
            <a:pPr marL="233363"/>
            <a:r>
              <a:rPr lang="en-US" dirty="0">
                <a:solidFill>
                  <a:srgbClr val="111111"/>
                </a:solidFill>
                <a:latin typeface="Arial Narrow" panose="020B0606020202030204" pitchFamily="34" charset="0"/>
              </a:rPr>
              <a:t>Seamless, continuous integration with WRF-Hydro and iSnobal</a:t>
            </a:r>
          </a:p>
          <a:p>
            <a:pPr marL="233363"/>
            <a:r>
              <a:rPr lang="en-US" dirty="0">
                <a:solidFill>
                  <a:srgbClr val="111111"/>
                </a:solidFill>
                <a:latin typeface="Arial Narrow" panose="020B0606020202030204" pitchFamily="34" charset="0"/>
              </a:rPr>
              <a:t>iSnobal is snowpack energy balance model which uses ASO snow depth measurements and produces a snow density map at 50m resolution, the provides a SWE map and then melt rates (see Proposal pg 5)</a:t>
            </a:r>
          </a:p>
          <a:p>
            <a:endParaRPr lang="en-US" dirty="0">
              <a:solidFill>
                <a:srgbClr val="111111"/>
              </a:solidFill>
              <a:latin typeface="Arial Narrow" panose="020B0606020202030204" pitchFamily="34" charset="0"/>
            </a:endParaRPr>
          </a:p>
          <a:p>
            <a:r>
              <a:rPr lang="en-US" dirty="0">
                <a:solidFill>
                  <a:srgbClr val="111111"/>
                </a:solidFill>
                <a:latin typeface="Arial Narrow" panose="020B0606020202030204" pitchFamily="34" charset="0"/>
              </a:rPr>
              <a:t>WRF-Hydro = Weather Research and Forecasting Hydrological modeling system </a:t>
            </a:r>
          </a:p>
          <a:p>
            <a:r>
              <a:rPr lang="en-US" dirty="0">
                <a:solidFill>
                  <a:srgbClr val="111111"/>
                </a:solidFill>
                <a:latin typeface="Arial Narrow" panose="020B0606020202030204" pitchFamily="34" charset="0"/>
              </a:rPr>
              <a:t>      WRF-Hydro modeling software</a:t>
            </a:r>
          </a:p>
          <a:p>
            <a:r>
              <a:rPr lang="en-US" dirty="0">
                <a:solidFill>
                  <a:srgbClr val="111111"/>
                </a:solidFill>
                <a:latin typeface="Arial Narrow" panose="020B0606020202030204" pitchFamily="34" charset="0"/>
              </a:rPr>
              <a:t>      Combined with i</a:t>
            </a:r>
            <a:r>
              <a:rPr lang="en-US" dirty="0">
                <a:solidFill>
                  <a:srgbClr val="772116"/>
                </a:solidFill>
                <a:latin typeface="Arial Narrow" panose="020B0606020202030204" pitchFamily="34" charset="0"/>
              </a:rPr>
              <a:t>nputs from ASO flights results in real-time weather and hydrologic information including soil moisture, snowpack, shallow groundwater, evapotranspiration, flood inundation, and streamflow </a:t>
            </a:r>
          </a:p>
          <a:p>
            <a:r>
              <a:rPr lang="en-US" dirty="0">
                <a:solidFill>
                  <a:srgbClr val="772116"/>
                </a:solidFill>
                <a:latin typeface="Arial Narrow" panose="020B0606020202030204" pitchFamily="34" charset="0"/>
              </a:rPr>
              <a:t>      </a:t>
            </a:r>
            <a:r>
              <a:rPr lang="en-US" dirty="0">
                <a:solidFill>
                  <a:srgbClr val="111111"/>
                </a:solidFill>
                <a:latin typeface="Arial Narrow" panose="020B0606020202030204" pitchFamily="34" charset="0"/>
              </a:rPr>
              <a:t>Provides real-time snowpack and water supply forecastingwater and energy budget accounting and operational forecasting data</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338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survey, ASO produces 3m and 50m resolution snow depth, 50m SWE, and 50m snow albedo data products – available 3 days post-flight.</a:t>
            </a:r>
          </a:p>
          <a:p>
            <a:r>
              <a:rPr lang="en-US" dirty="0"/>
              <a:t>These products are provided along with a data report and several graphical and text-based distillations, and are used by our modeling teams to continually track the snowpack state and hydrologic forecasts.</a:t>
            </a:r>
          </a:p>
          <a:p>
            <a:endParaRPr lang="en-US" sz="1200" i="1" dirty="0"/>
          </a:p>
          <a:p>
            <a:r>
              <a:rPr lang="en-US" dirty="0">
                <a:solidFill>
                  <a:srgbClr val="111111"/>
                </a:solidFill>
                <a:latin typeface="Arial Narrow" panose="020B0606020202030204" pitchFamily="34" charset="0"/>
              </a:rPr>
              <a:t>ASO: </a:t>
            </a:r>
          </a:p>
          <a:p>
            <a:pPr marL="233363"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772116"/>
                </a:solidFill>
                <a:latin typeface="Arial Narrow" panose="020B0606020202030204" pitchFamily="34" charset="0"/>
              </a:rPr>
              <a:t>Flights to obtain high-resolution snow depth, snow-water equivalent (SWE), and snow albedo mapping</a:t>
            </a:r>
          </a:p>
          <a:p>
            <a:pPr marL="233363"/>
            <a:r>
              <a:rPr lang="en-US" dirty="0">
                <a:solidFill>
                  <a:srgbClr val="111111"/>
                </a:solidFill>
                <a:latin typeface="Arial Narrow" panose="020B0606020202030204" pitchFamily="34" charset="0"/>
              </a:rPr>
              <a:t>Lidar and imaging spectrometer mapping of mountain snow cover</a:t>
            </a:r>
          </a:p>
          <a:p>
            <a:pPr marL="233363"/>
            <a:r>
              <a:rPr lang="en-US" dirty="0">
                <a:solidFill>
                  <a:srgbClr val="111111"/>
                </a:solidFill>
                <a:latin typeface="Arial Narrow" panose="020B0606020202030204" pitchFamily="34" charset="0"/>
              </a:rPr>
              <a:t>Seamless, continuous integration with WRF-Hydro and iSnobal</a:t>
            </a:r>
          </a:p>
          <a:p>
            <a:pPr marL="233363"/>
            <a:r>
              <a:rPr lang="en-US" dirty="0">
                <a:solidFill>
                  <a:srgbClr val="111111"/>
                </a:solidFill>
                <a:latin typeface="Arial Narrow" panose="020B0606020202030204" pitchFamily="34" charset="0"/>
              </a:rPr>
              <a:t>iSnobal is snowpack energy balance model which uses ASO snow depth measurements and produces a snow density map at 50m resolution, the provides a SWE map and then melt rates (see Proposal pg 5)</a:t>
            </a:r>
          </a:p>
          <a:p>
            <a:endParaRPr lang="en-US" dirty="0">
              <a:solidFill>
                <a:srgbClr val="111111"/>
              </a:solidFill>
              <a:latin typeface="Arial Narrow" panose="020B0606020202030204" pitchFamily="34" charset="0"/>
            </a:endParaRPr>
          </a:p>
          <a:p>
            <a:r>
              <a:rPr lang="en-US" dirty="0">
                <a:solidFill>
                  <a:srgbClr val="111111"/>
                </a:solidFill>
                <a:latin typeface="Arial Narrow" panose="020B0606020202030204" pitchFamily="34" charset="0"/>
              </a:rPr>
              <a:t>WRF-Hydro = Weather Research and Forecasting Hydrological modeling system </a:t>
            </a:r>
          </a:p>
          <a:p>
            <a:r>
              <a:rPr lang="en-US" dirty="0">
                <a:solidFill>
                  <a:srgbClr val="111111"/>
                </a:solidFill>
                <a:latin typeface="Arial Narrow" panose="020B0606020202030204" pitchFamily="34" charset="0"/>
              </a:rPr>
              <a:t>      WRF-Hydro modeling software</a:t>
            </a:r>
          </a:p>
          <a:p>
            <a:r>
              <a:rPr lang="en-US" dirty="0">
                <a:solidFill>
                  <a:srgbClr val="111111"/>
                </a:solidFill>
                <a:latin typeface="Arial Narrow" panose="020B0606020202030204" pitchFamily="34" charset="0"/>
              </a:rPr>
              <a:t>      Combined with i</a:t>
            </a:r>
            <a:r>
              <a:rPr lang="en-US" dirty="0">
                <a:solidFill>
                  <a:srgbClr val="772116"/>
                </a:solidFill>
                <a:latin typeface="Arial Narrow" panose="020B0606020202030204" pitchFamily="34" charset="0"/>
              </a:rPr>
              <a:t>nputs from ASO flights results in real-time weather and hydrologic information including soil moisture, snowpack, shallow groundwater, evapotranspiration, flood inundation, and streamflow </a:t>
            </a:r>
          </a:p>
          <a:p>
            <a:r>
              <a:rPr lang="en-US" dirty="0">
                <a:solidFill>
                  <a:srgbClr val="772116"/>
                </a:solidFill>
                <a:latin typeface="Arial Narrow" panose="020B0606020202030204" pitchFamily="34" charset="0"/>
              </a:rPr>
              <a:t>      </a:t>
            </a:r>
            <a:r>
              <a:rPr lang="en-US" dirty="0">
                <a:solidFill>
                  <a:srgbClr val="111111"/>
                </a:solidFill>
                <a:latin typeface="Arial Narrow" panose="020B0606020202030204" pitchFamily="34" charset="0"/>
              </a:rPr>
              <a:t>Provides real-time snowpack and water supply forecastingwater and energy budget accounting and operational forecasting data</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307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15</a:t>
            </a:fld>
            <a:endParaRPr lang="en-US"/>
          </a:p>
        </p:txBody>
      </p:sp>
    </p:spTree>
    <p:extLst>
      <p:ext uri="{BB962C8B-B14F-4D97-AF65-F5344CB8AC3E}">
        <p14:creationId xmlns:p14="http://schemas.microsoft.com/office/powerpoint/2010/main" val="2560397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4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746" name="Google Shape;746;p4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ASO snow depth and SWE calculation pipeline has several critical QA/QC steps built in to ensure accuracy.</a:t>
            </a:r>
          </a:p>
          <a:p>
            <a:r>
              <a:rPr lang="en-US" dirty="0"/>
              <a:t>- Flightline overlap is leveraged to ensure basin-wide data consistency.</a:t>
            </a:r>
          </a:p>
          <a:p>
            <a:r>
              <a:rPr lang="en-US" dirty="0"/>
              <a:t>- Registration of the snow-on and snow-free data provides reliable and precise depth retrieval, along with an uncertainty estimate on the 3m snow depths, which is checked against in-situ depth measurements (typically 5cm or better).</a:t>
            </a:r>
          </a:p>
          <a:p>
            <a:r>
              <a:rPr lang="en-US" dirty="0"/>
              <a:t>- The 3m depth error compresses to a very small number (&lt; 1cm) when aggregated to 50m.</a:t>
            </a:r>
          </a:p>
          <a:p>
            <a:r>
              <a:rPr lang="en-US" dirty="0"/>
              <a:t>- Modeled snow density is evaluated against in-situ measurements and bias-corrected as needed.</a:t>
            </a:r>
          </a:p>
          <a:p>
            <a:pPr marL="171450" indent="-171450">
              <a:buFontTx/>
              <a:buChar char="-"/>
            </a:pPr>
            <a:r>
              <a:rPr lang="en-US" dirty="0"/>
              <a:t>Density bias scenarios are used to evaluate SWE sensitivity to the density distribution and inform SWE uncertainty.</a:t>
            </a:r>
          </a:p>
          <a:p>
            <a:pPr marL="171450" indent="-171450">
              <a:buFontTx/>
              <a:buChar char="-"/>
            </a:pPr>
            <a:endParaRPr lang="en-US" dirty="0"/>
          </a:p>
          <a:p>
            <a:r>
              <a:rPr lang="en-US" sz="1200" dirty="0">
                <a:solidFill>
                  <a:srgbClr val="111111"/>
                </a:solidFill>
                <a:latin typeface="Inter" panose="02000503000000020004" pitchFamily="2" charset="0"/>
                <a:ea typeface="Inter" panose="02000503000000020004" pitchFamily="2" charset="0"/>
                <a:cs typeface="Arial" panose="020B0604020202020204" pitchFamily="34" charset="0"/>
              </a:rPr>
              <a:t>ASO – refining the process over the last 10 years</a:t>
            </a:r>
          </a:p>
          <a:p>
            <a:endParaRPr lang="en-US" sz="1200" dirty="0">
              <a:solidFill>
                <a:srgbClr val="111111"/>
              </a:solidFill>
              <a:effectLst/>
              <a:latin typeface="Inter" panose="02000503000000020004" pitchFamily="2" charset="0"/>
              <a:ea typeface="Inter" panose="02000503000000020004" pitchFamily="2" charset="0"/>
              <a:cs typeface="Arial" panose="020B0604020202020204" pitchFamily="34" charset="0"/>
            </a:endParaRPr>
          </a:p>
          <a:p>
            <a:pPr marL="576263" indent="-342900">
              <a:buFont typeface="Arial" panose="020B0604020202020204" pitchFamily="34" charset="0"/>
              <a:buChar char="•"/>
            </a:pPr>
            <a:r>
              <a:rPr lang="en-US" sz="1200" dirty="0">
                <a:solidFill>
                  <a:srgbClr val="111111"/>
                </a:solidFill>
                <a:effectLst/>
                <a:latin typeface="Inter" panose="02000503000000020004" pitchFamily="2" charset="0"/>
                <a:ea typeface="Inter" panose="02000503000000020004" pitchFamily="2" charset="0"/>
                <a:cs typeface="Arial" panose="020B0604020202020204" pitchFamily="34" charset="0"/>
              </a:rPr>
              <a:t>Water managers in neighboring states</a:t>
            </a:r>
          </a:p>
          <a:p>
            <a:pPr marL="576263" indent="-342900">
              <a:buFont typeface="Arial" panose="020B0604020202020204" pitchFamily="34" charset="0"/>
              <a:buChar char="•"/>
            </a:pPr>
            <a:r>
              <a:rPr lang="en-US" sz="1200" dirty="0">
                <a:solidFill>
                  <a:srgbClr val="111111"/>
                </a:solidFill>
                <a:latin typeface="Inter" panose="02000503000000020004" pitchFamily="2" charset="0"/>
                <a:ea typeface="Inter" panose="02000503000000020004" pitchFamily="2" charset="0"/>
                <a:cs typeface="Arial" panose="020B0604020202020204" pitchFamily="34" charset="0"/>
              </a:rPr>
              <a:t>Structural elements to ensure data consistency and accuracy</a:t>
            </a:r>
          </a:p>
          <a:p>
            <a:pPr marL="576263" indent="-342900">
              <a:buFont typeface="Arial" panose="020B0604020202020204" pitchFamily="34" charset="0"/>
              <a:buChar char="•"/>
            </a:pPr>
            <a:r>
              <a:rPr lang="en-US" sz="1200" dirty="0">
                <a:solidFill>
                  <a:srgbClr val="111111"/>
                </a:solidFill>
                <a:latin typeface="Inter" panose="02000503000000020004" pitchFamily="2" charset="0"/>
                <a:ea typeface="Inter" panose="02000503000000020004" pitchFamily="2" charset="0"/>
                <a:cs typeface="Arial" panose="020B0604020202020204" pitchFamily="34" charset="0"/>
              </a:rPr>
              <a:t>Technical/scientific integrity</a:t>
            </a:r>
          </a:p>
          <a:p>
            <a:pPr marL="576263" indent="-342900">
              <a:buFont typeface="Arial" panose="020B0604020202020204" pitchFamily="34" charset="0"/>
              <a:buChar char="•"/>
            </a:pPr>
            <a:r>
              <a:rPr lang="en-US" sz="1200" dirty="0">
                <a:solidFill>
                  <a:srgbClr val="111111"/>
                </a:solidFill>
                <a:latin typeface="Inter" panose="02000503000000020004" pitchFamily="2" charset="0"/>
                <a:ea typeface="Inter" panose="02000503000000020004" pitchFamily="2" charset="0"/>
                <a:cs typeface="Arial" panose="020B0604020202020204" pitchFamily="34" charset="0"/>
              </a:rPr>
              <a:t>Baseline snow-free flight – minimizes errors</a:t>
            </a:r>
          </a:p>
          <a:p>
            <a:pPr marL="576263" indent="-342900">
              <a:buFont typeface="Arial" panose="020B0604020202020204" pitchFamily="34" charset="0"/>
              <a:buChar char="•"/>
            </a:pPr>
            <a:r>
              <a:rPr lang="en-US" sz="1200" dirty="0">
                <a:solidFill>
                  <a:srgbClr val="111111"/>
                </a:solidFill>
                <a:latin typeface="Inter" panose="02000503000000020004" pitchFamily="2" charset="0"/>
                <a:ea typeface="Inter" panose="02000503000000020004" pitchFamily="2" charset="0"/>
                <a:cs typeface="Arial" panose="020B0604020202020204" pitchFamily="34" charset="0"/>
              </a:rPr>
              <a:t>Flight patterns provide 4 unique angles for every location </a:t>
            </a:r>
          </a:p>
          <a:p>
            <a:pPr marL="576263" indent="-342900">
              <a:buFont typeface="Arial" panose="020B0604020202020204" pitchFamily="34" charset="0"/>
              <a:buChar char="•"/>
            </a:pPr>
            <a:r>
              <a:rPr lang="en-US" sz="1200" dirty="0">
                <a:solidFill>
                  <a:srgbClr val="111111"/>
                </a:solidFill>
                <a:latin typeface="Inter" panose="02000503000000020004" pitchFamily="2" charset="0"/>
                <a:ea typeface="Inter" panose="02000503000000020004" pitchFamily="2" charset="0"/>
                <a:cs typeface="Arial" panose="020B0604020202020204" pitchFamily="34" charset="0"/>
              </a:rPr>
              <a:t>Validate measurements</a:t>
            </a:r>
          </a:p>
          <a:p>
            <a:pPr marL="576263" indent="-342900">
              <a:buFont typeface="Arial" panose="020B0604020202020204" pitchFamily="34" charset="0"/>
              <a:buChar char="•"/>
            </a:pPr>
            <a:r>
              <a:rPr lang="en-US" sz="1200" dirty="0">
                <a:solidFill>
                  <a:srgbClr val="111111"/>
                </a:solidFill>
                <a:latin typeface="Inter" panose="02000503000000020004" pitchFamily="2" charset="0"/>
                <a:ea typeface="Inter" panose="02000503000000020004" pitchFamily="2" charset="0"/>
                <a:cs typeface="Arial" panose="020B0604020202020204" pitchFamily="34" charset="0"/>
              </a:rPr>
              <a:t>Testing forecast improvements</a:t>
            </a:r>
            <a:endParaRPr lang="en-US" sz="1200" dirty="0">
              <a:solidFill>
                <a:srgbClr val="111111"/>
              </a:solidFill>
              <a:latin typeface="Inter" panose="02000503000000020004" pitchFamily="2" charset="0"/>
              <a:ea typeface="Inter" panose="02000503000000020004" pitchFamily="2" charset="0"/>
            </a:endParaRPr>
          </a:p>
          <a:p>
            <a:pPr marL="171450" indent="-171450">
              <a:buFontTx/>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663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a:r>
              <a:rPr lang="en-US" dirty="0">
                <a:solidFill>
                  <a:srgbClr val="111111"/>
                </a:solidFill>
                <a:latin typeface="Arial Narrow" panose="020B0606020202030204" pitchFamily="34" charset="0"/>
              </a:rPr>
              <a:t>Seamless, continuous integration with WRF-Hydro and iSnobal</a:t>
            </a:r>
          </a:p>
          <a:p>
            <a:pPr marL="233363"/>
            <a:r>
              <a:rPr lang="en-US" dirty="0">
                <a:solidFill>
                  <a:srgbClr val="111111"/>
                </a:solidFill>
                <a:latin typeface="Arial Narrow" panose="020B0606020202030204" pitchFamily="34" charset="0"/>
              </a:rPr>
              <a:t>iSnobal is snowpack energy balance model which uses ASO snow depth measurements and produces a snow density map at 50m resolution, the provides a SWE map and then melt rates (see Proposal pg 5)</a:t>
            </a:r>
          </a:p>
          <a:p>
            <a:endParaRPr lang="en-US" dirty="0">
              <a:solidFill>
                <a:srgbClr val="111111"/>
              </a:solidFill>
              <a:latin typeface="Arial Narrow" panose="020B0606020202030204" pitchFamily="34" charset="0"/>
            </a:endParaRPr>
          </a:p>
          <a:p>
            <a:r>
              <a:rPr lang="en-US" dirty="0">
                <a:solidFill>
                  <a:srgbClr val="111111"/>
                </a:solidFill>
                <a:latin typeface="Arial Narrow" panose="020B0606020202030204" pitchFamily="34" charset="0"/>
              </a:rPr>
              <a:t>WRF-Hydro = Weather Research and Forecasting Hydrological modeling system </a:t>
            </a:r>
          </a:p>
          <a:p>
            <a:r>
              <a:rPr lang="en-US" dirty="0">
                <a:solidFill>
                  <a:srgbClr val="111111"/>
                </a:solidFill>
                <a:latin typeface="Arial Narrow" panose="020B0606020202030204" pitchFamily="34" charset="0"/>
              </a:rPr>
              <a:t>      WRF-Hydro modeling software</a:t>
            </a:r>
          </a:p>
          <a:p>
            <a:r>
              <a:rPr lang="en-US" dirty="0">
                <a:solidFill>
                  <a:srgbClr val="111111"/>
                </a:solidFill>
                <a:latin typeface="Arial Narrow" panose="020B0606020202030204" pitchFamily="34" charset="0"/>
              </a:rPr>
              <a:t>      Combined with i</a:t>
            </a:r>
            <a:r>
              <a:rPr lang="en-US" dirty="0">
                <a:solidFill>
                  <a:srgbClr val="772116"/>
                </a:solidFill>
                <a:latin typeface="Arial Narrow" panose="020B0606020202030204" pitchFamily="34" charset="0"/>
              </a:rPr>
              <a:t>nputs from ASO flights results in real-time weather and hydrologic information including soil moisture, snowpack, shallow groundwater, evapotranspiration, flood inundation, and streamflow </a:t>
            </a:r>
          </a:p>
          <a:p>
            <a:r>
              <a:rPr lang="en-US" dirty="0">
                <a:solidFill>
                  <a:srgbClr val="772116"/>
                </a:solidFill>
                <a:latin typeface="Arial Narrow" panose="020B0606020202030204" pitchFamily="34" charset="0"/>
              </a:rPr>
              <a:t>      </a:t>
            </a:r>
            <a:r>
              <a:rPr lang="en-US" dirty="0">
                <a:solidFill>
                  <a:srgbClr val="111111"/>
                </a:solidFill>
                <a:latin typeface="Arial Narrow" panose="020B0606020202030204" pitchFamily="34" charset="0"/>
              </a:rPr>
              <a:t>Provides real-time snowpack and water supply forecasting water and energy budget accounting and operational forecasting data</a:t>
            </a:r>
          </a:p>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Arial"/>
                <a:sym typeface="Arial"/>
              </a:rPr>
              <a:t>State of the art column land surface thermodynamics</a:t>
            </a: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Arial"/>
                <a:sym typeface="Arial"/>
              </a:rPr>
              <a:t>Dynamic, hyper-resolution terrestrial overland, sub-surface &amp; channel routing</a:t>
            </a: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Arial"/>
                <a:sym typeface="Arial"/>
              </a:rPr>
              <a:t>Multi-spatial framework support</a:t>
            </a: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Arial"/>
                <a:sym typeface="Arial"/>
              </a:rPr>
              <a:t>Current configuration using 1km column physics with 250m terrain routing</a:t>
            </a:r>
          </a:p>
          <a:p>
            <a:pPr marL="342900" marR="0" lvl="0"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Arial"/>
                <a:sym typeface="Arial"/>
              </a:rPr>
              <a:t>Plan to enable Targeted, refined forecasts for drought mitigation specifically. More localized/better localized forecasts than cbrfc. </a:t>
            </a:r>
          </a:p>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b="1"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b="1" u="sng" dirty="0">
                <a:highlight>
                  <a:srgbClr val="FFFF00"/>
                </a:highlight>
                <a:latin typeface="Inter" panose="02000503000000020004" pitchFamily="2" charset="0"/>
                <a:ea typeface="Inter" panose="02000503000000020004" pitchFamily="2" charset="0"/>
              </a:rPr>
              <a:t>How does the project plan to evaluate improvements in accuracy and reliability of water supply forecast model skill with a limited period of record? How will skill improvement be quantified? – wrf hyrdo measured against CBRFC AND actual runoff. Limited period of record, two comparison points. More years (3) will give us a sense of the range of accuracy. Best time to take action is today.  Reminder: what’s novel is applying this to Utah. </a:t>
            </a:r>
          </a:p>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b="0" u="none" dirty="0">
                <a:highlight>
                  <a:srgbClr val="FFFF00"/>
                </a:highlight>
                <a:latin typeface="Inter" panose="02000503000000020004" pitchFamily="2" charset="0"/>
                <a:ea typeface="Inter" panose="02000503000000020004" pitchFamily="2" charset="0"/>
              </a:rPr>
              <a:t>Jeff: compare open loop wrf hdro to one with aso. Opportunity for aso to refine cbrfc forecast</a:t>
            </a:r>
          </a:p>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1200" b="1" i="0" u="sng" strike="noStrike" kern="0" cap="none" spc="0" normalizeH="0" baseline="0" noProof="0" dirty="0">
              <a:ln>
                <a:noFill/>
              </a:ln>
              <a:solidFill>
                <a:srgbClr val="000000"/>
              </a:solidFill>
              <a:effectLst/>
              <a:highlight>
                <a:srgbClr val="FFFF00"/>
              </a:highlight>
              <a:uLnTx/>
              <a:uFillTx/>
              <a:latin typeface="Inter" panose="02000503000000020004" pitchFamily="2" charset="0"/>
              <a:ea typeface="Inter" panose="02000503000000020004" pitchFamily="2" charset="0"/>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200" b="1" u="sng" dirty="0">
                <a:latin typeface="Inter" panose="02000503000000020004" pitchFamily="2" charset="0"/>
                <a:ea typeface="Inter" panose="02000503000000020004" pitchFamily="2" charset="0"/>
              </a:rPr>
              <a:t>In many cases, future weather outcomes, not snowpack initial conditions, remain the largest source of water supply forecast uncertainty. How will this be factored into water supply forecast skill? </a:t>
            </a:r>
            <a:r>
              <a:rPr lang="en-US" sz="1200" b="1" u="sng" dirty="0">
                <a:highlight>
                  <a:srgbClr val="FFFF00"/>
                </a:highlight>
                <a:latin typeface="Inter" panose="02000503000000020004" pitchFamily="2" charset="0"/>
                <a:ea typeface="Inter" panose="02000503000000020004" pitchFamily="2" charset="0"/>
              </a:rPr>
              <a:t>Our goal is to evaulate one variable in the forecasting equation. The weather variables are outside the scope of this study, even though they are impactful. Hopefully ASO will help us allocate resources to areas with impactful and under-measured areas. </a:t>
            </a:r>
          </a:p>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0" i="0" u="none" strike="noStrike" kern="0" cap="none" spc="0" normalizeH="0" baseline="0" noProof="0" dirty="0">
                <a:ln>
                  <a:noFill/>
                </a:ln>
                <a:solidFill>
                  <a:srgbClr val="000000"/>
                </a:solidFill>
                <a:effectLst/>
                <a:highlight>
                  <a:srgbClr val="FFFF00"/>
                </a:highlight>
                <a:uLnTx/>
                <a:uFillTx/>
                <a:latin typeface="Inter" panose="02000503000000020004" pitchFamily="2" charset="0"/>
                <a:ea typeface="Inter" panose="02000503000000020004" pitchFamily="2" charset="0"/>
                <a:cs typeface="Arial"/>
                <a:sym typeface="Arial"/>
              </a:rPr>
              <a:t>Jeff: all models suffer from uncertainty, snowpack is best predictor of water supply, while weather is greatest source of uncertainty. Ensemble forecasting accounts for a range of scenarios. Ensemble can be conditioned. </a:t>
            </a:r>
            <a:endParaRPr kumimoji="0" lang="en-US" b="0" i="0" u="none" strike="noStrike" kern="0" cap="none" spc="0" normalizeH="0" baseline="0" noProof="0" dirty="0">
              <a:ln>
                <a:noFill/>
              </a:ln>
              <a:solidFill>
                <a:srgbClr val="000000"/>
              </a:solidFill>
              <a:effectLst/>
              <a:highlight>
                <a:srgbClr val="FFFF00"/>
              </a:highlight>
              <a:uLnTx/>
              <a:uFillTx/>
              <a:latin typeface="Arial"/>
              <a:ea typeface="+mn-ea"/>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0E5B6CB3-5C63-D949-A143-7FB24DC33624}" type="slidenum">
              <a:rPr lang="en-US" smtClean="0"/>
              <a:t>27</a:t>
            </a:fld>
            <a:endParaRPr lang="en-US"/>
          </a:p>
        </p:txBody>
      </p:sp>
    </p:spTree>
    <p:extLst>
      <p:ext uri="{BB962C8B-B14F-4D97-AF65-F5344CB8AC3E}">
        <p14:creationId xmlns:p14="http://schemas.microsoft.com/office/powerpoint/2010/main" val="392821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2</a:t>
            </a:fld>
            <a:endParaRPr lang="en-US"/>
          </a:p>
        </p:txBody>
      </p:sp>
    </p:spTree>
    <p:extLst>
      <p:ext uri="{BB962C8B-B14F-4D97-AF65-F5344CB8AC3E}">
        <p14:creationId xmlns:p14="http://schemas.microsoft.com/office/powerpoint/2010/main" val="1807399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r>
              <a:rPr lang="en-US" dirty="0"/>
              <a:t>-  The Authority adopted a 5-year management plan with three priority areas. </a:t>
            </a:r>
            <a:endParaRPr dirty="0"/>
          </a:p>
          <a:p>
            <a:pPr marL="0" lvl="0" indent="0" algn="l" rtl="0">
              <a:spcBef>
                <a:spcPts val="0"/>
              </a:spcBef>
              <a:spcAft>
                <a:spcPts val="0"/>
              </a:spcAft>
              <a:buNone/>
            </a:pPr>
            <a:r>
              <a:rPr lang="en-US" dirty="0"/>
              <a:t>-  Measurement, Hydrology and Operations, Drought Mitigation. </a:t>
            </a:r>
            <a:endParaRPr dirty="0"/>
          </a:p>
          <a:p>
            <a:pPr marL="0" lvl="0" indent="0" algn="l" rtl="0">
              <a:spcBef>
                <a:spcPts val="0"/>
              </a:spcBef>
              <a:spcAft>
                <a:spcPts val="0"/>
              </a:spcAft>
              <a:buNone/>
            </a:pPr>
            <a:r>
              <a:rPr lang="en-US" dirty="0"/>
              <a:t>-  These priorities are in place for 5 years, as described in the Plan, and specific actions are described in the Fiscal Year work plans</a:t>
            </a:r>
            <a:endParaRPr dirty="0"/>
          </a:p>
          <a:p>
            <a:pPr marL="171450" lvl="0" indent="-171450" algn="l" rtl="0">
              <a:spcBef>
                <a:spcPts val="0"/>
              </a:spcBef>
              <a:spcAft>
                <a:spcPts val="0"/>
              </a:spcAft>
              <a:buFontTx/>
              <a:buChar char="-"/>
            </a:pPr>
            <a:r>
              <a:rPr lang="en-US" dirty="0"/>
              <a:t>The FY 2024 work plan is in progress</a:t>
            </a:r>
          </a:p>
          <a:p>
            <a:pPr marL="171450" lvl="0" indent="-171450" algn="l" rtl="0">
              <a:spcBef>
                <a:spcPts val="0"/>
              </a:spcBef>
              <a:spcAft>
                <a:spcPts val="0"/>
              </a:spcAft>
              <a:buFontTx/>
              <a:buChar char="-"/>
            </a:pPr>
            <a:r>
              <a:rPr lang="en-US" dirty="0"/>
              <a:t>The FY 2025 work plan is in development</a:t>
            </a:r>
            <a:endParaRPr dirty="0"/>
          </a:p>
        </p:txBody>
      </p:sp>
      <p:sp>
        <p:nvSpPr>
          <p:cNvPr id="215" name="Google Shape;215;p1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Candice</a:t>
            </a:r>
          </a:p>
        </p:txBody>
      </p:sp>
      <p:sp>
        <p:nvSpPr>
          <p:cNvPr id="4" name="Slide Number Placeholder 3"/>
          <p:cNvSpPr>
            <a:spLocks noGrp="1"/>
          </p:cNvSpPr>
          <p:nvPr>
            <p:ph type="sldNum" sz="quarter" idx="5"/>
          </p:nvPr>
        </p:nvSpPr>
        <p:spPr/>
        <p:txBody>
          <a:bodyPr/>
          <a:lstStyle/>
          <a:p>
            <a:fld id="{7EF98CE7-D7A0-7847-90FC-3890BB83CCAA}" type="slidenum">
              <a:rPr lang="en-US" smtClean="0"/>
              <a:t>4</a:t>
            </a:fld>
            <a:endParaRPr lang="en-US"/>
          </a:p>
        </p:txBody>
      </p:sp>
    </p:spTree>
    <p:extLst>
      <p:ext uri="{BB962C8B-B14F-4D97-AF65-F5344CB8AC3E}">
        <p14:creationId xmlns:p14="http://schemas.microsoft.com/office/powerpoint/2010/main" val="3773887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Candice</a:t>
            </a:r>
          </a:p>
        </p:txBody>
      </p:sp>
      <p:sp>
        <p:nvSpPr>
          <p:cNvPr id="4" name="Slide Number Placeholder 3"/>
          <p:cNvSpPr>
            <a:spLocks noGrp="1"/>
          </p:cNvSpPr>
          <p:nvPr>
            <p:ph type="sldNum" sz="quarter" idx="5"/>
          </p:nvPr>
        </p:nvSpPr>
        <p:spPr/>
        <p:txBody>
          <a:bodyPr/>
          <a:lstStyle/>
          <a:p>
            <a:fld id="{7EF98CE7-D7A0-7847-90FC-3890BB83CCAA}" type="slidenum">
              <a:rPr lang="en-US" smtClean="0"/>
              <a:t>5</a:t>
            </a:fld>
            <a:endParaRPr lang="en-US"/>
          </a:p>
        </p:txBody>
      </p:sp>
    </p:spTree>
    <p:extLst>
      <p:ext uri="{BB962C8B-B14F-4D97-AF65-F5344CB8AC3E}">
        <p14:creationId xmlns:p14="http://schemas.microsoft.com/office/powerpoint/2010/main" val="112537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at the NASA Jet Propulsion Laboratory 10 years ago, and currently as a Public Benefit Corporation, ASO combines measurements from airborne lidar and spectrometer sensors with physical models of the snowpack and hydrology to produce the best-available snowpack monitoring to support runoff prediction.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 on the foundation provided by the existing station and manual measurements to capture complete, high-resolution, and high-accuracy measurements of the mountain snowpack to support greater accuracy in runoff forecasting.</a:t>
            </a:r>
          </a:p>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6</a:t>
            </a:fld>
            <a:endParaRPr lang="en-US"/>
          </a:p>
        </p:txBody>
      </p:sp>
    </p:spTree>
    <p:extLst>
      <p:ext uri="{BB962C8B-B14F-4D97-AF65-F5344CB8AC3E}">
        <p14:creationId xmlns:p14="http://schemas.microsoft.com/office/powerpoint/2010/main" val="1593064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7</a:t>
            </a:fld>
            <a:endParaRPr lang="en-US"/>
          </a:p>
        </p:txBody>
      </p:sp>
    </p:spTree>
    <p:extLst>
      <p:ext uri="{BB962C8B-B14F-4D97-AF65-F5344CB8AC3E}">
        <p14:creationId xmlns:p14="http://schemas.microsoft.com/office/powerpoint/2010/main" val="3488209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8</a:t>
            </a:fld>
            <a:endParaRPr lang="en-US"/>
          </a:p>
        </p:txBody>
      </p:sp>
    </p:spTree>
    <p:extLst>
      <p:ext uri="{BB962C8B-B14F-4D97-AF65-F5344CB8AC3E}">
        <p14:creationId xmlns:p14="http://schemas.microsoft.com/office/powerpoint/2010/main" val="3127022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F98CE7-D7A0-7847-90FC-3890BB83CCAA}" type="slidenum">
              <a:rPr lang="en-US" smtClean="0"/>
              <a:t>9</a:t>
            </a:fld>
            <a:endParaRPr lang="en-US"/>
          </a:p>
        </p:txBody>
      </p:sp>
    </p:spTree>
    <p:extLst>
      <p:ext uri="{BB962C8B-B14F-4D97-AF65-F5344CB8AC3E}">
        <p14:creationId xmlns:p14="http://schemas.microsoft.com/office/powerpoint/2010/main" val="348752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724526" y="373632"/>
            <a:ext cx="5747428" cy="2358197"/>
          </a:xfrm>
        </p:spPr>
        <p:txBody>
          <a:bodyPr anchor="t">
            <a:noAutofit/>
          </a:bodyPr>
          <a:lstStyle>
            <a:lvl1pPr>
              <a:defRPr sz="60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dirty="0"/>
              <a:t>Presentation</a:t>
            </a:r>
            <a:br>
              <a:rPr lang="en-US" dirty="0"/>
            </a:br>
            <a:r>
              <a:rPr lang="en-US" dirty="0"/>
              <a:t>Title Goes </a:t>
            </a:r>
            <a:br>
              <a:rPr lang="en-US" dirty="0"/>
            </a:br>
            <a:r>
              <a:rPr lang="en-US" dirty="0"/>
              <a:t>Here</a:t>
            </a:r>
          </a:p>
        </p:txBody>
      </p:sp>
      <p:sp>
        <p:nvSpPr>
          <p:cNvPr id="20"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chemeClr val="tx1"/>
                </a:solidFill>
                <a:latin typeface="Inter" panose="020B0502030000000004" pitchFamily="34" charset="0"/>
                <a:ea typeface="Inter" panose="020B0502030000000004" pitchFamily="34" charset="0"/>
                <a:cs typeface="Source Sans Pro" charset="0"/>
              </a:rPr>
              <a:pPr algn="ctr"/>
              <a:t>‹#›</a:t>
            </a:fld>
            <a:endParaRPr lang="en-US" sz="1200" b="1" i="0" dirty="0">
              <a:solidFill>
                <a:schemeClr val="tx1"/>
              </a:solidFill>
              <a:latin typeface="Inter" panose="020B0502030000000004" pitchFamily="34" charset="0"/>
              <a:ea typeface="Inter" panose="020B0502030000000004" pitchFamily="34" charset="0"/>
              <a:cs typeface="Source Sans Pro" charset="0"/>
            </a:endParaRPr>
          </a:p>
        </p:txBody>
      </p:sp>
    </p:spTree>
    <p:extLst>
      <p:ext uri="{BB962C8B-B14F-4D97-AF65-F5344CB8AC3E}">
        <p14:creationId xmlns:p14="http://schemas.microsoft.com/office/powerpoint/2010/main" val="37053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itle 9"/>
          <p:cNvSpPr>
            <a:spLocks noGrp="1"/>
          </p:cNvSpPr>
          <p:nvPr>
            <p:ph type="title"/>
          </p:nvPr>
        </p:nvSpPr>
        <p:spPr>
          <a:xfrm>
            <a:off x="1711464" y="399758"/>
            <a:ext cx="9143770" cy="553831"/>
          </a:xfrm>
        </p:spPr>
        <p:txBody>
          <a:bodyPr anchor="t">
            <a:normAutofit/>
          </a:bodyPr>
          <a:lstStyle>
            <a:lvl1pPr>
              <a:defRPr sz="34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a:t>Click to edit Master title style</a:t>
            </a:r>
            <a:endParaRPr lang="en-US" dirty="0"/>
          </a:p>
        </p:txBody>
      </p:sp>
      <p:sp>
        <p:nvSpPr>
          <p:cNvPr id="20"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chemeClr val="tx1"/>
                </a:solidFill>
                <a:latin typeface="Source Sans Pro" charset="0"/>
                <a:ea typeface="Source Sans Pro" charset="0"/>
                <a:cs typeface="Source Sans Pro" charset="0"/>
              </a:rPr>
              <a:pPr algn="ctr"/>
              <a:t>‹#›</a:t>
            </a:fld>
            <a:endParaRPr lang="en-US" sz="1200" b="1" i="0" dirty="0">
              <a:solidFill>
                <a:schemeClr val="tx1"/>
              </a:solidFill>
              <a:latin typeface="Source Sans Pro" charset="0"/>
              <a:ea typeface="Source Sans Pro" charset="0"/>
              <a:cs typeface="Source Sans Pro"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724526" y="397565"/>
            <a:ext cx="5769578" cy="2087216"/>
          </a:xfrm>
        </p:spPr>
        <p:txBody>
          <a:bodyPr anchor="t">
            <a:normAutofit/>
          </a:bodyPr>
          <a:lstStyle>
            <a:lvl1pPr>
              <a:defRPr sz="40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dirty="0"/>
              <a:t>Add Your Title Here</a:t>
            </a:r>
          </a:p>
        </p:txBody>
      </p:sp>
      <p:sp>
        <p:nvSpPr>
          <p:cNvPr id="20"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rgbClr val="EE6417"/>
                </a:solidFill>
                <a:latin typeface="Source Sans Pro" charset="0"/>
                <a:ea typeface="Source Sans Pro" charset="0"/>
                <a:cs typeface="Source Sans Pro" charset="0"/>
              </a:rPr>
              <a:pPr algn="ctr"/>
              <a:t>‹#›</a:t>
            </a:fld>
            <a:endParaRPr lang="en-US" sz="1200" b="1" i="0" dirty="0">
              <a:solidFill>
                <a:srgbClr val="EE6417"/>
              </a:solidFill>
              <a:latin typeface="Source Sans Pro" charset="0"/>
              <a:ea typeface="Source Sans Pro" charset="0"/>
              <a:cs typeface="Source Sans Pro"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11" name="Picture Placeholder 8"/>
          <p:cNvSpPr>
            <a:spLocks noGrp="1"/>
          </p:cNvSpPr>
          <p:nvPr>
            <p:ph type="pic" sz="quarter" idx="16"/>
          </p:nvPr>
        </p:nvSpPr>
        <p:spPr>
          <a:xfrm>
            <a:off x="1724526" y="1818861"/>
            <a:ext cx="3020271" cy="4283454"/>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5" name="Picture Placeholder 8"/>
          <p:cNvSpPr>
            <a:spLocks noGrp="1"/>
          </p:cNvSpPr>
          <p:nvPr>
            <p:ph type="pic" sz="quarter" idx="17"/>
          </p:nvPr>
        </p:nvSpPr>
        <p:spPr>
          <a:xfrm>
            <a:off x="4903823" y="1818861"/>
            <a:ext cx="3020271" cy="4283454"/>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6" name="Picture Placeholder 8"/>
          <p:cNvSpPr>
            <a:spLocks noGrp="1"/>
          </p:cNvSpPr>
          <p:nvPr>
            <p:ph type="pic" sz="quarter" idx="18"/>
          </p:nvPr>
        </p:nvSpPr>
        <p:spPr>
          <a:xfrm>
            <a:off x="8083120" y="1818861"/>
            <a:ext cx="3020271" cy="4283454"/>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p>
        </p:txBody>
      </p:sp>
      <p:sp>
        <p:nvSpPr>
          <p:cNvPr id="8" name="Slide Number Placeholder 5"/>
          <p:cNvSpPr txBox="1">
            <a:spLocks/>
          </p:cNvSpPr>
          <p:nvPr userDrawn="1"/>
        </p:nvSpPr>
        <p:spPr>
          <a:xfrm>
            <a:off x="11386269" y="235611"/>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1" i="0" smtClean="0">
                <a:solidFill>
                  <a:schemeClr val="tx1"/>
                </a:solidFill>
                <a:latin typeface="Source Sans Pro" charset="0"/>
                <a:ea typeface="Source Sans Pro" charset="0"/>
                <a:cs typeface="Source Sans Pro" charset="0"/>
              </a:rPr>
              <a:pPr algn="ctr"/>
              <a:t>‹#›</a:t>
            </a:fld>
            <a:endParaRPr lang="en-US" sz="1200" b="1" i="0" dirty="0">
              <a:solidFill>
                <a:schemeClr val="tx1"/>
              </a:solidFill>
              <a:latin typeface="Source Sans Pro" charset="0"/>
              <a:ea typeface="Source Sans Pro" charset="0"/>
              <a:cs typeface="Source Sans Pro" charset="0"/>
            </a:endParaRPr>
          </a:p>
        </p:txBody>
      </p:sp>
      <p:sp>
        <p:nvSpPr>
          <p:cNvPr id="9" name="Title 9"/>
          <p:cNvSpPr>
            <a:spLocks noGrp="1"/>
          </p:cNvSpPr>
          <p:nvPr>
            <p:ph type="title"/>
          </p:nvPr>
        </p:nvSpPr>
        <p:spPr>
          <a:xfrm>
            <a:off x="1724526" y="399758"/>
            <a:ext cx="3891083" cy="1031477"/>
          </a:xfrm>
        </p:spPr>
        <p:txBody>
          <a:bodyPr anchor="t">
            <a:normAutofit/>
          </a:bodyPr>
          <a:lstStyle>
            <a:lvl1pPr>
              <a:defRPr sz="3400" b="1" i="0">
                <a:solidFill>
                  <a:srgbClr val="111111"/>
                </a:solidFill>
                <a:latin typeface="Inter" panose="020B0502030000000004" pitchFamily="34" charset="0"/>
                <a:ea typeface="Inter" panose="020B0502030000000004" pitchFamily="34" charset="0"/>
                <a:cs typeface="Inter" panose="020B0502030000000004" pitchFamily="34" charset="0"/>
              </a:defRPr>
            </a:lvl1pPr>
          </a:lstStyle>
          <a:p>
            <a:r>
              <a:rPr lang="en-US"/>
              <a:t>Click to edit Master title style</a:t>
            </a:r>
          </a:p>
        </p:txBody>
      </p:sp>
    </p:spTree>
    <p:extLst>
      <p:ext uri="{BB962C8B-B14F-4D97-AF65-F5344CB8AC3E}">
        <p14:creationId xmlns:p14="http://schemas.microsoft.com/office/powerpoint/2010/main" val="32843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0" y="1"/>
            <a:ext cx="12192000" cy="685799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96596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59828" y="284143"/>
            <a:ext cx="10515600" cy="7482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Century Gothic"/>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26" name="Google Shape;26;p3"/>
          <p:cNvSpPr txBox="1">
            <a:spLocks noGrp="1"/>
          </p:cNvSpPr>
          <p:nvPr>
            <p:ph type="body" idx="1"/>
          </p:nvPr>
        </p:nvSpPr>
        <p:spPr>
          <a:xfrm>
            <a:off x="459828" y="1331639"/>
            <a:ext cx="10515600"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7" name="Google Shape;27;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ftr" idx="11"/>
          </p:nvPr>
        </p:nvSpPr>
        <p:spPr>
          <a:xfrm>
            <a:off x="4038600" y="6695309"/>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100" b="0" i="0" u="none" strike="noStrike" cap="none">
                <a:solidFill>
                  <a:schemeClr val="dk1"/>
                </a:solidFill>
                <a:latin typeface="Calibri"/>
                <a:ea typeface="Calibri"/>
                <a:cs typeface="Calibri"/>
                <a:sym typeface="Calibri"/>
              </a:defRPr>
            </a:lvl1pPr>
            <a:lvl2pPr marL="0" marR="0" lvl="1" indent="0" algn="l" rtl="0">
              <a:spcBef>
                <a:spcPts val="0"/>
              </a:spcBef>
              <a:buNone/>
              <a:defRPr sz="1100" b="0" i="0" u="none" strike="noStrike" cap="none">
                <a:solidFill>
                  <a:schemeClr val="dk1"/>
                </a:solidFill>
                <a:latin typeface="Calibri"/>
                <a:ea typeface="Calibri"/>
                <a:cs typeface="Calibri"/>
                <a:sym typeface="Calibri"/>
              </a:defRPr>
            </a:lvl2pPr>
            <a:lvl3pPr marL="0" marR="0" lvl="2" indent="0" algn="l" rtl="0">
              <a:spcBef>
                <a:spcPts val="0"/>
              </a:spcBef>
              <a:buNone/>
              <a:defRPr sz="1100" b="0" i="0" u="none" strike="noStrike" cap="none">
                <a:solidFill>
                  <a:schemeClr val="dk1"/>
                </a:solidFill>
                <a:latin typeface="Calibri"/>
                <a:ea typeface="Calibri"/>
                <a:cs typeface="Calibri"/>
                <a:sym typeface="Calibri"/>
              </a:defRPr>
            </a:lvl3pPr>
            <a:lvl4pPr marL="0" marR="0" lvl="3" indent="0" algn="l" rtl="0">
              <a:spcBef>
                <a:spcPts val="0"/>
              </a:spcBef>
              <a:buNone/>
              <a:defRPr sz="1100" b="0" i="0" u="none" strike="noStrike" cap="none">
                <a:solidFill>
                  <a:schemeClr val="dk1"/>
                </a:solidFill>
                <a:latin typeface="Calibri"/>
                <a:ea typeface="Calibri"/>
                <a:cs typeface="Calibri"/>
                <a:sym typeface="Calibri"/>
              </a:defRPr>
            </a:lvl4pPr>
            <a:lvl5pPr marL="0" marR="0" lvl="4" indent="0" algn="l" rtl="0">
              <a:spcBef>
                <a:spcPts val="0"/>
              </a:spcBef>
              <a:buNone/>
              <a:defRPr sz="1100" b="0" i="0" u="none" strike="noStrike" cap="none">
                <a:solidFill>
                  <a:schemeClr val="dk1"/>
                </a:solidFill>
                <a:latin typeface="Calibri"/>
                <a:ea typeface="Calibri"/>
                <a:cs typeface="Calibri"/>
                <a:sym typeface="Calibri"/>
              </a:defRPr>
            </a:lvl5pPr>
            <a:lvl6pPr marL="0" marR="0" lvl="5" indent="0" algn="l" rtl="0">
              <a:spcBef>
                <a:spcPts val="0"/>
              </a:spcBef>
              <a:buNone/>
              <a:defRPr sz="1100" b="0" i="0" u="none" strike="noStrike" cap="none">
                <a:solidFill>
                  <a:schemeClr val="dk1"/>
                </a:solidFill>
                <a:latin typeface="Calibri"/>
                <a:ea typeface="Calibri"/>
                <a:cs typeface="Calibri"/>
                <a:sym typeface="Calibri"/>
              </a:defRPr>
            </a:lvl6pPr>
            <a:lvl7pPr marL="0" marR="0" lvl="6" indent="0" algn="l" rtl="0">
              <a:spcBef>
                <a:spcPts val="0"/>
              </a:spcBef>
              <a:buNone/>
              <a:defRPr sz="1100" b="0" i="0" u="none" strike="noStrike" cap="none">
                <a:solidFill>
                  <a:schemeClr val="dk1"/>
                </a:solidFill>
                <a:latin typeface="Calibri"/>
                <a:ea typeface="Calibri"/>
                <a:cs typeface="Calibri"/>
                <a:sym typeface="Calibri"/>
              </a:defRPr>
            </a:lvl7pPr>
            <a:lvl8pPr marL="0" marR="0" lvl="7" indent="0" algn="l" rtl="0">
              <a:spcBef>
                <a:spcPts val="0"/>
              </a:spcBef>
              <a:buNone/>
              <a:defRPr sz="1100" b="0" i="0" u="none" strike="noStrike" cap="none">
                <a:solidFill>
                  <a:schemeClr val="dk1"/>
                </a:solidFill>
                <a:latin typeface="Calibri"/>
                <a:ea typeface="Calibri"/>
                <a:cs typeface="Calibri"/>
                <a:sym typeface="Calibri"/>
              </a:defRPr>
            </a:lvl8pPr>
            <a:lvl9pPr marL="0" marR="0" lvl="8" indent="0" algn="l" rtl="0">
              <a:spcBef>
                <a:spcPts val="0"/>
              </a:spcBef>
              <a:buNone/>
              <a:defRPr sz="11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0707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3_Custom Layout">
    <p:spTree>
      <p:nvGrpSpPr>
        <p:cNvPr id="1" name="Shape 23"/>
        <p:cNvGrpSpPr/>
        <p:nvPr/>
      </p:nvGrpSpPr>
      <p:grpSpPr>
        <a:xfrm>
          <a:off x="0" y="0"/>
          <a:ext cx="0" cy="0"/>
          <a:chOff x="0" y="0"/>
          <a:chExt cx="0" cy="0"/>
        </a:xfrm>
      </p:grpSpPr>
      <p:sp>
        <p:nvSpPr>
          <p:cNvPr id="24" name="Google Shape;24;p53"/>
          <p:cNvSpPr>
            <a:spLocks noGrp="1"/>
          </p:cNvSpPr>
          <p:nvPr>
            <p:ph type="pic" idx="2"/>
          </p:nvPr>
        </p:nvSpPr>
        <p:spPr>
          <a:xfrm>
            <a:off x="0" y="1"/>
            <a:ext cx="12192000" cy="6857999"/>
          </a:xfrm>
          <a:prstGeom prst="rect">
            <a:avLst/>
          </a:prstGeom>
          <a:gradFill>
            <a:gsLst>
              <a:gs pos="0">
                <a:srgbClr val="D8D8D8"/>
              </a:gs>
              <a:gs pos="99000">
                <a:srgbClr val="BFBFBF"/>
              </a:gs>
              <a:gs pos="100000">
                <a:srgbClr val="BFBFBF"/>
              </a:gs>
            </a:gsLst>
            <a:lin ang="5400000" scaled="0"/>
          </a:gradFill>
          <a:ln>
            <a:noFill/>
          </a:ln>
        </p:spPr>
      </p:sp>
    </p:spTree>
    <p:extLst>
      <p:ext uri="{BB962C8B-B14F-4D97-AF65-F5344CB8AC3E}">
        <p14:creationId xmlns:p14="http://schemas.microsoft.com/office/powerpoint/2010/main" val="3123613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24526" y="365125"/>
            <a:ext cx="9629274" cy="1325563"/>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24526" y="1825625"/>
            <a:ext cx="9629274"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userDrawn="1"/>
        </p:nvSpPr>
        <p:spPr>
          <a:xfrm rot="5400000">
            <a:off x="-767873" y="4997773"/>
            <a:ext cx="2598944" cy="230832"/>
          </a:xfrm>
          <a:prstGeom prst="rect">
            <a:avLst/>
          </a:prstGeom>
          <a:noFill/>
        </p:spPr>
        <p:txBody>
          <a:bodyPr wrap="square" lIns="0" rIns="0" rtlCol="0">
            <a:spAutoFit/>
          </a:bodyPr>
          <a:lstStyle/>
          <a:p>
            <a:pPr algn="r"/>
            <a:r>
              <a:rPr lang="en-US" sz="900" b="1" i="0" dirty="0">
                <a:solidFill>
                  <a:srgbClr val="111111">
                    <a:alpha val="70000"/>
                  </a:srgbClr>
                </a:solidFill>
                <a:latin typeface="Inter" panose="020B0502030000000004" pitchFamily="34" charset="0"/>
                <a:ea typeface="Inter" panose="020B0502030000000004" pitchFamily="34" charset="0"/>
                <a:cs typeface="Source Sans Pro" charset="0"/>
              </a:rPr>
              <a:t>THE COLORADO RIVER AUTHORITY OF UTAH</a:t>
            </a:r>
          </a:p>
        </p:txBody>
      </p:sp>
      <p:cxnSp>
        <p:nvCxnSpPr>
          <p:cNvPr id="11" name="Straight Connector 10"/>
          <p:cNvCxnSpPr/>
          <p:nvPr userDrawn="1"/>
        </p:nvCxnSpPr>
        <p:spPr>
          <a:xfrm>
            <a:off x="1065320" y="0"/>
            <a:ext cx="0" cy="685800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711748" y="612559"/>
            <a:ext cx="0" cy="397591"/>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4" name="Freeform 23"/>
          <p:cNvSpPr/>
          <p:nvPr userDrawn="1"/>
        </p:nvSpPr>
        <p:spPr>
          <a:xfrm rot="2700000" flipH="1">
            <a:off x="11643696" y="6371446"/>
            <a:ext cx="133017" cy="133017"/>
          </a:xfrm>
          <a:custGeom>
            <a:avLst/>
            <a:gdLst>
              <a:gd name="connsiteX0" fmla="*/ 216347 w 216347"/>
              <a:gd name="connsiteY0" fmla="*/ 347 h 216347"/>
              <a:gd name="connsiteX1" fmla="*/ 216000 w 216347"/>
              <a:gd name="connsiteY1" fmla="*/ 347 h 216347"/>
              <a:gd name="connsiteX2" fmla="*/ 216000 w 216347"/>
              <a:gd name="connsiteY2" fmla="*/ 0 h 216347"/>
              <a:gd name="connsiteX3" fmla="*/ 0 w 216347"/>
              <a:gd name="connsiteY3" fmla="*/ 0 h 216347"/>
              <a:gd name="connsiteX4" fmla="*/ 0 w 216347"/>
              <a:gd name="connsiteY4" fmla="*/ 28800 h 216347"/>
              <a:gd name="connsiteX5" fmla="*/ 187546 w 216347"/>
              <a:gd name="connsiteY5" fmla="*/ 28800 h 216347"/>
              <a:gd name="connsiteX6" fmla="*/ 187547 w 216347"/>
              <a:gd name="connsiteY6" fmla="*/ 216347 h 216347"/>
              <a:gd name="connsiteX7" fmla="*/ 216347 w 216347"/>
              <a:gd name="connsiteY7" fmla="*/ 216347 h 21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347" h="216347">
                <a:moveTo>
                  <a:pt x="216347" y="347"/>
                </a:moveTo>
                <a:lnTo>
                  <a:pt x="216000" y="347"/>
                </a:lnTo>
                <a:lnTo>
                  <a:pt x="216000" y="0"/>
                </a:lnTo>
                <a:lnTo>
                  <a:pt x="0" y="0"/>
                </a:lnTo>
                <a:lnTo>
                  <a:pt x="0" y="28800"/>
                </a:lnTo>
                <a:lnTo>
                  <a:pt x="187546" y="28800"/>
                </a:lnTo>
                <a:lnTo>
                  <a:pt x="187547" y="216347"/>
                </a:lnTo>
                <a:lnTo>
                  <a:pt x="216347" y="216347"/>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95C968DB-D115-9847-9BAE-569E81C8CCA9}"/>
              </a:ext>
            </a:extLst>
          </p:cNvPr>
          <p:cNvPicPr>
            <a:picLocks noChangeAspect="1"/>
          </p:cNvPicPr>
          <p:nvPr userDrawn="1"/>
        </p:nvPicPr>
        <p:blipFill>
          <a:blip r:embed="rId9"/>
          <a:stretch>
            <a:fillRect/>
          </a:stretch>
        </p:blipFill>
        <p:spPr>
          <a:xfrm>
            <a:off x="182074" y="365125"/>
            <a:ext cx="699049" cy="699049"/>
          </a:xfrm>
          <a:prstGeom prst="rect">
            <a:avLst/>
          </a:prstGeom>
        </p:spPr>
      </p:pic>
    </p:spTree>
    <p:extLst>
      <p:ext uri="{BB962C8B-B14F-4D97-AF65-F5344CB8AC3E}">
        <p14:creationId xmlns:p14="http://schemas.microsoft.com/office/powerpoint/2010/main" val="45253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72" r:id="rId4"/>
    <p:sldLayoutId id="2147483712" r:id="rId5"/>
    <p:sldLayoutId id="2147483713" r:id="rId6"/>
    <p:sldLayoutId id="2147483715" r:id="rId7"/>
  </p:sldLayoutIdLst>
  <p:hf sldNum="0" hdr="0" ftr="0" dt="0"/>
  <p:txStyles>
    <p:titleStyle>
      <a:lvl1pPr algn="l" defTabSz="914400" rtl="0" eaLnBrk="1" latinLnBrk="0" hangingPunct="1">
        <a:lnSpc>
          <a:spcPct val="90000"/>
        </a:lnSpc>
        <a:spcBef>
          <a:spcPct val="0"/>
        </a:spcBef>
        <a:buNone/>
        <a:defRPr sz="4400" b="0" i="0" kern="1200">
          <a:solidFill>
            <a:srgbClr val="111111"/>
          </a:solidFill>
          <a:latin typeface="Inter" panose="020B0502030000000004" pitchFamily="34" charset="0"/>
          <a:ea typeface="Inter" panose="020B0502030000000004" pitchFamily="34" charset="0"/>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111111"/>
          </a:solidFill>
          <a:latin typeface="Inter" panose="020B0502030000000004" pitchFamily="34" charset="0"/>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a:buChar char="•"/>
        <a:defRPr sz="2400" kern="1200">
          <a:solidFill>
            <a:srgbClr val="111111"/>
          </a:solidFill>
          <a:latin typeface="Inter" panose="020B0502030000000004" pitchFamily="34" charset="0"/>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a:buChar char="•"/>
        <a:defRPr sz="2000" kern="1200">
          <a:solidFill>
            <a:srgbClr val="111111"/>
          </a:solidFill>
          <a:latin typeface="Inter" panose="020B0502030000000004" pitchFamily="34" charset="0"/>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a:buChar char="•"/>
        <a:defRPr sz="1800" kern="1200">
          <a:solidFill>
            <a:srgbClr val="111111"/>
          </a:solidFill>
          <a:latin typeface="Inter" panose="020B0502030000000004" pitchFamily="34" charset="0"/>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a:buChar char="•"/>
        <a:defRPr sz="1800" kern="1200">
          <a:solidFill>
            <a:srgbClr val="111111"/>
          </a:solidFill>
          <a:latin typeface="Inter" panose="020B0502030000000004" pitchFamily="34" charset="0"/>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3.PNG"/><Relationship Id="rId7" Type="http://schemas.openxmlformats.org/officeDocument/2006/relationships/image" Target="../media/image23.sv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45.jpeg"/><Relationship Id="rId5" Type="http://schemas.openxmlformats.org/officeDocument/2006/relationships/image" Target="../media/image21.svg"/><Relationship Id="rId10" Type="http://schemas.openxmlformats.org/officeDocument/2006/relationships/image" Target="../media/image44.jpg"/><Relationship Id="rId4" Type="http://schemas.openxmlformats.org/officeDocument/2006/relationships/image" Target="../media/image20.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microsoft.com/office/2007/relationships/hdphoto" Target="../media/hdphoto1.wdp"/><Relationship Id="rId12"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8.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emf"/><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7B9E-2AD6-024B-9820-E99DDBFFB61D}"/>
              </a:ext>
            </a:extLst>
          </p:cNvPr>
          <p:cNvSpPr>
            <a:spLocks noGrp="1"/>
          </p:cNvSpPr>
          <p:nvPr>
            <p:ph type="title"/>
          </p:nvPr>
        </p:nvSpPr>
        <p:spPr>
          <a:xfrm>
            <a:off x="1724525" y="818658"/>
            <a:ext cx="7854903" cy="2358197"/>
          </a:xfrm>
        </p:spPr>
        <p:txBody>
          <a:bodyPr/>
          <a:lstStyle/>
          <a:p>
            <a:r>
              <a:rPr lang="en-US" sz="4000" dirty="0"/>
              <a:t>Flakes, Flights, and Forecasts: Snowpack Measurement Enhancements in the Uinta Mountain Headwaters </a:t>
            </a:r>
          </a:p>
        </p:txBody>
      </p:sp>
      <p:sp>
        <p:nvSpPr>
          <p:cNvPr id="11" name="TextBox 10">
            <a:extLst>
              <a:ext uri="{FF2B5EF4-FFF2-40B4-BE49-F238E27FC236}">
                <a16:creationId xmlns:a16="http://schemas.microsoft.com/office/drawing/2014/main" id="{10DA51CD-0566-F241-8963-16253DA411A5}"/>
              </a:ext>
            </a:extLst>
          </p:cNvPr>
          <p:cNvSpPr txBox="1"/>
          <p:nvPr/>
        </p:nvSpPr>
        <p:spPr>
          <a:xfrm>
            <a:off x="1768975" y="5545281"/>
            <a:ext cx="2621038" cy="345351"/>
          </a:xfrm>
          <a:prstGeom prst="rect">
            <a:avLst/>
          </a:prstGeom>
          <a:noFill/>
        </p:spPr>
        <p:txBody>
          <a:bodyPr wrap="square" lIns="0" rIns="0" rtlCol="0">
            <a:spAutoFit/>
          </a:bodyPr>
          <a:lstStyle/>
          <a:p>
            <a:pPr>
              <a:lnSpc>
                <a:spcPct val="130000"/>
              </a:lnSpc>
            </a:pPr>
            <a:r>
              <a:rPr lang="en-US" sz="1400" dirty="0">
                <a:solidFill>
                  <a:srgbClr val="111111"/>
                </a:solidFill>
                <a:latin typeface="Inter" panose="020B0502030000000004" pitchFamily="34" charset="0"/>
                <a:ea typeface="Inter" panose="020B0502030000000004" pitchFamily="34" charset="0"/>
              </a:rPr>
              <a:t>MAY 21, 2024</a:t>
            </a:r>
          </a:p>
        </p:txBody>
      </p:sp>
      <p:sp>
        <p:nvSpPr>
          <p:cNvPr id="12" name="TextBox 11">
            <a:extLst>
              <a:ext uri="{FF2B5EF4-FFF2-40B4-BE49-F238E27FC236}">
                <a16:creationId xmlns:a16="http://schemas.microsoft.com/office/drawing/2014/main" id="{050E2CBC-B0E1-BE4E-BE5A-5F0C9C3AC8BE}"/>
              </a:ext>
            </a:extLst>
          </p:cNvPr>
          <p:cNvSpPr txBox="1"/>
          <p:nvPr/>
        </p:nvSpPr>
        <p:spPr>
          <a:xfrm>
            <a:off x="1768975" y="4860243"/>
            <a:ext cx="6066924" cy="523220"/>
          </a:xfrm>
          <a:prstGeom prst="rect">
            <a:avLst/>
          </a:prstGeom>
          <a:noFill/>
        </p:spPr>
        <p:txBody>
          <a:bodyPr wrap="square" lIns="0" rIns="0" rtlCol="0">
            <a:spAutoFit/>
          </a:bodyPr>
          <a:lstStyle/>
          <a:p>
            <a:r>
              <a:rPr lang="en-US" sz="1400" dirty="0">
                <a:solidFill>
                  <a:srgbClr val="111111"/>
                </a:solidFill>
                <a:latin typeface="Inter" panose="020B0502030000000004" pitchFamily="34" charset="0"/>
                <a:ea typeface="Inter" panose="020B0502030000000004" pitchFamily="34" charset="0"/>
                <a:cs typeface="Open Sans" charset="0"/>
              </a:rPr>
              <a:t>U.S. Bureau of Reclamation </a:t>
            </a:r>
          </a:p>
          <a:p>
            <a:r>
              <a:rPr lang="en-US" sz="1400" dirty="0">
                <a:solidFill>
                  <a:srgbClr val="111111"/>
                </a:solidFill>
                <a:latin typeface="Inter" panose="020B0502030000000004" pitchFamily="34" charset="0"/>
                <a:ea typeface="Inter" panose="020B0502030000000004" pitchFamily="34" charset="0"/>
                <a:cs typeface="Open Sans" charset="0"/>
              </a:rPr>
              <a:t>Snow Water Supply Forecasting Program</a:t>
            </a:r>
          </a:p>
        </p:txBody>
      </p:sp>
      <p:pic>
        <p:nvPicPr>
          <p:cNvPr id="14" name="Picture 13" descr="Logo&#10;&#10;Description automatically generated">
            <a:extLst>
              <a:ext uri="{FF2B5EF4-FFF2-40B4-BE49-F238E27FC236}">
                <a16:creationId xmlns:a16="http://schemas.microsoft.com/office/drawing/2014/main" id="{75E45A1A-0221-C740-8892-8FB3D29C2D3A}"/>
              </a:ext>
            </a:extLst>
          </p:cNvPr>
          <p:cNvPicPr>
            <a:picLocks noChangeAspect="1"/>
          </p:cNvPicPr>
          <p:nvPr/>
        </p:nvPicPr>
        <p:blipFill>
          <a:blip r:embed="rId3">
            <a:alphaModFix amt="5000"/>
          </a:blip>
          <a:stretch>
            <a:fillRect/>
          </a:stretch>
        </p:blipFill>
        <p:spPr>
          <a:xfrm>
            <a:off x="5277203" y="-548646"/>
            <a:ext cx="10186416" cy="10186416"/>
          </a:xfrm>
          <a:prstGeom prst="rect">
            <a:avLst/>
          </a:prstGeom>
        </p:spPr>
      </p:pic>
      <p:sp>
        <p:nvSpPr>
          <p:cNvPr id="4" name="TextBox 3">
            <a:extLst>
              <a:ext uri="{FF2B5EF4-FFF2-40B4-BE49-F238E27FC236}">
                <a16:creationId xmlns:a16="http://schemas.microsoft.com/office/drawing/2014/main" id="{D7C1C52D-6203-BA90-A2E4-BA6F47425C03}"/>
              </a:ext>
            </a:extLst>
          </p:cNvPr>
          <p:cNvSpPr txBox="1"/>
          <p:nvPr/>
        </p:nvSpPr>
        <p:spPr>
          <a:xfrm>
            <a:off x="1768975" y="3959762"/>
            <a:ext cx="6066924" cy="738664"/>
          </a:xfrm>
          <a:prstGeom prst="rect">
            <a:avLst/>
          </a:prstGeom>
          <a:noFill/>
        </p:spPr>
        <p:txBody>
          <a:bodyPr wrap="square" lIns="0" rIns="0" rtlCol="0">
            <a:spAutoFit/>
          </a:bodyPr>
          <a:lstStyle/>
          <a:p>
            <a:r>
              <a:rPr lang="en-US" sz="1400" dirty="0">
                <a:solidFill>
                  <a:srgbClr val="111111"/>
                </a:solidFill>
                <a:latin typeface="Inter" panose="020B0502030000000004" pitchFamily="34" charset="0"/>
                <a:ea typeface="Inter" panose="020B0502030000000004" pitchFamily="34" charset="0"/>
                <a:cs typeface="Open Sans" charset="0"/>
              </a:rPr>
              <a:t>Colorado River Authority of Utah</a:t>
            </a:r>
          </a:p>
          <a:p>
            <a:r>
              <a:rPr lang="en-US" sz="1400" dirty="0">
                <a:solidFill>
                  <a:srgbClr val="111111"/>
                </a:solidFill>
                <a:latin typeface="Inter" panose="020B0502030000000004" pitchFamily="34" charset="0"/>
                <a:ea typeface="Inter" panose="020B0502030000000004" pitchFamily="34" charset="0"/>
                <a:cs typeface="Open Sans" charset="0"/>
              </a:rPr>
              <a:t>Central Utah Water Conservancy District</a:t>
            </a:r>
          </a:p>
          <a:p>
            <a:r>
              <a:rPr lang="en-US" sz="1400" dirty="0">
                <a:solidFill>
                  <a:srgbClr val="111111"/>
                </a:solidFill>
                <a:latin typeface="Inter" panose="020B0502030000000004" pitchFamily="34" charset="0"/>
                <a:ea typeface="Inter" panose="020B0502030000000004" pitchFamily="34" charset="0"/>
                <a:cs typeface="Open Sans" charset="0"/>
              </a:rPr>
              <a:t>Utah Division of Water Resources</a:t>
            </a:r>
          </a:p>
        </p:txBody>
      </p:sp>
      <p:sp>
        <p:nvSpPr>
          <p:cNvPr id="5" name="TextBox 4">
            <a:extLst>
              <a:ext uri="{FF2B5EF4-FFF2-40B4-BE49-F238E27FC236}">
                <a16:creationId xmlns:a16="http://schemas.microsoft.com/office/drawing/2014/main" id="{6930E679-EB5F-F064-D796-3CB992B5F11A}"/>
              </a:ext>
            </a:extLst>
          </p:cNvPr>
          <p:cNvSpPr txBox="1"/>
          <p:nvPr/>
        </p:nvSpPr>
        <p:spPr>
          <a:xfrm>
            <a:off x="1768975" y="3490168"/>
            <a:ext cx="6066924" cy="307777"/>
          </a:xfrm>
          <a:prstGeom prst="rect">
            <a:avLst/>
          </a:prstGeom>
          <a:noFill/>
        </p:spPr>
        <p:txBody>
          <a:bodyPr wrap="square" lIns="0" rIns="0" rtlCol="0">
            <a:spAutoFit/>
          </a:bodyPr>
          <a:lstStyle/>
          <a:p>
            <a:r>
              <a:rPr lang="en-US" sz="1400" dirty="0">
                <a:solidFill>
                  <a:srgbClr val="111111"/>
                </a:solidFill>
                <a:latin typeface="Inter" panose="020B0502030000000004" pitchFamily="34" charset="0"/>
                <a:ea typeface="Inter" panose="020B0502030000000004" pitchFamily="34" charset="0"/>
                <a:cs typeface="Open Sans" charset="0"/>
              </a:rPr>
              <a:t>Lily Bosworth, Rachel Musil</a:t>
            </a:r>
          </a:p>
        </p:txBody>
      </p:sp>
    </p:spTree>
    <p:extLst>
      <p:ext uri="{BB962C8B-B14F-4D97-AF65-F5344CB8AC3E}">
        <p14:creationId xmlns:p14="http://schemas.microsoft.com/office/powerpoint/2010/main" val="33613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43AAADB5-4446-2B4E-84AE-1B6BF987986A}"/>
              </a:ext>
            </a:extLst>
          </p:cNvPr>
          <p:cNvPicPr>
            <a:picLocks noChangeAspect="1"/>
          </p:cNvPicPr>
          <p:nvPr/>
        </p:nvPicPr>
        <p:blipFill>
          <a:blip r:embed="rId3">
            <a:alphaModFix amt="5000"/>
          </a:blip>
          <a:stretch>
            <a:fillRect/>
          </a:stretch>
        </p:blipFill>
        <p:spPr>
          <a:xfrm>
            <a:off x="2273567" y="-1790947"/>
            <a:ext cx="10186416" cy="10186416"/>
          </a:xfrm>
          <a:prstGeom prst="rect">
            <a:avLst/>
          </a:prstGeom>
        </p:spPr>
      </p:pic>
      <p:sp>
        <p:nvSpPr>
          <p:cNvPr id="6" name="Title 3"/>
          <p:cNvSpPr txBox="1">
            <a:spLocks/>
          </p:cNvSpPr>
          <p:nvPr/>
        </p:nvSpPr>
        <p:spPr>
          <a:xfrm>
            <a:off x="2175640" y="2036877"/>
            <a:ext cx="7840720" cy="1416705"/>
          </a:xfrm>
          <a:prstGeom prst="rect">
            <a:avLst/>
          </a:prstGeom>
          <a:effectLst/>
        </p:spPr>
        <p:txBody>
          <a:bodyPr vert="horz" lIns="0" tIns="192024" rIns="0" bIns="0" rtlCol="0" anchor="t" anchorCtr="0">
            <a:noAutofit/>
          </a:bodyPr>
          <a:lstStyle>
            <a:lvl1pPr algn="l" defTabSz="914318" rtl="0" eaLnBrk="1" latinLnBrk="0" hangingPunct="1">
              <a:lnSpc>
                <a:spcPct val="90000"/>
              </a:lnSpc>
              <a:spcBef>
                <a:spcPct val="0"/>
              </a:spcBef>
              <a:buNone/>
              <a:defRPr sz="3200" b="1" i="0" kern="1200" spc="-151" baseline="0">
                <a:solidFill>
                  <a:schemeClr val="tx1"/>
                </a:solidFill>
                <a:latin typeface="Montserrat SemiBold" charset="0"/>
                <a:ea typeface="Montserrat SemiBold" charset="0"/>
                <a:cs typeface="Montserrat SemiBold" charset="0"/>
              </a:defRPr>
            </a:lvl1pPr>
          </a:lstStyle>
          <a:p>
            <a:pPr algn="ctr"/>
            <a:r>
              <a:rPr lang="en-US" sz="6000" dirty="0">
                <a:solidFill>
                  <a:srgbClr val="772116"/>
                </a:solidFill>
                <a:latin typeface="Inter" panose="020B0502030000000004" pitchFamily="34" charset="0"/>
                <a:ea typeface="Inter" panose="020B0502030000000004" pitchFamily="34" charset="0"/>
              </a:rPr>
              <a:t>Year 1 </a:t>
            </a:r>
          </a:p>
          <a:p>
            <a:pPr algn="ctr"/>
            <a:r>
              <a:rPr lang="en-US" sz="6000" dirty="0">
                <a:solidFill>
                  <a:srgbClr val="772116"/>
                </a:solidFill>
                <a:latin typeface="Inter" panose="020B0502030000000004" pitchFamily="34" charset="0"/>
                <a:ea typeface="Inter" panose="020B0502030000000004" pitchFamily="34" charset="0"/>
              </a:rPr>
              <a:t>Measurement </a:t>
            </a:r>
          </a:p>
          <a:p>
            <a:pPr algn="ctr"/>
            <a:r>
              <a:rPr lang="en-US" sz="6000" dirty="0">
                <a:solidFill>
                  <a:srgbClr val="772116"/>
                </a:solidFill>
                <a:latin typeface="Inter" panose="020B0502030000000004" pitchFamily="34" charset="0"/>
                <a:ea typeface="Inter" panose="020B0502030000000004" pitchFamily="34" charset="0"/>
              </a:rPr>
              <a:t>&amp; Modeling</a:t>
            </a:r>
          </a:p>
        </p:txBody>
      </p:sp>
    </p:spTree>
    <p:extLst>
      <p:ext uri="{BB962C8B-B14F-4D97-AF65-F5344CB8AC3E}">
        <p14:creationId xmlns:p14="http://schemas.microsoft.com/office/powerpoint/2010/main" val="3820229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map with blue lines&#10;&#10;Description automatically generated">
            <a:extLst>
              <a:ext uri="{FF2B5EF4-FFF2-40B4-BE49-F238E27FC236}">
                <a16:creationId xmlns:a16="http://schemas.microsoft.com/office/drawing/2014/main" id="{BC7FF0DB-D6A9-EC59-3D04-71A08D02E576}"/>
              </a:ext>
            </a:extLst>
          </p:cNvPr>
          <p:cNvPicPr>
            <a:picLocks noChangeAspect="1"/>
          </p:cNvPicPr>
          <p:nvPr/>
        </p:nvPicPr>
        <p:blipFill>
          <a:blip r:embed="rId3"/>
          <a:stretch>
            <a:fillRect/>
          </a:stretch>
        </p:blipFill>
        <p:spPr>
          <a:xfrm>
            <a:off x="1504950" y="2016405"/>
            <a:ext cx="6231931" cy="4532314"/>
          </a:xfrm>
          <a:prstGeom prst="rect">
            <a:avLst/>
          </a:prstGeom>
          <a:ln w="12700">
            <a:solidFill>
              <a:srgbClr val="111111"/>
            </a:solidFill>
          </a:ln>
        </p:spPr>
      </p:pic>
      <p:sp>
        <p:nvSpPr>
          <p:cNvPr id="3" name="Title 1">
            <a:extLst>
              <a:ext uri="{FF2B5EF4-FFF2-40B4-BE49-F238E27FC236}">
                <a16:creationId xmlns:a16="http://schemas.microsoft.com/office/drawing/2014/main" id="{D02B6C44-23D9-6F0C-7ECC-760D615053E9}"/>
              </a:ext>
            </a:extLst>
          </p:cNvPr>
          <p:cNvSpPr txBox="1">
            <a:spLocks/>
          </p:cNvSpPr>
          <p:nvPr/>
        </p:nvSpPr>
        <p:spPr>
          <a:xfrm>
            <a:off x="1377685" y="284391"/>
            <a:ext cx="9006536" cy="1477327"/>
          </a:xfrm>
          <a:prstGeom prst="rect">
            <a:avLst/>
          </a:prstGeom>
          <a:no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dk1"/>
              </a:buClr>
              <a:buSzPts val="3600"/>
              <a:buFont typeface="Century Gothic"/>
              <a:buNone/>
              <a:defRPr sz="3600" b="0" i="0" kern="1200">
                <a:solidFill>
                  <a:srgbClr val="111111"/>
                </a:solidFill>
                <a:latin typeface="Inter" panose="020B0502030000000004" pitchFamily="34" charset="0"/>
                <a:ea typeface="Inter" panose="020B0502030000000004" pitchFamily="34" charset="0"/>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3400" b="1" dirty="0"/>
              <a:t>Year 1 Measurement</a:t>
            </a:r>
          </a:p>
        </p:txBody>
      </p:sp>
      <p:cxnSp>
        <p:nvCxnSpPr>
          <p:cNvPr id="2" name="Straight Arrow Connector 1">
            <a:extLst>
              <a:ext uri="{FF2B5EF4-FFF2-40B4-BE49-F238E27FC236}">
                <a16:creationId xmlns:a16="http://schemas.microsoft.com/office/drawing/2014/main" id="{DF4DF1F4-E677-7DFB-E954-6EDBB5E1820D}"/>
              </a:ext>
            </a:extLst>
          </p:cNvPr>
          <p:cNvCxnSpPr>
            <a:cxnSpLocks/>
          </p:cNvCxnSpPr>
          <p:nvPr/>
        </p:nvCxnSpPr>
        <p:spPr>
          <a:xfrm>
            <a:off x="1265958" y="1349681"/>
            <a:ext cx="10310588" cy="20582"/>
          </a:xfrm>
          <a:prstGeom prst="straightConnector1">
            <a:avLst/>
          </a:prstGeom>
          <a:ln w="76200">
            <a:solidFill>
              <a:srgbClr val="772116"/>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225;p17">
            <a:extLst>
              <a:ext uri="{FF2B5EF4-FFF2-40B4-BE49-F238E27FC236}">
                <a16:creationId xmlns:a16="http://schemas.microsoft.com/office/drawing/2014/main" id="{9C0C30E2-E740-5118-5CF9-9DE9FE506F71}"/>
              </a:ext>
            </a:extLst>
          </p:cNvPr>
          <p:cNvSpPr/>
          <p:nvPr/>
        </p:nvSpPr>
        <p:spPr>
          <a:xfrm>
            <a:off x="3589791" y="1166324"/>
            <a:ext cx="182880" cy="365760"/>
          </a:xfrm>
          <a:prstGeom prst="rect">
            <a:avLst/>
          </a:prstGeom>
          <a:solidFill>
            <a:srgbClr val="1111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226;p17">
            <a:extLst>
              <a:ext uri="{FF2B5EF4-FFF2-40B4-BE49-F238E27FC236}">
                <a16:creationId xmlns:a16="http://schemas.microsoft.com/office/drawing/2014/main" id="{0B021055-4CAF-2357-FD60-ED6352BA1529}"/>
              </a:ext>
            </a:extLst>
          </p:cNvPr>
          <p:cNvSpPr txBox="1"/>
          <p:nvPr/>
        </p:nvSpPr>
        <p:spPr>
          <a:xfrm>
            <a:off x="2870896" y="808851"/>
            <a:ext cx="1620670" cy="400069"/>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2000" b="1" dirty="0">
                <a:solidFill>
                  <a:srgbClr val="EE6417"/>
                </a:solidFill>
                <a:latin typeface="Inter"/>
                <a:ea typeface="Inter"/>
                <a:sym typeface="Inter"/>
              </a:rPr>
              <a:t>‘24</a:t>
            </a:r>
            <a:endParaRPr sz="2000" dirty="0"/>
          </a:p>
        </p:txBody>
      </p:sp>
      <p:pic>
        <p:nvPicPr>
          <p:cNvPr id="15" name="Graphic 14" descr="Airplane with solid fill">
            <a:extLst>
              <a:ext uri="{FF2B5EF4-FFF2-40B4-BE49-F238E27FC236}">
                <a16:creationId xmlns:a16="http://schemas.microsoft.com/office/drawing/2014/main" id="{F2DC54CB-AFB0-B687-7A13-94B3BBE8E7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5767" y="1416518"/>
            <a:ext cx="570321" cy="570321"/>
          </a:xfrm>
          <a:prstGeom prst="rect">
            <a:avLst/>
          </a:prstGeom>
        </p:spPr>
      </p:pic>
      <p:pic>
        <p:nvPicPr>
          <p:cNvPr id="17" name="Graphic 16" descr="Airplane with solid fill">
            <a:extLst>
              <a:ext uri="{FF2B5EF4-FFF2-40B4-BE49-F238E27FC236}">
                <a16:creationId xmlns:a16="http://schemas.microsoft.com/office/drawing/2014/main" id="{EEC9218D-5DE0-A232-FAA2-420FBC1ED8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3408" y="1416518"/>
            <a:ext cx="570321" cy="570321"/>
          </a:xfrm>
          <a:prstGeom prst="rect">
            <a:avLst/>
          </a:prstGeom>
        </p:spPr>
      </p:pic>
      <p:pic>
        <p:nvPicPr>
          <p:cNvPr id="19" name="Graphic 18" descr="Airplane with solid fill">
            <a:extLst>
              <a:ext uri="{FF2B5EF4-FFF2-40B4-BE49-F238E27FC236}">
                <a16:creationId xmlns:a16="http://schemas.microsoft.com/office/drawing/2014/main" id="{CFDCD5E7-8BB6-8255-F9D8-29735F2A4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45757" y="1416518"/>
            <a:ext cx="570321" cy="570321"/>
          </a:xfrm>
          <a:prstGeom prst="rect">
            <a:avLst/>
          </a:prstGeom>
        </p:spPr>
      </p:pic>
      <p:pic>
        <p:nvPicPr>
          <p:cNvPr id="20" name="Graphic 19" descr="Airplane with solid fill">
            <a:extLst>
              <a:ext uri="{FF2B5EF4-FFF2-40B4-BE49-F238E27FC236}">
                <a16:creationId xmlns:a16="http://schemas.microsoft.com/office/drawing/2014/main" id="{E2DCE50B-43FD-961A-5F17-85DA74EBA7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49582" y="1416518"/>
            <a:ext cx="570321" cy="570321"/>
          </a:xfrm>
          <a:prstGeom prst="rect">
            <a:avLst/>
          </a:prstGeom>
        </p:spPr>
      </p:pic>
      <p:pic>
        <p:nvPicPr>
          <p:cNvPr id="31" name="Graphic 30" descr="Trophy with solid fill">
            <a:extLst>
              <a:ext uri="{FF2B5EF4-FFF2-40B4-BE49-F238E27FC236}">
                <a16:creationId xmlns:a16="http://schemas.microsoft.com/office/drawing/2014/main" id="{92957F05-9000-024C-0663-24324C3080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24586" y="1429174"/>
            <a:ext cx="545008" cy="545008"/>
          </a:xfrm>
          <a:prstGeom prst="rect">
            <a:avLst/>
          </a:prstGeom>
        </p:spPr>
      </p:pic>
      <p:sp>
        <p:nvSpPr>
          <p:cNvPr id="32" name="Google Shape;226;p17">
            <a:extLst>
              <a:ext uri="{FF2B5EF4-FFF2-40B4-BE49-F238E27FC236}">
                <a16:creationId xmlns:a16="http://schemas.microsoft.com/office/drawing/2014/main" id="{A25530CE-25B8-9FDA-9742-2E4A43500261}"/>
              </a:ext>
            </a:extLst>
          </p:cNvPr>
          <p:cNvSpPr txBox="1"/>
          <p:nvPr/>
        </p:nvSpPr>
        <p:spPr>
          <a:xfrm>
            <a:off x="1880592"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10/19</a:t>
            </a:r>
          </a:p>
        </p:txBody>
      </p:sp>
      <p:sp>
        <p:nvSpPr>
          <p:cNvPr id="33" name="Google Shape;226;p17">
            <a:extLst>
              <a:ext uri="{FF2B5EF4-FFF2-40B4-BE49-F238E27FC236}">
                <a16:creationId xmlns:a16="http://schemas.microsoft.com/office/drawing/2014/main" id="{B0C19335-9855-C136-C926-831D4E224004}"/>
              </a:ext>
            </a:extLst>
          </p:cNvPr>
          <p:cNvSpPr txBox="1"/>
          <p:nvPr/>
        </p:nvSpPr>
        <p:spPr>
          <a:xfrm>
            <a:off x="3386755"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1/16</a:t>
            </a:r>
            <a:endParaRPr dirty="0">
              <a:solidFill>
                <a:srgbClr val="111111"/>
              </a:solidFill>
            </a:endParaRPr>
          </a:p>
        </p:txBody>
      </p:sp>
      <p:sp>
        <p:nvSpPr>
          <p:cNvPr id="34" name="Google Shape;226;p17">
            <a:extLst>
              <a:ext uri="{FF2B5EF4-FFF2-40B4-BE49-F238E27FC236}">
                <a16:creationId xmlns:a16="http://schemas.microsoft.com/office/drawing/2014/main" id="{3C5A2ACE-CA12-E6C9-7EA2-F15802B11C3E}"/>
              </a:ext>
            </a:extLst>
          </p:cNvPr>
          <p:cNvSpPr txBox="1"/>
          <p:nvPr/>
        </p:nvSpPr>
        <p:spPr>
          <a:xfrm>
            <a:off x="5820582"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5/16</a:t>
            </a:r>
            <a:endParaRPr dirty="0">
              <a:solidFill>
                <a:srgbClr val="111111"/>
              </a:solidFill>
            </a:endParaRPr>
          </a:p>
        </p:txBody>
      </p:sp>
      <p:sp>
        <p:nvSpPr>
          <p:cNvPr id="35" name="Google Shape;226;p17">
            <a:extLst>
              <a:ext uri="{FF2B5EF4-FFF2-40B4-BE49-F238E27FC236}">
                <a16:creationId xmlns:a16="http://schemas.microsoft.com/office/drawing/2014/main" id="{EFAE183B-D6B1-9DCE-4AA9-F6FC151297CC}"/>
              </a:ext>
            </a:extLst>
          </p:cNvPr>
          <p:cNvSpPr txBox="1"/>
          <p:nvPr/>
        </p:nvSpPr>
        <p:spPr>
          <a:xfrm>
            <a:off x="5124061"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4/13</a:t>
            </a:r>
            <a:endParaRPr dirty="0">
              <a:solidFill>
                <a:srgbClr val="111111"/>
              </a:solidFill>
            </a:endParaRPr>
          </a:p>
        </p:txBody>
      </p:sp>
      <p:sp>
        <p:nvSpPr>
          <p:cNvPr id="36" name="Google Shape;226;p17">
            <a:extLst>
              <a:ext uri="{FF2B5EF4-FFF2-40B4-BE49-F238E27FC236}">
                <a16:creationId xmlns:a16="http://schemas.microsoft.com/office/drawing/2014/main" id="{8F57E7DB-EA1F-1899-00F4-E0BF31B8AB92}"/>
              </a:ext>
            </a:extLst>
          </p:cNvPr>
          <p:cNvSpPr txBox="1"/>
          <p:nvPr/>
        </p:nvSpPr>
        <p:spPr>
          <a:xfrm>
            <a:off x="4428233"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3/19</a:t>
            </a:r>
            <a:endParaRPr dirty="0">
              <a:solidFill>
                <a:srgbClr val="111111"/>
              </a:solidFill>
            </a:endParaRPr>
          </a:p>
        </p:txBody>
      </p:sp>
      <p:pic>
        <p:nvPicPr>
          <p:cNvPr id="37" name="Picture 36" descr="A plane on the runway&#10;&#10;Description automatically generated">
            <a:extLst>
              <a:ext uri="{FF2B5EF4-FFF2-40B4-BE49-F238E27FC236}">
                <a16:creationId xmlns:a16="http://schemas.microsoft.com/office/drawing/2014/main" id="{AF63B7EB-03CC-9D3C-728E-27B27B3539CE}"/>
              </a:ext>
            </a:extLst>
          </p:cNvPr>
          <p:cNvPicPr>
            <a:picLocks noChangeAspect="1"/>
          </p:cNvPicPr>
          <p:nvPr/>
        </p:nvPicPr>
        <p:blipFill rotWithShape="1">
          <a:blip r:embed="rId10"/>
          <a:srcRect l="8712" t="10452"/>
          <a:stretch/>
        </p:blipFill>
        <p:spPr>
          <a:xfrm>
            <a:off x="7106305" y="4162546"/>
            <a:ext cx="4771334" cy="2635584"/>
          </a:xfrm>
          <a:prstGeom prst="rect">
            <a:avLst/>
          </a:prstGeom>
          <a:ln w="12700">
            <a:solidFill>
              <a:srgbClr val="111111"/>
            </a:solidFill>
          </a:ln>
        </p:spPr>
      </p:pic>
      <p:pic>
        <p:nvPicPr>
          <p:cNvPr id="38" name="Picture 37" descr="A view of a snowy mountain range from an airplane window&#10;&#10;Description automatically generated">
            <a:extLst>
              <a:ext uri="{FF2B5EF4-FFF2-40B4-BE49-F238E27FC236}">
                <a16:creationId xmlns:a16="http://schemas.microsoft.com/office/drawing/2014/main" id="{21AF4451-AC97-A7FE-50D8-1951E2914E6E}"/>
              </a:ext>
            </a:extLst>
          </p:cNvPr>
          <p:cNvPicPr>
            <a:picLocks noChangeAspect="1"/>
          </p:cNvPicPr>
          <p:nvPr/>
        </p:nvPicPr>
        <p:blipFill rotWithShape="1">
          <a:blip r:embed="rId11"/>
          <a:srcRect l="32626"/>
          <a:stretch/>
        </p:blipFill>
        <p:spPr>
          <a:xfrm rot="5400000">
            <a:off x="8224623" y="1595222"/>
            <a:ext cx="2941599" cy="3274592"/>
          </a:xfrm>
          <a:prstGeom prst="rect">
            <a:avLst/>
          </a:prstGeom>
          <a:ln w="12700">
            <a:solidFill>
              <a:srgbClr val="111111"/>
            </a:solidFill>
          </a:ln>
        </p:spPr>
      </p:pic>
      <p:pic>
        <p:nvPicPr>
          <p:cNvPr id="42" name="Picture 41">
            <a:extLst>
              <a:ext uri="{FF2B5EF4-FFF2-40B4-BE49-F238E27FC236}">
                <a16:creationId xmlns:a16="http://schemas.microsoft.com/office/drawing/2014/main" id="{A20B73C4-7C79-6A44-81BB-0CBAAB357E5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86136" y="4664744"/>
            <a:ext cx="2838450" cy="2133386"/>
          </a:xfrm>
          <a:prstGeom prst="rect">
            <a:avLst/>
          </a:prstGeom>
          <a:noFill/>
          <a:ln>
            <a:noFill/>
          </a:ln>
        </p:spPr>
      </p:pic>
      <p:sp>
        <p:nvSpPr>
          <p:cNvPr id="7" name="TextBox 6">
            <a:extLst>
              <a:ext uri="{FF2B5EF4-FFF2-40B4-BE49-F238E27FC236}">
                <a16:creationId xmlns:a16="http://schemas.microsoft.com/office/drawing/2014/main" id="{AF8AA61A-F810-1E07-7421-44401349EF08}"/>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11</a:t>
            </a:r>
          </a:p>
        </p:txBody>
      </p:sp>
    </p:spTree>
    <p:extLst>
      <p:ext uri="{BB962C8B-B14F-4D97-AF65-F5344CB8AC3E}">
        <p14:creationId xmlns:p14="http://schemas.microsoft.com/office/powerpoint/2010/main" val="416582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2B6C44-23D9-6F0C-7ECC-760D615053E9}"/>
              </a:ext>
            </a:extLst>
          </p:cNvPr>
          <p:cNvSpPr txBox="1">
            <a:spLocks/>
          </p:cNvSpPr>
          <p:nvPr/>
        </p:nvSpPr>
        <p:spPr>
          <a:xfrm>
            <a:off x="1377685" y="284391"/>
            <a:ext cx="9006536" cy="1477327"/>
          </a:xfrm>
          <a:prstGeom prst="rect">
            <a:avLst/>
          </a:prstGeom>
          <a:no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dk1"/>
              </a:buClr>
              <a:buSzPts val="3600"/>
              <a:buFont typeface="Century Gothic"/>
              <a:buNone/>
              <a:defRPr sz="3600" b="0" i="0" kern="1200">
                <a:solidFill>
                  <a:srgbClr val="111111"/>
                </a:solidFill>
                <a:latin typeface="Inter" panose="020B0502030000000004" pitchFamily="34" charset="0"/>
                <a:ea typeface="Inter" panose="020B0502030000000004" pitchFamily="34" charset="0"/>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3400" b="1" dirty="0"/>
              <a:t>Year 1 Reports</a:t>
            </a:r>
          </a:p>
        </p:txBody>
      </p:sp>
      <p:cxnSp>
        <p:nvCxnSpPr>
          <p:cNvPr id="2" name="Straight Arrow Connector 1">
            <a:extLst>
              <a:ext uri="{FF2B5EF4-FFF2-40B4-BE49-F238E27FC236}">
                <a16:creationId xmlns:a16="http://schemas.microsoft.com/office/drawing/2014/main" id="{DF4DF1F4-E677-7DFB-E954-6EDBB5E1820D}"/>
              </a:ext>
            </a:extLst>
          </p:cNvPr>
          <p:cNvCxnSpPr>
            <a:cxnSpLocks/>
          </p:cNvCxnSpPr>
          <p:nvPr/>
        </p:nvCxnSpPr>
        <p:spPr>
          <a:xfrm>
            <a:off x="1265958" y="1349681"/>
            <a:ext cx="10310588" cy="20582"/>
          </a:xfrm>
          <a:prstGeom prst="straightConnector1">
            <a:avLst/>
          </a:prstGeom>
          <a:ln w="76200">
            <a:solidFill>
              <a:srgbClr val="772116"/>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225;p17">
            <a:extLst>
              <a:ext uri="{FF2B5EF4-FFF2-40B4-BE49-F238E27FC236}">
                <a16:creationId xmlns:a16="http://schemas.microsoft.com/office/drawing/2014/main" id="{9C0C30E2-E740-5118-5CF9-9DE9FE506F71}"/>
              </a:ext>
            </a:extLst>
          </p:cNvPr>
          <p:cNvSpPr/>
          <p:nvPr/>
        </p:nvSpPr>
        <p:spPr>
          <a:xfrm>
            <a:off x="3589791" y="1166324"/>
            <a:ext cx="182880" cy="365760"/>
          </a:xfrm>
          <a:prstGeom prst="rect">
            <a:avLst/>
          </a:prstGeom>
          <a:solidFill>
            <a:srgbClr val="1111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226;p17">
            <a:extLst>
              <a:ext uri="{FF2B5EF4-FFF2-40B4-BE49-F238E27FC236}">
                <a16:creationId xmlns:a16="http://schemas.microsoft.com/office/drawing/2014/main" id="{0B021055-4CAF-2357-FD60-ED6352BA1529}"/>
              </a:ext>
            </a:extLst>
          </p:cNvPr>
          <p:cNvSpPr txBox="1"/>
          <p:nvPr/>
        </p:nvSpPr>
        <p:spPr>
          <a:xfrm>
            <a:off x="2870896" y="808851"/>
            <a:ext cx="1620670" cy="400069"/>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2000" b="1" dirty="0">
                <a:solidFill>
                  <a:srgbClr val="EE6417"/>
                </a:solidFill>
                <a:latin typeface="Inter"/>
                <a:ea typeface="Inter"/>
                <a:sym typeface="Inter"/>
              </a:rPr>
              <a:t>‘24</a:t>
            </a:r>
            <a:endParaRPr sz="2000" dirty="0"/>
          </a:p>
        </p:txBody>
      </p:sp>
      <p:pic>
        <p:nvPicPr>
          <p:cNvPr id="15" name="Graphic 14" descr="Airplane with solid fill">
            <a:extLst>
              <a:ext uri="{FF2B5EF4-FFF2-40B4-BE49-F238E27FC236}">
                <a16:creationId xmlns:a16="http://schemas.microsoft.com/office/drawing/2014/main" id="{F2DC54CB-AFB0-B687-7A13-94B3BBE8E7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5767" y="1416518"/>
            <a:ext cx="570321" cy="570321"/>
          </a:xfrm>
          <a:prstGeom prst="rect">
            <a:avLst/>
          </a:prstGeom>
        </p:spPr>
      </p:pic>
      <p:pic>
        <p:nvPicPr>
          <p:cNvPr id="17" name="Graphic 16" descr="Airplane with solid fill">
            <a:extLst>
              <a:ext uri="{FF2B5EF4-FFF2-40B4-BE49-F238E27FC236}">
                <a16:creationId xmlns:a16="http://schemas.microsoft.com/office/drawing/2014/main" id="{EEC9218D-5DE0-A232-FAA2-420FBC1ED8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53408" y="1416518"/>
            <a:ext cx="570321" cy="570321"/>
          </a:xfrm>
          <a:prstGeom prst="rect">
            <a:avLst/>
          </a:prstGeom>
        </p:spPr>
      </p:pic>
      <p:pic>
        <p:nvPicPr>
          <p:cNvPr id="19" name="Graphic 18" descr="Airplane with solid fill">
            <a:extLst>
              <a:ext uri="{FF2B5EF4-FFF2-40B4-BE49-F238E27FC236}">
                <a16:creationId xmlns:a16="http://schemas.microsoft.com/office/drawing/2014/main" id="{CFDCD5E7-8BB6-8255-F9D8-29735F2A47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5757" y="1416518"/>
            <a:ext cx="570321" cy="570321"/>
          </a:xfrm>
          <a:prstGeom prst="rect">
            <a:avLst/>
          </a:prstGeom>
        </p:spPr>
      </p:pic>
      <p:pic>
        <p:nvPicPr>
          <p:cNvPr id="20" name="Graphic 19" descr="Airplane with solid fill">
            <a:extLst>
              <a:ext uri="{FF2B5EF4-FFF2-40B4-BE49-F238E27FC236}">
                <a16:creationId xmlns:a16="http://schemas.microsoft.com/office/drawing/2014/main" id="{E2DCE50B-43FD-961A-5F17-85DA74EBA7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9582" y="1416518"/>
            <a:ext cx="570321" cy="570321"/>
          </a:xfrm>
          <a:prstGeom prst="rect">
            <a:avLst/>
          </a:prstGeom>
        </p:spPr>
      </p:pic>
      <p:pic>
        <p:nvPicPr>
          <p:cNvPr id="31" name="Graphic 30" descr="Trophy with solid fill">
            <a:extLst>
              <a:ext uri="{FF2B5EF4-FFF2-40B4-BE49-F238E27FC236}">
                <a16:creationId xmlns:a16="http://schemas.microsoft.com/office/drawing/2014/main" id="{92957F05-9000-024C-0663-24324C308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4586" y="1429174"/>
            <a:ext cx="545008" cy="545008"/>
          </a:xfrm>
          <a:prstGeom prst="rect">
            <a:avLst/>
          </a:prstGeom>
        </p:spPr>
      </p:pic>
      <p:sp>
        <p:nvSpPr>
          <p:cNvPr id="32" name="Google Shape;226;p17">
            <a:extLst>
              <a:ext uri="{FF2B5EF4-FFF2-40B4-BE49-F238E27FC236}">
                <a16:creationId xmlns:a16="http://schemas.microsoft.com/office/drawing/2014/main" id="{A25530CE-25B8-9FDA-9742-2E4A43500261}"/>
              </a:ext>
            </a:extLst>
          </p:cNvPr>
          <p:cNvSpPr txBox="1"/>
          <p:nvPr/>
        </p:nvSpPr>
        <p:spPr>
          <a:xfrm>
            <a:off x="1880592"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10/19</a:t>
            </a:r>
          </a:p>
        </p:txBody>
      </p:sp>
      <p:sp>
        <p:nvSpPr>
          <p:cNvPr id="33" name="Google Shape;226;p17">
            <a:extLst>
              <a:ext uri="{FF2B5EF4-FFF2-40B4-BE49-F238E27FC236}">
                <a16:creationId xmlns:a16="http://schemas.microsoft.com/office/drawing/2014/main" id="{B0C19335-9855-C136-C926-831D4E224004}"/>
              </a:ext>
            </a:extLst>
          </p:cNvPr>
          <p:cNvSpPr txBox="1"/>
          <p:nvPr/>
        </p:nvSpPr>
        <p:spPr>
          <a:xfrm>
            <a:off x="3386755"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1/16</a:t>
            </a:r>
            <a:endParaRPr dirty="0">
              <a:solidFill>
                <a:srgbClr val="111111"/>
              </a:solidFill>
            </a:endParaRPr>
          </a:p>
        </p:txBody>
      </p:sp>
      <p:sp>
        <p:nvSpPr>
          <p:cNvPr id="34" name="Google Shape;226;p17">
            <a:extLst>
              <a:ext uri="{FF2B5EF4-FFF2-40B4-BE49-F238E27FC236}">
                <a16:creationId xmlns:a16="http://schemas.microsoft.com/office/drawing/2014/main" id="{3C5A2ACE-CA12-E6C9-7EA2-F15802B11C3E}"/>
              </a:ext>
            </a:extLst>
          </p:cNvPr>
          <p:cNvSpPr txBox="1"/>
          <p:nvPr/>
        </p:nvSpPr>
        <p:spPr>
          <a:xfrm>
            <a:off x="5820582"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5/16</a:t>
            </a:r>
            <a:endParaRPr dirty="0">
              <a:solidFill>
                <a:srgbClr val="111111"/>
              </a:solidFill>
            </a:endParaRPr>
          </a:p>
        </p:txBody>
      </p:sp>
      <p:sp>
        <p:nvSpPr>
          <p:cNvPr id="35" name="Google Shape;226;p17">
            <a:extLst>
              <a:ext uri="{FF2B5EF4-FFF2-40B4-BE49-F238E27FC236}">
                <a16:creationId xmlns:a16="http://schemas.microsoft.com/office/drawing/2014/main" id="{EFAE183B-D6B1-9DCE-4AA9-F6FC151297CC}"/>
              </a:ext>
            </a:extLst>
          </p:cNvPr>
          <p:cNvSpPr txBox="1"/>
          <p:nvPr/>
        </p:nvSpPr>
        <p:spPr>
          <a:xfrm>
            <a:off x="5124061"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4/13</a:t>
            </a:r>
            <a:endParaRPr dirty="0">
              <a:solidFill>
                <a:srgbClr val="111111"/>
              </a:solidFill>
            </a:endParaRPr>
          </a:p>
        </p:txBody>
      </p:sp>
      <p:sp>
        <p:nvSpPr>
          <p:cNvPr id="36" name="Google Shape;226;p17">
            <a:extLst>
              <a:ext uri="{FF2B5EF4-FFF2-40B4-BE49-F238E27FC236}">
                <a16:creationId xmlns:a16="http://schemas.microsoft.com/office/drawing/2014/main" id="{8F57E7DB-EA1F-1899-00F4-E0BF31B8AB92}"/>
              </a:ext>
            </a:extLst>
          </p:cNvPr>
          <p:cNvSpPr txBox="1"/>
          <p:nvPr/>
        </p:nvSpPr>
        <p:spPr>
          <a:xfrm>
            <a:off x="4428233" y="939296"/>
            <a:ext cx="1620670" cy="369291"/>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dirty="0">
                <a:solidFill>
                  <a:srgbClr val="111111"/>
                </a:solidFill>
                <a:latin typeface="Inter"/>
                <a:ea typeface="Inter"/>
                <a:sym typeface="Inter"/>
              </a:rPr>
              <a:t>3/19</a:t>
            </a:r>
            <a:endParaRPr dirty="0">
              <a:solidFill>
                <a:srgbClr val="111111"/>
              </a:solidFill>
            </a:endParaRPr>
          </a:p>
        </p:txBody>
      </p:sp>
      <p:pic>
        <p:nvPicPr>
          <p:cNvPr id="7" name="Picture 6">
            <a:extLst>
              <a:ext uri="{FF2B5EF4-FFF2-40B4-BE49-F238E27FC236}">
                <a16:creationId xmlns:a16="http://schemas.microsoft.com/office/drawing/2014/main" id="{9A25575D-57E5-2F7E-A6B1-EFAB1B903684}"/>
              </a:ext>
            </a:extLst>
          </p:cNvPr>
          <p:cNvPicPr>
            <a:picLocks noChangeAspect="1"/>
          </p:cNvPicPr>
          <p:nvPr/>
        </p:nvPicPr>
        <p:blipFill>
          <a:blip r:embed="rId9"/>
          <a:stretch>
            <a:fillRect/>
          </a:stretch>
        </p:blipFill>
        <p:spPr>
          <a:xfrm>
            <a:off x="5246958" y="2033093"/>
            <a:ext cx="6076931" cy="4802158"/>
          </a:xfrm>
          <a:prstGeom prst="rect">
            <a:avLst/>
          </a:prstGeom>
          <a:ln w="12700">
            <a:solidFill>
              <a:srgbClr val="111111"/>
            </a:solidFill>
          </a:ln>
        </p:spPr>
      </p:pic>
      <p:sp>
        <p:nvSpPr>
          <p:cNvPr id="8" name="Oval 7">
            <a:extLst>
              <a:ext uri="{FF2B5EF4-FFF2-40B4-BE49-F238E27FC236}">
                <a16:creationId xmlns:a16="http://schemas.microsoft.com/office/drawing/2014/main" id="{7CE50C0C-8439-E1C5-6FF5-089BF6C4C761}"/>
              </a:ext>
            </a:extLst>
          </p:cNvPr>
          <p:cNvSpPr/>
          <p:nvPr/>
        </p:nvSpPr>
        <p:spPr>
          <a:xfrm>
            <a:off x="5155518" y="1266436"/>
            <a:ext cx="182880" cy="182880"/>
          </a:xfrm>
          <a:prstGeom prst="ellipse">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E6A5A2-3096-A427-B16F-61CF959071E2}"/>
              </a:ext>
            </a:extLst>
          </p:cNvPr>
          <p:cNvSpPr/>
          <p:nvPr/>
        </p:nvSpPr>
        <p:spPr>
          <a:xfrm>
            <a:off x="5372606" y="1266436"/>
            <a:ext cx="182880" cy="182880"/>
          </a:xfrm>
          <a:prstGeom prst="ellipse">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3F17B8F-1806-9C1B-7D67-295552FB252D}"/>
              </a:ext>
            </a:extLst>
          </p:cNvPr>
          <p:cNvSpPr/>
          <p:nvPr/>
        </p:nvSpPr>
        <p:spPr>
          <a:xfrm>
            <a:off x="5593397" y="1266436"/>
            <a:ext cx="182880" cy="182880"/>
          </a:xfrm>
          <a:prstGeom prst="ellipse">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16A43E8-F5F4-39FC-D522-71530984D83A}"/>
              </a:ext>
            </a:extLst>
          </p:cNvPr>
          <p:cNvSpPr/>
          <p:nvPr/>
        </p:nvSpPr>
        <p:spPr>
          <a:xfrm>
            <a:off x="5804187" y="1266436"/>
            <a:ext cx="182880" cy="182880"/>
          </a:xfrm>
          <a:prstGeom prst="ellipse">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81D9A2-AD54-E129-A17D-199FDAFE523F}"/>
              </a:ext>
            </a:extLst>
          </p:cNvPr>
          <p:cNvSpPr/>
          <p:nvPr/>
        </p:nvSpPr>
        <p:spPr>
          <a:xfrm>
            <a:off x="5880009" y="1266436"/>
            <a:ext cx="182880" cy="182880"/>
          </a:xfrm>
          <a:prstGeom prst="ellipse">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BB69154-1629-3C11-F758-12240AAC4DCC}"/>
              </a:ext>
            </a:extLst>
          </p:cNvPr>
          <p:cNvSpPr/>
          <p:nvPr/>
        </p:nvSpPr>
        <p:spPr>
          <a:xfrm>
            <a:off x="6096237" y="1266436"/>
            <a:ext cx="182880" cy="182880"/>
          </a:xfrm>
          <a:prstGeom prst="ellipse">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0974C36-23F8-60FB-556D-9846A3A63E9A}"/>
              </a:ext>
            </a:extLst>
          </p:cNvPr>
          <p:cNvSpPr/>
          <p:nvPr/>
        </p:nvSpPr>
        <p:spPr>
          <a:xfrm>
            <a:off x="6428632" y="1266436"/>
            <a:ext cx="182880" cy="182880"/>
          </a:xfrm>
          <a:prstGeom prst="ellipse">
            <a:avLst/>
          </a:prstGeom>
          <a:solidFill>
            <a:srgbClr val="EE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
            <a:extLst>
              <a:ext uri="{FF2B5EF4-FFF2-40B4-BE49-F238E27FC236}">
                <a16:creationId xmlns:a16="http://schemas.microsoft.com/office/drawing/2014/main" id="{1F760908-7E0C-0826-66ED-E75D17B4C094}"/>
              </a:ext>
            </a:extLst>
          </p:cNvPr>
          <p:cNvSpPr txBox="1"/>
          <p:nvPr/>
        </p:nvSpPr>
        <p:spPr>
          <a:xfrm>
            <a:off x="1300103" y="3064958"/>
            <a:ext cx="4402318" cy="230832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111111"/>
                </a:solidFill>
                <a:latin typeface="Inter" panose="02000503000000020004" pitchFamily="2" charset="0"/>
                <a:ea typeface="Inter" panose="02000503000000020004" pitchFamily="2" charset="0"/>
              </a:rPr>
              <a:t>Reports:</a:t>
            </a:r>
          </a:p>
          <a:p>
            <a:endParaRPr lang="en-US" dirty="0">
              <a:solidFill>
                <a:srgbClr val="111111"/>
              </a:solidFill>
              <a:latin typeface="Inter" panose="02000503000000020004" pitchFamily="2" charset="0"/>
              <a:ea typeface="Inter" panose="02000503000000020004" pitchFamily="2" charset="0"/>
            </a:endParaRPr>
          </a:p>
          <a:p>
            <a:pPr marL="285750" indent="-285750">
              <a:buFont typeface="Arial" panose="020B0604020202020204" pitchFamily="34" charset="0"/>
              <a:buChar char="•"/>
            </a:pPr>
            <a:r>
              <a:rPr lang="en-US" dirty="0">
                <a:solidFill>
                  <a:srgbClr val="111111"/>
                </a:solidFill>
                <a:latin typeface="Inter" panose="02000503000000020004" pitchFamily="2" charset="0"/>
                <a:ea typeface="Inter" panose="02000503000000020004" pitchFamily="2" charset="0"/>
              </a:rPr>
              <a:t>Data </a:t>
            </a:r>
          </a:p>
          <a:p>
            <a:pPr marL="285750" indent="-285750">
              <a:buFont typeface="Arial" panose="020B0604020202020204" pitchFamily="34" charset="0"/>
              <a:buChar char="•"/>
            </a:pPr>
            <a:r>
              <a:rPr lang="en-US" i="0" u="none" strike="noStrike" baseline="0" dirty="0">
                <a:solidFill>
                  <a:srgbClr val="111111"/>
                </a:solidFill>
                <a:latin typeface="Inter" panose="02000503000000020004" pitchFamily="2" charset="0"/>
                <a:ea typeface="Inter" panose="02000503000000020004" pitchFamily="2" charset="0"/>
              </a:rPr>
              <a:t>iSnobal Modeling</a:t>
            </a:r>
            <a:r>
              <a:rPr lang="en-US" i="0" u="none" strike="noStrike" dirty="0">
                <a:solidFill>
                  <a:srgbClr val="111111"/>
                </a:solidFill>
                <a:latin typeface="Inter" panose="02000503000000020004" pitchFamily="2" charset="0"/>
                <a:ea typeface="Inter" panose="02000503000000020004" pitchFamily="2" charset="0"/>
              </a:rPr>
              <a:t> </a:t>
            </a:r>
          </a:p>
          <a:p>
            <a:pPr marL="285750" indent="-285750">
              <a:buFont typeface="Arial" panose="020B0604020202020204" pitchFamily="34" charset="0"/>
              <a:buChar char="•"/>
            </a:pPr>
            <a:r>
              <a:rPr lang="en-US" dirty="0">
                <a:solidFill>
                  <a:srgbClr val="111111"/>
                </a:solidFill>
                <a:latin typeface="Inter" panose="02000503000000020004" pitchFamily="2" charset="0"/>
                <a:ea typeface="Inter" panose="02000503000000020004" pitchFamily="2" charset="0"/>
              </a:rPr>
              <a:t>WRF Hydro Forecast Modeling</a:t>
            </a:r>
          </a:p>
          <a:p>
            <a:pPr marL="285750" indent="-285750">
              <a:buFont typeface="Arial" panose="020B0604020202020204" pitchFamily="34" charset="0"/>
              <a:buChar char="•"/>
            </a:pPr>
            <a:endParaRPr lang="en-US" dirty="0">
              <a:solidFill>
                <a:srgbClr val="111111"/>
              </a:solidFill>
              <a:latin typeface="Inter" panose="02000503000000020004" pitchFamily="2" charset="0"/>
              <a:ea typeface="Inter" panose="02000503000000020004" pitchFamily="2" charset="0"/>
            </a:endParaRPr>
          </a:p>
          <a:p>
            <a:pPr marL="285750" indent="-285750">
              <a:buFont typeface="Inter" panose="02000503000000020004" pitchFamily="2" charset="0"/>
              <a:buChar char="»"/>
            </a:pPr>
            <a:r>
              <a:rPr lang="en-US" i="0" u="none" strike="noStrike" dirty="0">
                <a:solidFill>
                  <a:srgbClr val="111111"/>
                </a:solidFill>
                <a:latin typeface="Inter" panose="02000503000000020004" pitchFamily="2" charset="0"/>
                <a:ea typeface="Inter" panose="02000503000000020004" pitchFamily="2" charset="0"/>
              </a:rPr>
              <a:t>Available online publicly</a:t>
            </a:r>
          </a:p>
          <a:p>
            <a:pPr marL="285750" indent="-285750">
              <a:buFont typeface="Arial" panose="020B0604020202020204" pitchFamily="34" charset="0"/>
              <a:buChar char="•"/>
            </a:pPr>
            <a:endParaRPr lang="en-US" i="0" u="none" strike="noStrike" baseline="0" dirty="0">
              <a:solidFill>
                <a:srgbClr val="111111"/>
              </a:solidFill>
              <a:latin typeface="Inter" panose="02000503000000020004" pitchFamily="2" charset="0"/>
              <a:ea typeface="Inter" panose="02000503000000020004" pitchFamily="2" charset="0"/>
            </a:endParaRPr>
          </a:p>
        </p:txBody>
      </p:sp>
      <p:sp>
        <p:nvSpPr>
          <p:cNvPr id="16" name="TextBox 15">
            <a:extLst>
              <a:ext uri="{FF2B5EF4-FFF2-40B4-BE49-F238E27FC236}">
                <a16:creationId xmlns:a16="http://schemas.microsoft.com/office/drawing/2014/main" id="{442F3E80-0B36-570F-17C0-5AC100CA5BC0}"/>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12</a:t>
            </a:r>
          </a:p>
        </p:txBody>
      </p:sp>
    </p:spTree>
    <p:extLst>
      <p:ext uri="{BB962C8B-B14F-4D97-AF65-F5344CB8AC3E}">
        <p14:creationId xmlns:p14="http://schemas.microsoft.com/office/powerpoint/2010/main" val="251752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2B6C44-23D9-6F0C-7ECC-760D615053E9}"/>
              </a:ext>
            </a:extLst>
          </p:cNvPr>
          <p:cNvSpPr txBox="1">
            <a:spLocks/>
          </p:cNvSpPr>
          <p:nvPr/>
        </p:nvSpPr>
        <p:spPr>
          <a:xfrm>
            <a:off x="1377685" y="284391"/>
            <a:ext cx="9006536" cy="1477327"/>
          </a:xfrm>
          <a:prstGeom prst="rect">
            <a:avLst/>
          </a:prstGeom>
          <a:no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dk1"/>
              </a:buClr>
              <a:buSzPts val="3600"/>
              <a:buFont typeface="Century Gothic"/>
              <a:buNone/>
              <a:defRPr sz="3600" b="0" i="0" kern="1200">
                <a:solidFill>
                  <a:srgbClr val="111111"/>
                </a:solidFill>
                <a:latin typeface="Inter" panose="020B0502030000000004" pitchFamily="34" charset="0"/>
                <a:ea typeface="Inter" panose="020B0502030000000004" pitchFamily="34" charset="0"/>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3400" b="1" dirty="0"/>
              <a:t>Year 1 Results</a:t>
            </a:r>
          </a:p>
        </p:txBody>
      </p:sp>
      <p:pic>
        <p:nvPicPr>
          <p:cNvPr id="16" name="Picture 15">
            <a:extLst>
              <a:ext uri="{FF2B5EF4-FFF2-40B4-BE49-F238E27FC236}">
                <a16:creationId xmlns:a16="http://schemas.microsoft.com/office/drawing/2014/main" id="{746F3DCD-D08D-3F33-35DA-7F03CD0DEB70}"/>
              </a:ext>
            </a:extLst>
          </p:cNvPr>
          <p:cNvPicPr>
            <a:picLocks noChangeAspect="1"/>
          </p:cNvPicPr>
          <p:nvPr/>
        </p:nvPicPr>
        <p:blipFill rotWithShape="1">
          <a:blip r:embed="rId3"/>
          <a:srcRect t="13492" b="1369"/>
          <a:stretch/>
        </p:blipFill>
        <p:spPr>
          <a:xfrm>
            <a:off x="-1" y="1106805"/>
            <a:ext cx="6332723" cy="5760720"/>
          </a:xfrm>
          <a:prstGeom prst="rect">
            <a:avLst/>
          </a:prstGeom>
        </p:spPr>
      </p:pic>
      <p:pic>
        <p:nvPicPr>
          <p:cNvPr id="24" name="Picture 23">
            <a:extLst>
              <a:ext uri="{FF2B5EF4-FFF2-40B4-BE49-F238E27FC236}">
                <a16:creationId xmlns:a16="http://schemas.microsoft.com/office/drawing/2014/main" id="{A9BF9A8F-E818-3399-D5E4-A2353C6D3EFF}"/>
              </a:ext>
            </a:extLst>
          </p:cNvPr>
          <p:cNvPicPr>
            <a:picLocks noChangeAspect="1"/>
          </p:cNvPicPr>
          <p:nvPr/>
        </p:nvPicPr>
        <p:blipFill rotWithShape="1">
          <a:blip r:embed="rId4"/>
          <a:srcRect l="1869" t="1176"/>
          <a:stretch/>
        </p:blipFill>
        <p:spPr>
          <a:xfrm>
            <a:off x="6332722" y="1106805"/>
            <a:ext cx="5790113" cy="5760720"/>
          </a:xfrm>
          <a:prstGeom prst="rect">
            <a:avLst/>
          </a:prstGeom>
        </p:spPr>
      </p:pic>
      <p:sp>
        <p:nvSpPr>
          <p:cNvPr id="4" name="TextBox 3">
            <a:extLst>
              <a:ext uri="{FF2B5EF4-FFF2-40B4-BE49-F238E27FC236}">
                <a16:creationId xmlns:a16="http://schemas.microsoft.com/office/drawing/2014/main" id="{05D1D1A5-B356-29EF-4EC1-68BD672F4CDC}"/>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13</a:t>
            </a:r>
          </a:p>
        </p:txBody>
      </p:sp>
    </p:spTree>
    <p:extLst>
      <p:ext uri="{BB962C8B-B14F-4D97-AF65-F5344CB8AC3E}">
        <p14:creationId xmlns:p14="http://schemas.microsoft.com/office/powerpoint/2010/main" val="1796294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2B6C44-23D9-6F0C-7ECC-760D615053E9}"/>
              </a:ext>
            </a:extLst>
          </p:cNvPr>
          <p:cNvSpPr txBox="1">
            <a:spLocks/>
          </p:cNvSpPr>
          <p:nvPr/>
        </p:nvSpPr>
        <p:spPr>
          <a:xfrm>
            <a:off x="1377685" y="284391"/>
            <a:ext cx="9006536" cy="1477327"/>
          </a:xfrm>
          <a:prstGeom prst="rect">
            <a:avLst/>
          </a:prstGeom>
          <a:no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dk1"/>
              </a:buClr>
              <a:buSzPts val="3600"/>
              <a:buFont typeface="Century Gothic"/>
              <a:buNone/>
              <a:defRPr sz="3600" b="0" i="0" kern="1200">
                <a:solidFill>
                  <a:srgbClr val="111111"/>
                </a:solidFill>
                <a:latin typeface="Inter" panose="020B0502030000000004" pitchFamily="34" charset="0"/>
                <a:ea typeface="Inter" panose="020B0502030000000004" pitchFamily="34" charset="0"/>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3400" b="1" dirty="0"/>
              <a:t>Year 1 Results</a:t>
            </a:r>
          </a:p>
        </p:txBody>
      </p:sp>
      <p:pic>
        <p:nvPicPr>
          <p:cNvPr id="6" name="Picture 5">
            <a:extLst>
              <a:ext uri="{FF2B5EF4-FFF2-40B4-BE49-F238E27FC236}">
                <a16:creationId xmlns:a16="http://schemas.microsoft.com/office/drawing/2014/main" id="{BC737D34-3CB6-F669-DC34-C85B0DC03ADD}"/>
              </a:ext>
            </a:extLst>
          </p:cNvPr>
          <p:cNvPicPr>
            <a:picLocks noChangeAspect="1"/>
          </p:cNvPicPr>
          <p:nvPr/>
        </p:nvPicPr>
        <p:blipFill>
          <a:blip r:embed="rId3"/>
          <a:stretch>
            <a:fillRect/>
          </a:stretch>
        </p:blipFill>
        <p:spPr>
          <a:xfrm>
            <a:off x="1091936" y="1209675"/>
            <a:ext cx="10354198" cy="5363934"/>
          </a:xfrm>
          <a:prstGeom prst="rect">
            <a:avLst/>
          </a:prstGeom>
        </p:spPr>
      </p:pic>
      <p:sp>
        <p:nvSpPr>
          <p:cNvPr id="4" name="TextBox 3">
            <a:extLst>
              <a:ext uri="{FF2B5EF4-FFF2-40B4-BE49-F238E27FC236}">
                <a16:creationId xmlns:a16="http://schemas.microsoft.com/office/drawing/2014/main" id="{F619CD12-414A-954B-65D4-3AFB888F5213}"/>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14</a:t>
            </a:r>
          </a:p>
        </p:txBody>
      </p:sp>
    </p:spTree>
    <p:extLst>
      <p:ext uri="{BB962C8B-B14F-4D97-AF65-F5344CB8AC3E}">
        <p14:creationId xmlns:p14="http://schemas.microsoft.com/office/powerpoint/2010/main" val="45655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43AAADB5-4446-2B4E-84AE-1B6BF987986A}"/>
              </a:ext>
            </a:extLst>
          </p:cNvPr>
          <p:cNvPicPr>
            <a:picLocks noChangeAspect="1"/>
          </p:cNvPicPr>
          <p:nvPr/>
        </p:nvPicPr>
        <p:blipFill>
          <a:blip r:embed="rId3">
            <a:alphaModFix amt="5000"/>
          </a:blip>
          <a:stretch>
            <a:fillRect/>
          </a:stretch>
        </p:blipFill>
        <p:spPr>
          <a:xfrm>
            <a:off x="2273567" y="-1790947"/>
            <a:ext cx="10186416" cy="10186416"/>
          </a:xfrm>
          <a:prstGeom prst="rect">
            <a:avLst/>
          </a:prstGeom>
        </p:spPr>
      </p:pic>
      <p:sp>
        <p:nvSpPr>
          <p:cNvPr id="6" name="Title 3"/>
          <p:cNvSpPr txBox="1">
            <a:spLocks/>
          </p:cNvSpPr>
          <p:nvPr/>
        </p:nvSpPr>
        <p:spPr>
          <a:xfrm>
            <a:off x="2175640" y="2593908"/>
            <a:ext cx="7840720" cy="1416705"/>
          </a:xfrm>
          <a:prstGeom prst="rect">
            <a:avLst/>
          </a:prstGeom>
          <a:effectLst/>
        </p:spPr>
        <p:txBody>
          <a:bodyPr vert="horz" lIns="0" tIns="192024" rIns="0" bIns="0" rtlCol="0" anchor="ctr" anchorCtr="0">
            <a:noAutofit/>
          </a:bodyPr>
          <a:lstStyle>
            <a:lvl1pPr algn="l" defTabSz="914318" rtl="0" eaLnBrk="1" latinLnBrk="0" hangingPunct="1">
              <a:lnSpc>
                <a:spcPct val="90000"/>
              </a:lnSpc>
              <a:spcBef>
                <a:spcPct val="0"/>
              </a:spcBef>
              <a:buNone/>
              <a:defRPr sz="3200" b="1" i="0" kern="1200" spc="-151" baseline="0">
                <a:solidFill>
                  <a:schemeClr val="tx1"/>
                </a:solidFill>
                <a:latin typeface="Montserrat SemiBold" charset="0"/>
                <a:ea typeface="Montserrat SemiBold" charset="0"/>
                <a:cs typeface="Montserrat SemiBold" charset="0"/>
              </a:defRPr>
            </a:lvl1pPr>
          </a:lstStyle>
          <a:p>
            <a:pPr algn="ctr"/>
            <a:r>
              <a:rPr lang="en-US" sz="6000" dirty="0">
                <a:solidFill>
                  <a:srgbClr val="772116"/>
                </a:solidFill>
                <a:latin typeface="Inter" panose="020B0502030000000004" pitchFamily="34" charset="0"/>
                <a:ea typeface="Inter" panose="020B0502030000000004" pitchFamily="34" charset="0"/>
              </a:rPr>
              <a:t>Applications</a:t>
            </a:r>
          </a:p>
        </p:txBody>
      </p:sp>
    </p:spTree>
    <p:extLst>
      <p:ext uri="{BB962C8B-B14F-4D97-AF65-F5344CB8AC3E}">
        <p14:creationId xmlns:p14="http://schemas.microsoft.com/office/powerpoint/2010/main" val="1588118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2E1D0D-D2E7-EBD1-8B41-363100D09AF2}"/>
              </a:ext>
            </a:extLst>
          </p:cNvPr>
          <p:cNvPicPr>
            <a:picLocks noChangeAspect="1"/>
          </p:cNvPicPr>
          <p:nvPr/>
        </p:nvPicPr>
        <p:blipFill>
          <a:blip r:embed="rId2"/>
          <a:stretch>
            <a:fillRect/>
          </a:stretch>
        </p:blipFill>
        <p:spPr>
          <a:xfrm>
            <a:off x="1124234" y="71561"/>
            <a:ext cx="6828567" cy="6785072"/>
          </a:xfrm>
          <a:prstGeom prst="rect">
            <a:avLst/>
          </a:prstGeom>
        </p:spPr>
      </p:pic>
      <p:sp>
        <p:nvSpPr>
          <p:cNvPr id="2" name="Title 1">
            <a:extLst>
              <a:ext uri="{FF2B5EF4-FFF2-40B4-BE49-F238E27FC236}">
                <a16:creationId xmlns:a16="http://schemas.microsoft.com/office/drawing/2014/main" id="{703378AB-FE77-46C4-1096-2A20E3378EE8}"/>
              </a:ext>
            </a:extLst>
          </p:cNvPr>
          <p:cNvSpPr>
            <a:spLocks noGrp="1"/>
          </p:cNvSpPr>
          <p:nvPr>
            <p:ph type="title"/>
          </p:nvPr>
        </p:nvSpPr>
        <p:spPr>
          <a:xfrm>
            <a:off x="8003951" y="713706"/>
            <a:ext cx="3956497" cy="1427413"/>
          </a:xfrm>
        </p:spPr>
        <p:txBody>
          <a:bodyPr/>
          <a:lstStyle/>
          <a:p>
            <a:r>
              <a:rPr lang="en-US" sz="3400" b="1" dirty="0"/>
              <a:t>Runoff and Reservoir Inflow Forecast</a:t>
            </a:r>
          </a:p>
        </p:txBody>
      </p:sp>
      <p:sp>
        <p:nvSpPr>
          <p:cNvPr id="4" name="TextBox 3">
            <a:extLst>
              <a:ext uri="{FF2B5EF4-FFF2-40B4-BE49-F238E27FC236}">
                <a16:creationId xmlns:a16="http://schemas.microsoft.com/office/drawing/2014/main" id="{646BA19C-8ED6-C41B-3732-B173459D676A}"/>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16</a:t>
            </a:r>
          </a:p>
        </p:txBody>
      </p:sp>
    </p:spTree>
    <p:extLst>
      <p:ext uri="{BB962C8B-B14F-4D97-AF65-F5344CB8AC3E}">
        <p14:creationId xmlns:p14="http://schemas.microsoft.com/office/powerpoint/2010/main" val="2371796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BC198-4D12-78DC-50FA-D2456865C716}"/>
              </a:ext>
            </a:extLst>
          </p:cNvPr>
          <p:cNvPicPr>
            <a:picLocks noChangeAspect="1"/>
          </p:cNvPicPr>
          <p:nvPr/>
        </p:nvPicPr>
        <p:blipFill>
          <a:blip r:embed="rId2"/>
          <a:stretch>
            <a:fillRect/>
          </a:stretch>
        </p:blipFill>
        <p:spPr>
          <a:xfrm>
            <a:off x="1091646" y="133199"/>
            <a:ext cx="8513529" cy="6591602"/>
          </a:xfrm>
          <a:prstGeom prst="rect">
            <a:avLst/>
          </a:prstGeom>
        </p:spPr>
      </p:pic>
      <p:sp>
        <p:nvSpPr>
          <p:cNvPr id="3" name="TextBox 2">
            <a:extLst>
              <a:ext uri="{FF2B5EF4-FFF2-40B4-BE49-F238E27FC236}">
                <a16:creationId xmlns:a16="http://schemas.microsoft.com/office/drawing/2014/main" id="{23CB52D0-6383-DD3A-367B-4FD61CC06088}"/>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17</a:t>
            </a:r>
          </a:p>
        </p:txBody>
      </p:sp>
    </p:spTree>
    <p:extLst>
      <p:ext uri="{BB962C8B-B14F-4D97-AF65-F5344CB8AC3E}">
        <p14:creationId xmlns:p14="http://schemas.microsoft.com/office/powerpoint/2010/main" val="1787230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1B5DF8-262D-A76A-D016-F0D63A8D7B4E}"/>
              </a:ext>
            </a:extLst>
          </p:cNvPr>
          <p:cNvPicPr>
            <a:picLocks noChangeAspect="1"/>
          </p:cNvPicPr>
          <p:nvPr/>
        </p:nvPicPr>
        <p:blipFill>
          <a:blip r:embed="rId2"/>
          <a:stretch>
            <a:fillRect/>
          </a:stretch>
        </p:blipFill>
        <p:spPr>
          <a:xfrm>
            <a:off x="1121134" y="1018429"/>
            <a:ext cx="6354062" cy="2619741"/>
          </a:xfrm>
          <a:prstGeom prst="rect">
            <a:avLst/>
          </a:prstGeom>
        </p:spPr>
      </p:pic>
      <p:sp>
        <p:nvSpPr>
          <p:cNvPr id="2" name="Title 1">
            <a:extLst>
              <a:ext uri="{FF2B5EF4-FFF2-40B4-BE49-F238E27FC236}">
                <a16:creationId xmlns:a16="http://schemas.microsoft.com/office/drawing/2014/main" id="{AF832E65-2EAF-1854-A084-6083A24FA126}"/>
              </a:ext>
            </a:extLst>
          </p:cNvPr>
          <p:cNvSpPr>
            <a:spLocks noGrp="1"/>
          </p:cNvSpPr>
          <p:nvPr>
            <p:ph type="title"/>
          </p:nvPr>
        </p:nvSpPr>
        <p:spPr>
          <a:xfrm>
            <a:off x="1121134" y="284143"/>
            <a:ext cx="9854294" cy="890880"/>
          </a:xfrm>
        </p:spPr>
        <p:txBody>
          <a:bodyPr/>
          <a:lstStyle/>
          <a:p>
            <a:r>
              <a:rPr lang="en-US" sz="3400" b="1" dirty="0"/>
              <a:t>Soldier Creek Dam Inflow Forecast</a:t>
            </a:r>
          </a:p>
        </p:txBody>
      </p:sp>
      <p:pic>
        <p:nvPicPr>
          <p:cNvPr id="6" name="Picture 5">
            <a:extLst>
              <a:ext uri="{FF2B5EF4-FFF2-40B4-BE49-F238E27FC236}">
                <a16:creationId xmlns:a16="http://schemas.microsoft.com/office/drawing/2014/main" id="{07FC493D-9BE8-A70A-0B75-037672590B3E}"/>
              </a:ext>
            </a:extLst>
          </p:cNvPr>
          <p:cNvPicPr>
            <a:picLocks noChangeAspect="1"/>
          </p:cNvPicPr>
          <p:nvPr/>
        </p:nvPicPr>
        <p:blipFill>
          <a:blip r:embed="rId3"/>
          <a:stretch>
            <a:fillRect/>
          </a:stretch>
        </p:blipFill>
        <p:spPr>
          <a:xfrm>
            <a:off x="4123196" y="2717900"/>
            <a:ext cx="6947670" cy="3855957"/>
          </a:xfrm>
          <a:prstGeom prst="rect">
            <a:avLst/>
          </a:prstGeom>
        </p:spPr>
      </p:pic>
      <p:sp>
        <p:nvSpPr>
          <p:cNvPr id="9" name="TextBox 8">
            <a:extLst>
              <a:ext uri="{FF2B5EF4-FFF2-40B4-BE49-F238E27FC236}">
                <a16:creationId xmlns:a16="http://schemas.microsoft.com/office/drawing/2014/main" id="{E26DA6BE-2ED4-9EDB-BAA9-4081008B2655}"/>
              </a:ext>
            </a:extLst>
          </p:cNvPr>
          <p:cNvSpPr txBox="1"/>
          <p:nvPr/>
        </p:nvSpPr>
        <p:spPr>
          <a:xfrm>
            <a:off x="1190625" y="3315004"/>
            <a:ext cx="2932571" cy="646331"/>
          </a:xfrm>
          <a:prstGeom prst="rect">
            <a:avLst/>
          </a:prstGeom>
          <a:noFill/>
        </p:spPr>
        <p:txBody>
          <a:bodyPr wrap="square" rtlCol="0">
            <a:spAutoFit/>
          </a:bodyPr>
          <a:lstStyle/>
          <a:p>
            <a:r>
              <a:rPr lang="en-US" dirty="0">
                <a:solidFill>
                  <a:srgbClr val="111111"/>
                </a:solidFill>
                <a:latin typeface="Inter" panose="02000503000000020004" pitchFamily="2" charset="0"/>
                <a:ea typeface="Inter" panose="02000503000000020004" pitchFamily="2" charset="0"/>
              </a:rPr>
              <a:t>ASO 50%:  77.78 KAF</a:t>
            </a:r>
          </a:p>
          <a:p>
            <a:r>
              <a:rPr lang="en-US" dirty="0">
                <a:solidFill>
                  <a:srgbClr val="111111"/>
                </a:solidFill>
                <a:latin typeface="Inter" panose="02000503000000020004" pitchFamily="2" charset="0"/>
                <a:ea typeface="Inter" panose="02000503000000020004" pitchFamily="2" charset="0"/>
              </a:rPr>
              <a:t>CBRFC 50%: 72 KAF</a:t>
            </a:r>
          </a:p>
        </p:txBody>
      </p:sp>
      <p:sp>
        <p:nvSpPr>
          <p:cNvPr id="4" name="TextBox 3">
            <a:extLst>
              <a:ext uri="{FF2B5EF4-FFF2-40B4-BE49-F238E27FC236}">
                <a16:creationId xmlns:a16="http://schemas.microsoft.com/office/drawing/2014/main" id="{D8EAE9B8-2C48-267F-F00A-7298C125D123}"/>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18</a:t>
            </a:r>
          </a:p>
        </p:txBody>
      </p:sp>
    </p:spTree>
    <p:extLst>
      <p:ext uri="{BB962C8B-B14F-4D97-AF65-F5344CB8AC3E}">
        <p14:creationId xmlns:p14="http://schemas.microsoft.com/office/powerpoint/2010/main" val="2496841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FA0E-EDC4-426A-6C81-0DE6304B1398}"/>
              </a:ext>
            </a:extLst>
          </p:cNvPr>
          <p:cNvSpPr>
            <a:spLocks noGrp="1"/>
          </p:cNvSpPr>
          <p:nvPr>
            <p:ph type="title"/>
          </p:nvPr>
        </p:nvSpPr>
        <p:spPr>
          <a:xfrm>
            <a:off x="1160890" y="284143"/>
            <a:ext cx="9814538" cy="748245"/>
          </a:xfrm>
        </p:spPr>
        <p:txBody>
          <a:bodyPr/>
          <a:lstStyle/>
          <a:p>
            <a:r>
              <a:rPr lang="en-US" sz="3400" b="1" dirty="0"/>
              <a:t>Currant Creek Inflow Forecast</a:t>
            </a:r>
          </a:p>
        </p:txBody>
      </p:sp>
      <p:sp>
        <p:nvSpPr>
          <p:cNvPr id="3" name="Text Placeholder 2">
            <a:extLst>
              <a:ext uri="{FF2B5EF4-FFF2-40B4-BE49-F238E27FC236}">
                <a16:creationId xmlns:a16="http://schemas.microsoft.com/office/drawing/2014/main" id="{F2688CC1-34B6-E09C-1DF9-4E2B4D8D9F57}"/>
              </a:ext>
            </a:extLst>
          </p:cNvPr>
          <p:cNvSpPr>
            <a:spLocks noGrp="1"/>
          </p:cNvSpPr>
          <p:nvPr>
            <p:ph type="body" idx="1"/>
          </p:nvPr>
        </p:nvSpPr>
        <p:spPr>
          <a:xfrm>
            <a:off x="1269671" y="3093055"/>
            <a:ext cx="3413648" cy="1216551"/>
          </a:xfrm>
        </p:spPr>
        <p:txBody>
          <a:bodyPr/>
          <a:lstStyle/>
          <a:p>
            <a:pPr marL="101600" indent="0">
              <a:buNone/>
            </a:pPr>
            <a:r>
              <a:rPr lang="en-US" sz="1800" dirty="0"/>
              <a:t>ASO 50%: 11.91 KAF</a:t>
            </a:r>
          </a:p>
          <a:p>
            <a:pPr marL="101600" indent="0">
              <a:buNone/>
            </a:pPr>
            <a:r>
              <a:rPr lang="en-US" sz="1800" dirty="0"/>
              <a:t>CBRFC 50%: 21 KAF</a:t>
            </a:r>
          </a:p>
        </p:txBody>
      </p:sp>
      <p:pic>
        <p:nvPicPr>
          <p:cNvPr id="5" name="Picture 4">
            <a:extLst>
              <a:ext uri="{FF2B5EF4-FFF2-40B4-BE49-F238E27FC236}">
                <a16:creationId xmlns:a16="http://schemas.microsoft.com/office/drawing/2014/main" id="{4C5FDE6C-4CB8-4853-7039-1A645534E7D5}"/>
              </a:ext>
            </a:extLst>
          </p:cNvPr>
          <p:cNvPicPr>
            <a:picLocks noChangeAspect="1"/>
          </p:cNvPicPr>
          <p:nvPr/>
        </p:nvPicPr>
        <p:blipFill>
          <a:blip r:embed="rId2"/>
          <a:stretch>
            <a:fillRect/>
          </a:stretch>
        </p:blipFill>
        <p:spPr>
          <a:xfrm>
            <a:off x="1269670" y="1119363"/>
            <a:ext cx="6106377" cy="1686160"/>
          </a:xfrm>
          <a:prstGeom prst="rect">
            <a:avLst/>
          </a:prstGeom>
        </p:spPr>
      </p:pic>
      <p:pic>
        <p:nvPicPr>
          <p:cNvPr id="7" name="Picture 6" descr="A graph with lines and numbers&#10;&#10;Description automatically generated with medium confidence">
            <a:extLst>
              <a:ext uri="{FF2B5EF4-FFF2-40B4-BE49-F238E27FC236}">
                <a16:creationId xmlns:a16="http://schemas.microsoft.com/office/drawing/2014/main" id="{C3B244E5-B564-ACF7-B872-B1C8EB8C161F}"/>
              </a:ext>
            </a:extLst>
          </p:cNvPr>
          <p:cNvPicPr>
            <a:picLocks noChangeAspect="1"/>
          </p:cNvPicPr>
          <p:nvPr/>
        </p:nvPicPr>
        <p:blipFill>
          <a:blip r:embed="rId3"/>
          <a:stretch>
            <a:fillRect/>
          </a:stretch>
        </p:blipFill>
        <p:spPr>
          <a:xfrm>
            <a:off x="4389857" y="2805523"/>
            <a:ext cx="7163387" cy="3975680"/>
          </a:xfrm>
          <a:prstGeom prst="rect">
            <a:avLst/>
          </a:prstGeom>
        </p:spPr>
      </p:pic>
      <p:sp>
        <p:nvSpPr>
          <p:cNvPr id="6" name="TextBox 5">
            <a:extLst>
              <a:ext uri="{FF2B5EF4-FFF2-40B4-BE49-F238E27FC236}">
                <a16:creationId xmlns:a16="http://schemas.microsoft.com/office/drawing/2014/main" id="{89687FE4-9B41-A68B-108E-1A17BCD0A907}"/>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19</a:t>
            </a:r>
          </a:p>
        </p:txBody>
      </p:sp>
    </p:spTree>
    <p:extLst>
      <p:ext uri="{BB962C8B-B14F-4D97-AF65-F5344CB8AC3E}">
        <p14:creationId xmlns:p14="http://schemas.microsoft.com/office/powerpoint/2010/main" val="1774033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43AAADB5-4446-2B4E-84AE-1B6BF987986A}"/>
              </a:ext>
            </a:extLst>
          </p:cNvPr>
          <p:cNvPicPr>
            <a:picLocks noChangeAspect="1"/>
          </p:cNvPicPr>
          <p:nvPr/>
        </p:nvPicPr>
        <p:blipFill>
          <a:blip r:embed="rId3">
            <a:alphaModFix amt="5000"/>
          </a:blip>
          <a:stretch>
            <a:fillRect/>
          </a:stretch>
        </p:blipFill>
        <p:spPr>
          <a:xfrm>
            <a:off x="2273567" y="-1790947"/>
            <a:ext cx="10186416" cy="10186416"/>
          </a:xfrm>
          <a:prstGeom prst="rect">
            <a:avLst/>
          </a:prstGeom>
        </p:spPr>
      </p:pic>
      <p:sp>
        <p:nvSpPr>
          <p:cNvPr id="6" name="Title 3"/>
          <p:cNvSpPr txBox="1">
            <a:spLocks/>
          </p:cNvSpPr>
          <p:nvPr/>
        </p:nvSpPr>
        <p:spPr>
          <a:xfrm>
            <a:off x="2175640" y="2380775"/>
            <a:ext cx="7840720" cy="2096449"/>
          </a:xfrm>
          <a:prstGeom prst="rect">
            <a:avLst/>
          </a:prstGeom>
          <a:effectLst/>
        </p:spPr>
        <p:txBody>
          <a:bodyPr vert="horz" lIns="0" tIns="192024" rIns="0" bIns="0" rtlCol="0" anchor="ctr" anchorCtr="0">
            <a:noAutofit/>
          </a:bodyPr>
          <a:lstStyle>
            <a:lvl1pPr algn="l" defTabSz="914318" rtl="0" eaLnBrk="1" latinLnBrk="0" hangingPunct="1">
              <a:lnSpc>
                <a:spcPct val="90000"/>
              </a:lnSpc>
              <a:spcBef>
                <a:spcPct val="0"/>
              </a:spcBef>
              <a:buNone/>
              <a:defRPr sz="3200" b="1" i="0" kern="1200" spc="-151" baseline="0">
                <a:solidFill>
                  <a:schemeClr val="tx1"/>
                </a:solidFill>
                <a:latin typeface="Montserrat SemiBold" charset="0"/>
                <a:ea typeface="Montserrat SemiBold" charset="0"/>
                <a:cs typeface="Montserrat SemiBold" charset="0"/>
              </a:defRPr>
            </a:lvl1pPr>
          </a:lstStyle>
          <a:p>
            <a:pPr algn="ctr"/>
            <a:r>
              <a:rPr lang="en-US" sz="6000" dirty="0">
                <a:solidFill>
                  <a:srgbClr val="772116"/>
                </a:solidFill>
                <a:latin typeface="Inter" panose="020B0502030000000004" pitchFamily="34" charset="0"/>
                <a:ea typeface="Inter" panose="020B0502030000000004" pitchFamily="34" charset="0"/>
              </a:rPr>
              <a:t>Background</a:t>
            </a:r>
          </a:p>
        </p:txBody>
      </p:sp>
    </p:spTree>
    <p:extLst>
      <p:ext uri="{BB962C8B-B14F-4D97-AF65-F5344CB8AC3E}">
        <p14:creationId xmlns:p14="http://schemas.microsoft.com/office/powerpoint/2010/main" val="3871358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C090-2149-74C3-5C57-5D77149D5A46}"/>
              </a:ext>
            </a:extLst>
          </p:cNvPr>
          <p:cNvSpPr>
            <a:spLocks noGrp="1"/>
          </p:cNvSpPr>
          <p:nvPr>
            <p:ph type="title"/>
          </p:nvPr>
        </p:nvSpPr>
        <p:spPr>
          <a:xfrm>
            <a:off x="1176792" y="284143"/>
            <a:ext cx="9798635" cy="805186"/>
          </a:xfrm>
        </p:spPr>
        <p:txBody>
          <a:bodyPr/>
          <a:lstStyle/>
          <a:p>
            <a:r>
              <a:rPr lang="en-US" sz="3400" b="1" dirty="0"/>
              <a:t>West Fork of Duchesne Inflow Forecast</a:t>
            </a:r>
          </a:p>
        </p:txBody>
      </p:sp>
      <p:sp>
        <p:nvSpPr>
          <p:cNvPr id="3" name="Text Placeholder 2">
            <a:extLst>
              <a:ext uri="{FF2B5EF4-FFF2-40B4-BE49-F238E27FC236}">
                <a16:creationId xmlns:a16="http://schemas.microsoft.com/office/drawing/2014/main" id="{4C50B8D6-CACA-E444-497F-9ED33914553E}"/>
              </a:ext>
            </a:extLst>
          </p:cNvPr>
          <p:cNvSpPr>
            <a:spLocks noGrp="1"/>
          </p:cNvSpPr>
          <p:nvPr>
            <p:ph type="body" idx="1"/>
          </p:nvPr>
        </p:nvSpPr>
        <p:spPr>
          <a:xfrm>
            <a:off x="1176792" y="3307743"/>
            <a:ext cx="3267987" cy="2375233"/>
          </a:xfrm>
        </p:spPr>
        <p:txBody>
          <a:bodyPr/>
          <a:lstStyle/>
          <a:p>
            <a:pPr marL="101600" indent="0">
              <a:buNone/>
            </a:pPr>
            <a:r>
              <a:rPr lang="en-US" sz="1800" dirty="0"/>
              <a:t>ASO 50%: 29.32 KAF</a:t>
            </a:r>
          </a:p>
          <a:p>
            <a:pPr marL="101600" indent="0">
              <a:buNone/>
            </a:pPr>
            <a:r>
              <a:rPr lang="en-US" sz="1800" dirty="0"/>
              <a:t>CBRFC 50%: 20 KAF</a:t>
            </a:r>
          </a:p>
        </p:txBody>
      </p:sp>
      <p:pic>
        <p:nvPicPr>
          <p:cNvPr id="5" name="Picture 4">
            <a:extLst>
              <a:ext uri="{FF2B5EF4-FFF2-40B4-BE49-F238E27FC236}">
                <a16:creationId xmlns:a16="http://schemas.microsoft.com/office/drawing/2014/main" id="{A62B3868-0284-B09B-E007-5C522965AAB5}"/>
              </a:ext>
            </a:extLst>
          </p:cNvPr>
          <p:cNvPicPr>
            <a:picLocks noChangeAspect="1"/>
          </p:cNvPicPr>
          <p:nvPr/>
        </p:nvPicPr>
        <p:blipFill>
          <a:blip r:embed="rId2"/>
          <a:stretch>
            <a:fillRect/>
          </a:stretch>
        </p:blipFill>
        <p:spPr>
          <a:xfrm>
            <a:off x="1176792" y="1175024"/>
            <a:ext cx="6277851" cy="1962424"/>
          </a:xfrm>
          <a:prstGeom prst="rect">
            <a:avLst/>
          </a:prstGeom>
        </p:spPr>
      </p:pic>
      <p:pic>
        <p:nvPicPr>
          <p:cNvPr id="7" name="Picture 6" descr="A graph with lines and numbers&#10;&#10;Description automatically generated with medium confidence">
            <a:extLst>
              <a:ext uri="{FF2B5EF4-FFF2-40B4-BE49-F238E27FC236}">
                <a16:creationId xmlns:a16="http://schemas.microsoft.com/office/drawing/2014/main" id="{7CFEAF0F-8523-0E5C-F908-65D0B9F4A95D}"/>
              </a:ext>
            </a:extLst>
          </p:cNvPr>
          <p:cNvPicPr>
            <a:picLocks noChangeAspect="1"/>
          </p:cNvPicPr>
          <p:nvPr/>
        </p:nvPicPr>
        <p:blipFill>
          <a:blip r:embed="rId3"/>
          <a:stretch>
            <a:fillRect/>
          </a:stretch>
        </p:blipFill>
        <p:spPr>
          <a:xfrm>
            <a:off x="4619708" y="2828221"/>
            <a:ext cx="7142922" cy="3964322"/>
          </a:xfrm>
          <a:prstGeom prst="rect">
            <a:avLst/>
          </a:prstGeom>
        </p:spPr>
      </p:pic>
      <p:sp>
        <p:nvSpPr>
          <p:cNvPr id="6" name="TextBox 5">
            <a:extLst>
              <a:ext uri="{FF2B5EF4-FFF2-40B4-BE49-F238E27FC236}">
                <a16:creationId xmlns:a16="http://schemas.microsoft.com/office/drawing/2014/main" id="{9CCCFB49-B099-CE74-F75F-1A40326DFA53}"/>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20</a:t>
            </a:r>
          </a:p>
        </p:txBody>
      </p:sp>
    </p:spTree>
    <p:extLst>
      <p:ext uri="{BB962C8B-B14F-4D97-AF65-F5344CB8AC3E}">
        <p14:creationId xmlns:p14="http://schemas.microsoft.com/office/powerpoint/2010/main" val="215189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4C87-8FF9-F51D-5241-58F0FD4B8E29}"/>
              </a:ext>
            </a:extLst>
          </p:cNvPr>
          <p:cNvSpPr>
            <a:spLocks noGrp="1"/>
          </p:cNvSpPr>
          <p:nvPr>
            <p:ph type="title"/>
          </p:nvPr>
        </p:nvSpPr>
        <p:spPr>
          <a:xfrm>
            <a:off x="1111835" y="282861"/>
            <a:ext cx="8676221" cy="748245"/>
          </a:xfrm>
        </p:spPr>
        <p:txBody>
          <a:bodyPr/>
          <a:lstStyle/>
          <a:p>
            <a:r>
              <a:rPr lang="en-US" sz="3400" b="1" dirty="0"/>
              <a:t>Upper Stillwater Inflow Forecast</a:t>
            </a:r>
          </a:p>
        </p:txBody>
      </p:sp>
      <p:sp>
        <p:nvSpPr>
          <p:cNvPr id="3" name="Text Placeholder 2">
            <a:extLst>
              <a:ext uri="{FF2B5EF4-FFF2-40B4-BE49-F238E27FC236}">
                <a16:creationId xmlns:a16="http://schemas.microsoft.com/office/drawing/2014/main" id="{EC11CE5A-3BD1-44EC-D59E-9C913A9B8AB8}"/>
              </a:ext>
            </a:extLst>
          </p:cNvPr>
          <p:cNvSpPr>
            <a:spLocks noGrp="1"/>
          </p:cNvSpPr>
          <p:nvPr>
            <p:ph type="body" idx="1"/>
          </p:nvPr>
        </p:nvSpPr>
        <p:spPr>
          <a:xfrm>
            <a:off x="1285875" y="3500434"/>
            <a:ext cx="3305175" cy="2253977"/>
          </a:xfrm>
        </p:spPr>
        <p:txBody>
          <a:bodyPr/>
          <a:lstStyle/>
          <a:p>
            <a:pPr marL="101600" indent="0">
              <a:buNone/>
            </a:pPr>
            <a:r>
              <a:rPr lang="en-US" sz="1800" dirty="0"/>
              <a:t>ASO 50%: 62.37 KAF</a:t>
            </a:r>
          </a:p>
          <a:p>
            <a:pPr marL="101600" indent="0">
              <a:buNone/>
            </a:pPr>
            <a:r>
              <a:rPr lang="en-US" sz="1800" dirty="0"/>
              <a:t>CBRFC 50%: 70 KAF</a:t>
            </a:r>
          </a:p>
        </p:txBody>
      </p:sp>
      <p:pic>
        <p:nvPicPr>
          <p:cNvPr id="5" name="Picture 4">
            <a:extLst>
              <a:ext uri="{FF2B5EF4-FFF2-40B4-BE49-F238E27FC236}">
                <a16:creationId xmlns:a16="http://schemas.microsoft.com/office/drawing/2014/main" id="{ADA215C9-B078-7339-01B2-6C61EAD63A6D}"/>
              </a:ext>
            </a:extLst>
          </p:cNvPr>
          <p:cNvPicPr>
            <a:picLocks noChangeAspect="1"/>
          </p:cNvPicPr>
          <p:nvPr/>
        </p:nvPicPr>
        <p:blipFill>
          <a:blip r:embed="rId2"/>
          <a:stretch>
            <a:fillRect/>
          </a:stretch>
        </p:blipFill>
        <p:spPr>
          <a:xfrm>
            <a:off x="1111835" y="1089298"/>
            <a:ext cx="6685930" cy="2068236"/>
          </a:xfrm>
          <a:prstGeom prst="rect">
            <a:avLst/>
          </a:prstGeom>
        </p:spPr>
      </p:pic>
      <p:pic>
        <p:nvPicPr>
          <p:cNvPr id="7" name="Picture 6" descr="A graph with lines and numbers&#10;&#10;Description automatically generated with medium confidence">
            <a:extLst>
              <a:ext uri="{FF2B5EF4-FFF2-40B4-BE49-F238E27FC236}">
                <a16:creationId xmlns:a16="http://schemas.microsoft.com/office/drawing/2014/main" id="{57957EFA-19A0-A259-5527-20B0DD530E78}"/>
              </a:ext>
            </a:extLst>
          </p:cNvPr>
          <p:cNvPicPr>
            <a:picLocks noChangeAspect="1"/>
          </p:cNvPicPr>
          <p:nvPr/>
        </p:nvPicPr>
        <p:blipFill>
          <a:blip r:embed="rId3"/>
          <a:stretch>
            <a:fillRect/>
          </a:stretch>
        </p:blipFill>
        <p:spPr>
          <a:xfrm>
            <a:off x="4810125" y="2780631"/>
            <a:ext cx="7210425" cy="4001786"/>
          </a:xfrm>
          <a:prstGeom prst="rect">
            <a:avLst/>
          </a:prstGeom>
        </p:spPr>
      </p:pic>
      <p:sp>
        <p:nvSpPr>
          <p:cNvPr id="6" name="TextBox 5">
            <a:extLst>
              <a:ext uri="{FF2B5EF4-FFF2-40B4-BE49-F238E27FC236}">
                <a16:creationId xmlns:a16="http://schemas.microsoft.com/office/drawing/2014/main" id="{7AD2508B-825F-0BBE-7F2C-A183D796AD57}"/>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21</a:t>
            </a:r>
          </a:p>
        </p:txBody>
      </p:sp>
    </p:spTree>
    <p:extLst>
      <p:ext uri="{BB962C8B-B14F-4D97-AF65-F5344CB8AC3E}">
        <p14:creationId xmlns:p14="http://schemas.microsoft.com/office/powerpoint/2010/main" val="267830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F51F-52CD-7487-BC8C-1B1215371AFC}"/>
              </a:ext>
            </a:extLst>
          </p:cNvPr>
          <p:cNvSpPr>
            <a:spLocks noGrp="1"/>
          </p:cNvSpPr>
          <p:nvPr>
            <p:ph type="title"/>
          </p:nvPr>
        </p:nvSpPr>
        <p:spPr>
          <a:xfrm>
            <a:off x="1160891" y="207579"/>
            <a:ext cx="9623706" cy="748245"/>
          </a:xfrm>
        </p:spPr>
        <p:txBody>
          <a:bodyPr/>
          <a:lstStyle/>
          <a:p>
            <a:r>
              <a:rPr lang="en-US" sz="3400" b="1" dirty="0"/>
              <a:t>Hydrology Inputs to Operations Models</a:t>
            </a:r>
          </a:p>
        </p:txBody>
      </p:sp>
      <p:pic>
        <p:nvPicPr>
          <p:cNvPr id="5" name="Picture 4">
            <a:extLst>
              <a:ext uri="{FF2B5EF4-FFF2-40B4-BE49-F238E27FC236}">
                <a16:creationId xmlns:a16="http://schemas.microsoft.com/office/drawing/2014/main" id="{D1B13429-5517-6B19-3F92-66977E042490}"/>
              </a:ext>
            </a:extLst>
          </p:cNvPr>
          <p:cNvPicPr>
            <a:picLocks noChangeAspect="1"/>
          </p:cNvPicPr>
          <p:nvPr/>
        </p:nvPicPr>
        <p:blipFill>
          <a:blip r:embed="rId2"/>
          <a:stretch>
            <a:fillRect/>
          </a:stretch>
        </p:blipFill>
        <p:spPr>
          <a:xfrm>
            <a:off x="1216572" y="1032388"/>
            <a:ext cx="9798657" cy="5482068"/>
          </a:xfrm>
          <a:prstGeom prst="rect">
            <a:avLst/>
          </a:prstGeom>
        </p:spPr>
      </p:pic>
      <p:sp>
        <p:nvSpPr>
          <p:cNvPr id="4" name="TextBox 3">
            <a:extLst>
              <a:ext uri="{FF2B5EF4-FFF2-40B4-BE49-F238E27FC236}">
                <a16:creationId xmlns:a16="http://schemas.microsoft.com/office/drawing/2014/main" id="{B1A1F3EA-9EB4-005E-CCFB-EF38C5224671}"/>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22</a:t>
            </a:r>
          </a:p>
        </p:txBody>
      </p:sp>
    </p:spTree>
    <p:extLst>
      <p:ext uri="{BB962C8B-B14F-4D97-AF65-F5344CB8AC3E}">
        <p14:creationId xmlns:p14="http://schemas.microsoft.com/office/powerpoint/2010/main" val="402459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E8475-217E-27C9-0FA9-E816815467B9}"/>
              </a:ext>
            </a:extLst>
          </p:cNvPr>
          <p:cNvSpPr>
            <a:spLocks noGrp="1"/>
          </p:cNvSpPr>
          <p:nvPr>
            <p:ph type="title"/>
          </p:nvPr>
        </p:nvSpPr>
        <p:spPr>
          <a:xfrm>
            <a:off x="1176792" y="341906"/>
            <a:ext cx="9798636" cy="690482"/>
          </a:xfrm>
        </p:spPr>
        <p:txBody>
          <a:bodyPr/>
          <a:lstStyle/>
          <a:p>
            <a:r>
              <a:rPr lang="en-US" sz="3400" b="1" dirty="0"/>
              <a:t>Strawberry Operations Forecast</a:t>
            </a:r>
          </a:p>
        </p:txBody>
      </p:sp>
      <p:pic>
        <p:nvPicPr>
          <p:cNvPr id="5" name="Picture 4">
            <a:extLst>
              <a:ext uri="{FF2B5EF4-FFF2-40B4-BE49-F238E27FC236}">
                <a16:creationId xmlns:a16="http://schemas.microsoft.com/office/drawing/2014/main" id="{F376DCB9-5AAD-FA59-DCBF-3917BFB75B41}"/>
              </a:ext>
            </a:extLst>
          </p:cNvPr>
          <p:cNvPicPr>
            <a:picLocks noChangeAspect="1"/>
          </p:cNvPicPr>
          <p:nvPr/>
        </p:nvPicPr>
        <p:blipFill>
          <a:blip r:embed="rId2"/>
          <a:stretch>
            <a:fillRect/>
          </a:stretch>
        </p:blipFill>
        <p:spPr>
          <a:xfrm>
            <a:off x="1176792" y="1113442"/>
            <a:ext cx="10223367" cy="5672996"/>
          </a:xfrm>
          <a:prstGeom prst="rect">
            <a:avLst/>
          </a:prstGeom>
        </p:spPr>
      </p:pic>
      <p:sp>
        <p:nvSpPr>
          <p:cNvPr id="4" name="TextBox 3">
            <a:extLst>
              <a:ext uri="{FF2B5EF4-FFF2-40B4-BE49-F238E27FC236}">
                <a16:creationId xmlns:a16="http://schemas.microsoft.com/office/drawing/2014/main" id="{01EA733C-C142-A963-63B9-5F9BBAD23B89}"/>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23</a:t>
            </a:r>
          </a:p>
        </p:txBody>
      </p:sp>
    </p:spTree>
    <p:extLst>
      <p:ext uri="{BB962C8B-B14F-4D97-AF65-F5344CB8AC3E}">
        <p14:creationId xmlns:p14="http://schemas.microsoft.com/office/powerpoint/2010/main" val="3521496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ABBA-2A4F-E55B-6D6D-49D2BA56F71E}"/>
              </a:ext>
            </a:extLst>
          </p:cNvPr>
          <p:cNvSpPr>
            <a:spLocks noGrp="1"/>
          </p:cNvSpPr>
          <p:nvPr>
            <p:ph type="title"/>
          </p:nvPr>
        </p:nvSpPr>
        <p:spPr>
          <a:xfrm>
            <a:off x="1144988" y="284143"/>
            <a:ext cx="9830440" cy="748245"/>
          </a:xfrm>
        </p:spPr>
        <p:txBody>
          <a:bodyPr/>
          <a:lstStyle/>
          <a:p>
            <a:r>
              <a:rPr lang="en-US" sz="3400" b="1" dirty="0"/>
              <a:t>Upper Stillwater Operations Forecast</a:t>
            </a:r>
          </a:p>
        </p:txBody>
      </p:sp>
      <p:pic>
        <p:nvPicPr>
          <p:cNvPr id="5" name="Picture 4">
            <a:extLst>
              <a:ext uri="{FF2B5EF4-FFF2-40B4-BE49-F238E27FC236}">
                <a16:creationId xmlns:a16="http://schemas.microsoft.com/office/drawing/2014/main" id="{6B197E54-055E-827B-6B30-0AEB48C3B2B5}"/>
              </a:ext>
            </a:extLst>
          </p:cNvPr>
          <p:cNvPicPr>
            <a:picLocks noChangeAspect="1"/>
          </p:cNvPicPr>
          <p:nvPr/>
        </p:nvPicPr>
        <p:blipFill>
          <a:blip r:embed="rId2"/>
          <a:stretch>
            <a:fillRect/>
          </a:stretch>
        </p:blipFill>
        <p:spPr>
          <a:xfrm>
            <a:off x="1155664" y="1175023"/>
            <a:ext cx="9736298" cy="5398834"/>
          </a:xfrm>
          <a:prstGeom prst="rect">
            <a:avLst/>
          </a:prstGeom>
        </p:spPr>
      </p:pic>
      <p:sp>
        <p:nvSpPr>
          <p:cNvPr id="4" name="TextBox 3">
            <a:extLst>
              <a:ext uri="{FF2B5EF4-FFF2-40B4-BE49-F238E27FC236}">
                <a16:creationId xmlns:a16="http://schemas.microsoft.com/office/drawing/2014/main" id="{86BAA4D5-2D2C-38B4-5E9F-9C39F30A9869}"/>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24</a:t>
            </a:r>
          </a:p>
        </p:txBody>
      </p:sp>
    </p:spTree>
    <p:extLst>
      <p:ext uri="{BB962C8B-B14F-4D97-AF65-F5344CB8AC3E}">
        <p14:creationId xmlns:p14="http://schemas.microsoft.com/office/powerpoint/2010/main" val="2901554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5" name="Picture 4" descr="A close-up of a mountain&#10;&#10;Description automatically generated">
            <a:extLst>
              <a:ext uri="{FF2B5EF4-FFF2-40B4-BE49-F238E27FC236}">
                <a16:creationId xmlns:a16="http://schemas.microsoft.com/office/drawing/2014/main" id="{86B0CC7D-6889-1481-B73B-C3A12ED4B696}"/>
              </a:ext>
            </a:extLst>
          </p:cNvPr>
          <p:cNvPicPr>
            <a:picLocks noChangeAspect="1"/>
          </p:cNvPicPr>
          <p:nvPr/>
        </p:nvPicPr>
        <p:blipFill rotWithShape="1">
          <a:blip r:embed="rId3">
            <a:alphaModFix amt="35000"/>
          </a:blip>
          <a:srcRect t="3614"/>
          <a:stretch/>
        </p:blipFill>
        <p:spPr>
          <a:xfrm>
            <a:off x="-4431" y="0"/>
            <a:ext cx="12196431" cy="6858000"/>
          </a:xfrm>
          <a:prstGeom prst="rect">
            <a:avLst/>
          </a:prstGeom>
        </p:spPr>
      </p:pic>
      <p:pic>
        <p:nvPicPr>
          <p:cNvPr id="751" name="Google Shape;751;p49" descr="Logo&#10;&#10;Description automatically generated"/>
          <p:cNvPicPr preferRelativeResize="0"/>
          <p:nvPr/>
        </p:nvPicPr>
        <p:blipFill rotWithShape="1">
          <a:blip r:embed="rId4">
            <a:alphaModFix/>
          </a:blip>
          <a:srcRect/>
          <a:stretch/>
        </p:blipFill>
        <p:spPr>
          <a:xfrm>
            <a:off x="4523807" y="357500"/>
            <a:ext cx="3144384" cy="3144384"/>
          </a:xfrm>
          <a:prstGeom prst="rect">
            <a:avLst/>
          </a:prstGeom>
          <a:noFill/>
          <a:ln>
            <a:noFill/>
          </a:ln>
        </p:spPr>
      </p:pic>
      <p:sp>
        <p:nvSpPr>
          <p:cNvPr id="752" name="Google Shape;752;p49"/>
          <p:cNvSpPr txBox="1"/>
          <p:nvPr/>
        </p:nvSpPr>
        <p:spPr>
          <a:xfrm>
            <a:off x="4204420" y="5651769"/>
            <a:ext cx="3783158" cy="453842"/>
          </a:xfrm>
          <a:prstGeom prst="rect">
            <a:avLst/>
          </a:prstGeom>
          <a:noFill/>
          <a:ln>
            <a:noFill/>
          </a:ln>
        </p:spPr>
        <p:txBody>
          <a:bodyPr spcFirstLastPara="1" wrap="square" lIns="0" tIns="45700" rIns="0" bIns="45700" anchor="t" anchorCtr="0">
            <a:spAutoFit/>
          </a:bodyPr>
          <a:lstStyle/>
          <a:p>
            <a:pPr marL="0" marR="0" lvl="0" indent="0" algn="ctr" rtl="0">
              <a:lnSpc>
                <a:spcPct val="130000"/>
              </a:lnSpc>
              <a:spcBef>
                <a:spcPts val="0"/>
              </a:spcBef>
              <a:spcAft>
                <a:spcPts val="0"/>
              </a:spcAft>
              <a:buNone/>
            </a:pPr>
            <a:r>
              <a:rPr lang="en-US" sz="2000" b="1" dirty="0">
                <a:solidFill>
                  <a:srgbClr val="111111"/>
                </a:solidFill>
                <a:latin typeface="Inter"/>
                <a:ea typeface="Inter"/>
                <a:cs typeface="Inter"/>
                <a:sym typeface="Inter"/>
              </a:rPr>
              <a:t>cra.utah.gov</a:t>
            </a:r>
            <a:endParaRPr dirty="0"/>
          </a:p>
        </p:txBody>
      </p:sp>
      <p:grpSp>
        <p:nvGrpSpPr>
          <p:cNvPr id="753" name="Google Shape;753;p49"/>
          <p:cNvGrpSpPr/>
          <p:nvPr/>
        </p:nvGrpSpPr>
        <p:grpSpPr>
          <a:xfrm>
            <a:off x="5294399" y="6033477"/>
            <a:ext cx="2897775" cy="698035"/>
            <a:chOff x="5387392" y="5944053"/>
            <a:chExt cx="2897775" cy="698035"/>
          </a:xfrm>
        </p:grpSpPr>
        <p:sp>
          <p:nvSpPr>
            <p:cNvPr id="754" name="Google Shape;754;p49"/>
            <p:cNvSpPr txBox="1"/>
            <p:nvPr/>
          </p:nvSpPr>
          <p:spPr>
            <a:xfrm>
              <a:off x="5387392" y="5944053"/>
              <a:ext cx="278475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11111"/>
                  </a:solidFill>
                  <a:latin typeface="Inter"/>
                  <a:ea typeface="Inter"/>
                  <a:cs typeface="Inter"/>
                  <a:sym typeface="Inter"/>
                </a:rPr>
                <a:t>@AuthorityUT</a:t>
              </a:r>
              <a:endParaRPr/>
            </a:p>
          </p:txBody>
        </p:sp>
        <p:sp>
          <p:nvSpPr>
            <p:cNvPr id="755" name="Google Shape;755;p49"/>
            <p:cNvSpPr txBox="1"/>
            <p:nvPr/>
          </p:nvSpPr>
          <p:spPr>
            <a:xfrm>
              <a:off x="5387392" y="6241978"/>
              <a:ext cx="28977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111111"/>
                  </a:solidFill>
                  <a:latin typeface="Inter"/>
                  <a:ea typeface="Inter"/>
                  <a:cs typeface="Inter"/>
                  <a:sym typeface="Inter"/>
                </a:rPr>
                <a:t>@AmyHaasColoRivr</a:t>
              </a:r>
              <a:endParaRPr/>
            </a:p>
          </p:txBody>
        </p:sp>
      </p:grpSp>
      <p:pic>
        <p:nvPicPr>
          <p:cNvPr id="756" name="Google Shape;756;p49" descr="A black background with a black square&#10;&#10;Description automatically generated with medium confidence"/>
          <p:cNvPicPr preferRelativeResize="0"/>
          <p:nvPr/>
        </p:nvPicPr>
        <p:blipFill rotWithShape="1">
          <a:blip r:embed="rId5">
            <a:alphaModFix/>
          </a:blip>
          <a:srcRect/>
          <a:stretch/>
        </p:blipFill>
        <p:spPr>
          <a:xfrm>
            <a:off x="4861996" y="6209753"/>
            <a:ext cx="411480" cy="420567"/>
          </a:xfrm>
          <a:prstGeom prst="rect">
            <a:avLst/>
          </a:prstGeom>
          <a:noFill/>
          <a:ln>
            <a:noFill/>
          </a:ln>
        </p:spPr>
      </p:pic>
      <p:pic>
        <p:nvPicPr>
          <p:cNvPr id="757" name="Google Shape;757;p49"/>
          <p:cNvPicPr preferRelativeResize="0"/>
          <p:nvPr/>
        </p:nvPicPr>
        <p:blipFill rotWithShape="1">
          <a:blip r:embed="rId6">
            <a:alphaModFix/>
          </a:blip>
          <a:srcRect/>
          <a:stretch/>
        </p:blipFill>
        <p:spPr>
          <a:xfrm>
            <a:off x="4337500" y="6220252"/>
            <a:ext cx="411480" cy="411480"/>
          </a:xfrm>
          <a:prstGeom prst="rect">
            <a:avLst/>
          </a:prstGeom>
          <a:noFill/>
          <a:ln>
            <a:noFill/>
          </a:ln>
        </p:spPr>
      </p:pic>
      <p:pic>
        <p:nvPicPr>
          <p:cNvPr id="3" name="Picture 2" descr="A qr code on a white background&#10;&#10;Description automatically generated">
            <a:extLst>
              <a:ext uri="{FF2B5EF4-FFF2-40B4-BE49-F238E27FC236}">
                <a16:creationId xmlns:a16="http://schemas.microsoft.com/office/drawing/2014/main" id="{902C198B-F0A1-0B94-6488-2B71A0B4C349}"/>
              </a:ext>
            </a:extLst>
          </p:cNvPr>
          <p:cNvPicPr>
            <a:picLocks noChangeAspect="1"/>
          </p:cNvPicPr>
          <p:nvPr/>
        </p:nvPicPr>
        <p:blipFill rotWithShape="1">
          <a:blip r:embed="rId7"/>
          <a:srcRect l="12211" t="12256" r="12285" b="12449"/>
          <a:stretch/>
        </p:blipFill>
        <p:spPr>
          <a:xfrm>
            <a:off x="5276965" y="4097255"/>
            <a:ext cx="1638070" cy="1633527"/>
          </a:xfrm>
          <a:prstGeom prst="rect">
            <a:avLst/>
          </a:prstGeom>
        </p:spPr>
      </p:pic>
      <p:sp>
        <p:nvSpPr>
          <p:cNvPr id="2" name="Google Shape;752;p49">
            <a:extLst>
              <a:ext uri="{FF2B5EF4-FFF2-40B4-BE49-F238E27FC236}">
                <a16:creationId xmlns:a16="http://schemas.microsoft.com/office/drawing/2014/main" id="{6729E2C3-3ED5-55A0-296E-479F0F4FF61C}"/>
              </a:ext>
            </a:extLst>
          </p:cNvPr>
          <p:cNvSpPr txBox="1"/>
          <p:nvPr/>
        </p:nvSpPr>
        <p:spPr>
          <a:xfrm>
            <a:off x="4204420" y="3442039"/>
            <a:ext cx="3783158" cy="492402"/>
          </a:xfrm>
          <a:prstGeom prst="rect">
            <a:avLst/>
          </a:prstGeom>
          <a:noFill/>
          <a:ln>
            <a:noFill/>
          </a:ln>
        </p:spPr>
        <p:txBody>
          <a:bodyPr spcFirstLastPara="1" wrap="square" lIns="0" tIns="45700" rIns="0" bIns="45700" anchor="t" anchorCtr="0">
            <a:spAutoFit/>
          </a:bodyPr>
          <a:lstStyle/>
          <a:p>
            <a:pPr marL="0" marR="0" lvl="0" indent="0" algn="ctr" rtl="0">
              <a:lnSpc>
                <a:spcPct val="130000"/>
              </a:lnSpc>
              <a:spcBef>
                <a:spcPts val="0"/>
              </a:spcBef>
              <a:spcAft>
                <a:spcPts val="0"/>
              </a:spcAft>
              <a:buNone/>
            </a:pPr>
            <a:r>
              <a:rPr lang="en-US" sz="2000" b="1" i="1" dirty="0">
                <a:solidFill>
                  <a:srgbClr val="772116"/>
                </a:solidFill>
                <a:latin typeface="Inter"/>
                <a:ea typeface="Inter"/>
                <a:sym typeface="Inter"/>
              </a:rPr>
              <a:t>Defending Every Drop</a:t>
            </a:r>
            <a:endParaRPr i="1" dirty="0">
              <a:solidFill>
                <a:srgbClr val="772116"/>
              </a:solidFill>
            </a:endParaRPr>
          </a:p>
        </p:txBody>
      </p:sp>
      <p:sp>
        <p:nvSpPr>
          <p:cNvPr id="4" name="TextBox 3">
            <a:extLst>
              <a:ext uri="{FF2B5EF4-FFF2-40B4-BE49-F238E27FC236}">
                <a16:creationId xmlns:a16="http://schemas.microsoft.com/office/drawing/2014/main" id="{3839FA28-4A42-1BAC-AA47-45A982DF89AF}"/>
              </a:ext>
            </a:extLst>
          </p:cNvPr>
          <p:cNvSpPr txBox="1"/>
          <p:nvPr/>
        </p:nvSpPr>
        <p:spPr>
          <a:xfrm>
            <a:off x="11448464" y="276647"/>
            <a:ext cx="551858" cy="246221"/>
          </a:xfrm>
          <a:prstGeom prst="rect">
            <a:avLst/>
          </a:prstGeom>
          <a:noFill/>
        </p:spPr>
        <p:txBody>
          <a:bodyPr wrap="square" rtlCol="0">
            <a:spAutoFit/>
          </a:bodyPr>
          <a:lstStyle/>
          <a:p>
            <a:pPr algn="ctr"/>
            <a:r>
              <a:rPr lang="en-US" sz="1000" b="1" dirty="0">
                <a:latin typeface="Inter" panose="02000503000000020004" pitchFamily="2" charset="0"/>
                <a:ea typeface="Inter" panose="02000503000000020004" pitchFamily="2" charset="0"/>
              </a:rP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BF7D18D2-F3D7-269C-361B-A8C1AE1D0D81}"/>
              </a:ext>
            </a:extLst>
          </p:cNvPr>
          <p:cNvPicPr>
            <a:picLocks noChangeAspect="1"/>
          </p:cNvPicPr>
          <p:nvPr/>
        </p:nvPicPr>
        <p:blipFill>
          <a:blip r:embed="rId3"/>
          <a:stretch>
            <a:fillRect/>
          </a:stretch>
        </p:blipFill>
        <p:spPr>
          <a:xfrm>
            <a:off x="3242581" y="4085742"/>
            <a:ext cx="2575310" cy="1967800"/>
          </a:xfrm>
          <a:prstGeom prst="rect">
            <a:avLst/>
          </a:prstGeom>
          <a:ln>
            <a:solidFill>
              <a:schemeClr val="tx1"/>
            </a:solidFill>
          </a:ln>
        </p:spPr>
      </p:pic>
      <p:grpSp>
        <p:nvGrpSpPr>
          <p:cNvPr id="14" name="Group 13">
            <a:extLst>
              <a:ext uri="{FF2B5EF4-FFF2-40B4-BE49-F238E27FC236}">
                <a16:creationId xmlns:a16="http://schemas.microsoft.com/office/drawing/2014/main" id="{7F7BA0E7-B10D-7769-67FF-CBB237B31259}"/>
              </a:ext>
            </a:extLst>
          </p:cNvPr>
          <p:cNvGrpSpPr/>
          <p:nvPr/>
        </p:nvGrpSpPr>
        <p:grpSpPr>
          <a:xfrm>
            <a:off x="8901358" y="4098287"/>
            <a:ext cx="2981355" cy="1983820"/>
            <a:chOff x="8807886" y="3674432"/>
            <a:chExt cx="3183327" cy="2271578"/>
          </a:xfrm>
        </p:grpSpPr>
        <p:grpSp>
          <p:nvGrpSpPr>
            <p:cNvPr id="58" name="Group 57">
              <a:extLst>
                <a:ext uri="{FF2B5EF4-FFF2-40B4-BE49-F238E27FC236}">
                  <a16:creationId xmlns:a16="http://schemas.microsoft.com/office/drawing/2014/main" id="{DA02AA45-F330-87B4-2E26-0F6B4562AA61}"/>
                </a:ext>
              </a:extLst>
            </p:cNvPr>
            <p:cNvGrpSpPr/>
            <p:nvPr/>
          </p:nvGrpSpPr>
          <p:grpSpPr>
            <a:xfrm>
              <a:off x="8807886" y="3674432"/>
              <a:ext cx="3183327" cy="2271578"/>
              <a:chOff x="4719946" y="3693015"/>
              <a:chExt cx="2934810" cy="2094240"/>
            </a:xfrm>
            <a:solidFill>
              <a:schemeClr val="bg1"/>
            </a:solidFill>
          </p:grpSpPr>
          <p:pic>
            <p:nvPicPr>
              <p:cNvPr id="55" name="Picture 54" descr="Chart, scatter chart&#10;&#10;Description automatically generated">
                <a:extLst>
                  <a:ext uri="{FF2B5EF4-FFF2-40B4-BE49-F238E27FC236}">
                    <a16:creationId xmlns:a16="http://schemas.microsoft.com/office/drawing/2014/main" id="{327CFDFD-0457-05BD-F904-033E63149E56}"/>
                  </a:ext>
                </a:extLst>
              </p:cNvPr>
              <p:cNvPicPr>
                <a:picLocks noChangeAspect="1"/>
              </p:cNvPicPr>
              <p:nvPr/>
            </p:nvPicPr>
            <p:blipFill rotWithShape="1">
              <a:blip r:embed="rId4"/>
              <a:srcRect l="-4010" t="2498" r="2920" b="17394"/>
              <a:stretch/>
            </p:blipFill>
            <p:spPr>
              <a:xfrm>
                <a:off x="4719946" y="3693015"/>
                <a:ext cx="2934810" cy="2094240"/>
              </a:xfrm>
              <a:prstGeom prst="rect">
                <a:avLst/>
              </a:prstGeom>
              <a:grpFill/>
              <a:ln>
                <a:solidFill>
                  <a:schemeClr val="tx1"/>
                </a:solidFill>
              </a:ln>
            </p:spPr>
          </p:pic>
          <p:sp>
            <p:nvSpPr>
              <p:cNvPr id="56" name="TextBox 55">
                <a:extLst>
                  <a:ext uri="{FF2B5EF4-FFF2-40B4-BE49-F238E27FC236}">
                    <a16:creationId xmlns:a16="http://schemas.microsoft.com/office/drawing/2014/main" id="{88492C7C-94C3-E73E-6D84-7FF665D169AB}"/>
                  </a:ext>
                </a:extLst>
              </p:cNvPr>
              <p:cNvSpPr txBox="1"/>
              <p:nvPr/>
            </p:nvSpPr>
            <p:spPr>
              <a:xfrm rot="16200000">
                <a:off x="4019568" y="4490112"/>
                <a:ext cx="1715162" cy="215444"/>
              </a:xfrm>
              <a:prstGeom prst="rect">
                <a:avLst/>
              </a:prstGeom>
              <a:grp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Arial"/>
                    <a:sym typeface="Arial"/>
                  </a:rPr>
                  <a:t>Density </a:t>
                </a:r>
                <a:endParaRPr kumimoji="0" lang="en-US" sz="1200" b="0" i="0" u="none" strike="noStrike" kern="0" cap="none" spc="0" normalizeH="0" baseline="30000" noProof="0" dirty="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sp>
            <p:nvSpPr>
              <p:cNvPr id="57" name="TextBox 56">
                <a:extLst>
                  <a:ext uri="{FF2B5EF4-FFF2-40B4-BE49-F238E27FC236}">
                    <a16:creationId xmlns:a16="http://schemas.microsoft.com/office/drawing/2014/main" id="{D2E81DBC-F261-6524-5502-AB73827CAE68}"/>
                  </a:ext>
                </a:extLst>
              </p:cNvPr>
              <p:cNvSpPr txBox="1"/>
              <p:nvPr/>
            </p:nvSpPr>
            <p:spPr>
              <a:xfrm>
                <a:off x="5749246" y="5571891"/>
                <a:ext cx="1144639" cy="195858"/>
              </a:xfrm>
              <a:prstGeom prst="rect">
                <a:avLst/>
              </a:prstGeom>
              <a:grpFill/>
            </p:spPr>
            <p:txBody>
              <a:bodyPr wrap="none" lIns="0" tIns="0" rIns="0" bIns="0" rtlCol="0" anchor="b">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Arial"/>
                    <a:sym typeface="Arial"/>
                  </a:rPr>
                  <a:t>Snow Depth</a:t>
                </a:r>
                <a:endParaRPr kumimoji="0" lang="en-US" sz="1200" b="0" i="0" u="none" strike="noStrike" kern="0" cap="none" spc="0" normalizeH="0" baseline="30000" noProof="0" dirty="0">
                  <a:ln>
                    <a:noFill/>
                  </a:ln>
                  <a:solidFill>
                    <a:srgbClr val="000000"/>
                  </a:solidFill>
                  <a:effectLst/>
                  <a:uLnTx/>
                  <a:uFillTx/>
                  <a:latin typeface="Inter" panose="02000503000000020004" pitchFamily="2" charset="0"/>
                  <a:ea typeface="Inter" panose="02000503000000020004" pitchFamily="2" charset="0"/>
                  <a:cs typeface="Arial"/>
                  <a:sym typeface="Arial"/>
                </a:endParaRPr>
              </a:p>
            </p:txBody>
          </p:sp>
        </p:grpSp>
        <p:pic>
          <p:nvPicPr>
            <p:cNvPr id="12" name="Picture 11">
              <a:extLst>
                <a:ext uri="{FF2B5EF4-FFF2-40B4-BE49-F238E27FC236}">
                  <a16:creationId xmlns:a16="http://schemas.microsoft.com/office/drawing/2014/main" id="{F471F65E-08E1-B218-75F0-CC3D8C8F5AAE}"/>
                </a:ext>
              </a:extLst>
            </p:cNvPr>
            <p:cNvPicPr>
              <a:picLocks noChangeAspect="1"/>
            </p:cNvPicPr>
            <p:nvPr/>
          </p:nvPicPr>
          <p:blipFill>
            <a:blip r:embed="rId5"/>
            <a:stretch>
              <a:fillRect/>
            </a:stretch>
          </p:blipFill>
          <p:spPr>
            <a:xfrm>
              <a:off x="10828045" y="4787203"/>
              <a:ext cx="1128696" cy="716881"/>
            </a:xfrm>
            <a:prstGeom prst="rect">
              <a:avLst/>
            </a:prstGeom>
            <a:ln>
              <a:solidFill>
                <a:schemeClr val="tx1"/>
              </a:solidFill>
            </a:ln>
          </p:spPr>
        </p:pic>
      </p:grpSp>
      <p:sp>
        <p:nvSpPr>
          <p:cNvPr id="3" name="Title 1">
            <a:extLst>
              <a:ext uri="{FF2B5EF4-FFF2-40B4-BE49-F238E27FC236}">
                <a16:creationId xmlns:a16="http://schemas.microsoft.com/office/drawing/2014/main" id="{5391B8C7-4C40-6A7F-B71A-FA977111B31B}"/>
              </a:ext>
            </a:extLst>
          </p:cNvPr>
          <p:cNvSpPr txBox="1">
            <a:spLocks/>
          </p:cNvSpPr>
          <p:nvPr/>
        </p:nvSpPr>
        <p:spPr>
          <a:xfrm>
            <a:off x="1093321" y="426716"/>
            <a:ext cx="10005358" cy="1031477"/>
          </a:xfrm>
          <a:prstGeom prst="rect">
            <a:avLst/>
          </a:prstGeom>
          <a:no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dk1"/>
              </a:buClr>
              <a:buSzPts val="3600"/>
              <a:buFont typeface="Century Gothic"/>
              <a:buNone/>
              <a:defRPr sz="3600" b="0" i="0" kern="1200">
                <a:solidFill>
                  <a:srgbClr val="111111"/>
                </a:solidFill>
                <a:latin typeface="Inter" panose="020B0502030000000004" pitchFamily="34" charset="0"/>
                <a:ea typeface="Inter" panose="020B0502030000000004" pitchFamily="34" charset="0"/>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3400" b="1" dirty="0"/>
              <a:t>QAQC </a:t>
            </a:r>
            <a:r>
              <a:rPr lang="en-US" sz="3400" dirty="0"/>
              <a:t>is integral to the ASO production pipeline </a:t>
            </a:r>
          </a:p>
        </p:txBody>
      </p:sp>
      <p:cxnSp>
        <p:nvCxnSpPr>
          <p:cNvPr id="27" name="Straight Arrow Connector 26">
            <a:extLst>
              <a:ext uri="{FF2B5EF4-FFF2-40B4-BE49-F238E27FC236}">
                <a16:creationId xmlns:a16="http://schemas.microsoft.com/office/drawing/2014/main" id="{4577C94E-0A8C-606F-A09C-3DE7813C7B72}"/>
              </a:ext>
            </a:extLst>
          </p:cNvPr>
          <p:cNvCxnSpPr>
            <a:cxnSpLocks/>
            <a:stCxn id="6" idx="2"/>
            <a:endCxn id="13" idx="0"/>
          </p:cNvCxnSpPr>
          <p:nvPr/>
        </p:nvCxnSpPr>
        <p:spPr>
          <a:xfrm flipH="1">
            <a:off x="2183421" y="3366516"/>
            <a:ext cx="1649000" cy="731770"/>
          </a:xfrm>
          <a:prstGeom prst="straightConnector1">
            <a:avLst/>
          </a:prstGeom>
          <a:ln w="76200">
            <a:solidFill>
              <a:srgbClr val="77211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1C30B4A-6D52-48E7-0932-2585C3893496}"/>
              </a:ext>
            </a:extLst>
          </p:cNvPr>
          <p:cNvCxnSpPr>
            <a:cxnSpLocks/>
            <a:stCxn id="51" idx="2"/>
            <a:endCxn id="65" idx="0"/>
          </p:cNvCxnSpPr>
          <p:nvPr/>
        </p:nvCxnSpPr>
        <p:spPr>
          <a:xfrm flipH="1">
            <a:off x="4530236" y="3366516"/>
            <a:ext cx="1121564" cy="719226"/>
          </a:xfrm>
          <a:prstGeom prst="straightConnector1">
            <a:avLst/>
          </a:prstGeom>
          <a:ln w="76200">
            <a:solidFill>
              <a:srgbClr val="772116"/>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5047F4C-D6EB-029F-34F5-B545659191E9}"/>
              </a:ext>
            </a:extLst>
          </p:cNvPr>
          <p:cNvCxnSpPr>
            <a:cxnSpLocks/>
            <a:stCxn id="43" idx="2"/>
          </p:cNvCxnSpPr>
          <p:nvPr/>
        </p:nvCxnSpPr>
        <p:spPr>
          <a:xfrm flipH="1">
            <a:off x="7380315" y="3366516"/>
            <a:ext cx="90864" cy="721310"/>
          </a:xfrm>
          <a:prstGeom prst="straightConnector1">
            <a:avLst/>
          </a:prstGeom>
          <a:ln w="76200">
            <a:solidFill>
              <a:srgbClr val="77211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E9C2CE-8283-9967-9D78-941A161D1102}"/>
              </a:ext>
            </a:extLst>
          </p:cNvPr>
          <p:cNvCxnSpPr>
            <a:cxnSpLocks/>
            <a:stCxn id="19" idx="2"/>
            <a:endCxn id="55" idx="0"/>
          </p:cNvCxnSpPr>
          <p:nvPr/>
        </p:nvCxnSpPr>
        <p:spPr>
          <a:xfrm>
            <a:off x="9290558" y="3397278"/>
            <a:ext cx="1101478" cy="701009"/>
          </a:xfrm>
          <a:prstGeom prst="straightConnector1">
            <a:avLst/>
          </a:prstGeom>
          <a:ln w="76200">
            <a:solidFill>
              <a:srgbClr val="772116"/>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EEB7EFD-8562-9B8C-991D-41743B0BC35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3000"/>
                    </a14:imgEffect>
                  </a14:imgLayer>
                </a14:imgProps>
              </a:ext>
            </a:extLst>
          </a:blip>
          <a:srcRect r="4562"/>
          <a:stretch/>
        </p:blipFill>
        <p:spPr>
          <a:xfrm>
            <a:off x="1190082" y="1720596"/>
            <a:ext cx="1645920" cy="1645596"/>
          </a:xfrm>
          <a:prstGeom prst="rect">
            <a:avLst/>
          </a:prstGeom>
          <a:ln>
            <a:noFill/>
          </a:ln>
        </p:spPr>
      </p:pic>
      <p:sp>
        <p:nvSpPr>
          <p:cNvPr id="5" name="TextBox 4">
            <a:extLst>
              <a:ext uri="{FF2B5EF4-FFF2-40B4-BE49-F238E27FC236}">
                <a16:creationId xmlns:a16="http://schemas.microsoft.com/office/drawing/2014/main" id="{CBE211C1-6178-115A-1B0D-8C506B843C95}"/>
              </a:ext>
            </a:extLst>
          </p:cNvPr>
          <p:cNvSpPr txBox="1"/>
          <p:nvPr/>
        </p:nvSpPr>
        <p:spPr>
          <a:xfrm>
            <a:off x="1092309" y="1205226"/>
            <a:ext cx="1828800"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rgbClr val="111111"/>
                </a:solidFill>
                <a:latin typeface="Inter" panose="02000503000000020004" pitchFamily="2" charset="0"/>
                <a:ea typeface="Inter" panose="02000503000000020004" pitchFamily="2" charset="0"/>
              </a:rPr>
              <a:t>Airborne Survey</a:t>
            </a:r>
            <a:endPar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endParaRPr>
          </a:p>
        </p:txBody>
      </p:sp>
      <p:sp>
        <p:nvSpPr>
          <p:cNvPr id="7" name="TextBox 6">
            <a:extLst>
              <a:ext uri="{FF2B5EF4-FFF2-40B4-BE49-F238E27FC236}">
                <a16:creationId xmlns:a16="http://schemas.microsoft.com/office/drawing/2014/main" id="{DBCD0050-5A83-44CD-6DF8-4C7C385A8F99}"/>
              </a:ext>
            </a:extLst>
          </p:cNvPr>
          <p:cNvSpPr txBox="1"/>
          <p:nvPr/>
        </p:nvSpPr>
        <p:spPr>
          <a:xfrm>
            <a:off x="2912048" y="1205226"/>
            <a:ext cx="1828800"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t>Process Raw Data</a:t>
            </a:r>
          </a:p>
        </p:txBody>
      </p:sp>
      <p:sp>
        <p:nvSpPr>
          <p:cNvPr id="8" name="TextBox 7">
            <a:extLst>
              <a:ext uri="{FF2B5EF4-FFF2-40B4-BE49-F238E27FC236}">
                <a16:creationId xmlns:a16="http://schemas.microsoft.com/office/drawing/2014/main" id="{A792B19E-D497-2AEB-EE51-C325EEA86D8D}"/>
              </a:ext>
            </a:extLst>
          </p:cNvPr>
          <p:cNvSpPr txBox="1"/>
          <p:nvPr/>
        </p:nvSpPr>
        <p:spPr>
          <a:xfrm>
            <a:off x="4731787" y="1097505"/>
            <a:ext cx="18288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t>Register Snow-off </a:t>
            </a:r>
            <a:b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b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t>&amp; Snow-on Data </a:t>
            </a:r>
          </a:p>
        </p:txBody>
      </p:sp>
      <p:sp>
        <p:nvSpPr>
          <p:cNvPr id="9" name="TextBox 8">
            <a:extLst>
              <a:ext uri="{FF2B5EF4-FFF2-40B4-BE49-F238E27FC236}">
                <a16:creationId xmlns:a16="http://schemas.microsoft.com/office/drawing/2014/main" id="{1B0FDEF8-E9B7-8F7E-B98F-3D4A04706C85}"/>
              </a:ext>
            </a:extLst>
          </p:cNvPr>
          <p:cNvSpPr txBox="1"/>
          <p:nvPr/>
        </p:nvSpPr>
        <p:spPr>
          <a:xfrm>
            <a:off x="6551526" y="993355"/>
            <a:ext cx="1828800" cy="7315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t>Calculate &amp; Validate</a:t>
            </a:r>
            <a:b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b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t>Snow Depth</a:t>
            </a:r>
          </a:p>
        </p:txBody>
      </p:sp>
      <p:sp>
        <p:nvSpPr>
          <p:cNvPr id="10" name="TextBox 9">
            <a:extLst>
              <a:ext uri="{FF2B5EF4-FFF2-40B4-BE49-F238E27FC236}">
                <a16:creationId xmlns:a16="http://schemas.microsoft.com/office/drawing/2014/main" id="{A107D0FB-08B0-184A-400C-C44B873D2E64}"/>
              </a:ext>
            </a:extLst>
          </p:cNvPr>
          <p:cNvSpPr txBox="1"/>
          <p:nvPr/>
        </p:nvSpPr>
        <p:spPr>
          <a:xfrm>
            <a:off x="8371265" y="1097505"/>
            <a:ext cx="18288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t>Bias-correct</a:t>
            </a:r>
            <a:b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b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t>Modeled Density</a:t>
            </a:r>
          </a:p>
        </p:txBody>
      </p:sp>
      <p:sp>
        <p:nvSpPr>
          <p:cNvPr id="11" name="TextBox 10">
            <a:extLst>
              <a:ext uri="{FF2B5EF4-FFF2-40B4-BE49-F238E27FC236}">
                <a16:creationId xmlns:a16="http://schemas.microsoft.com/office/drawing/2014/main" id="{B355BE1D-A199-1157-41C4-49A556519746}"/>
              </a:ext>
            </a:extLst>
          </p:cNvPr>
          <p:cNvSpPr txBox="1"/>
          <p:nvPr/>
        </p:nvSpPr>
        <p:spPr>
          <a:xfrm>
            <a:off x="10191005" y="1097505"/>
            <a:ext cx="18288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rPr>
              <a:t>Calculate SWE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rgbClr val="111111"/>
                </a:solidFill>
                <a:latin typeface="Inter" panose="02000503000000020004" pitchFamily="2" charset="0"/>
                <a:ea typeface="Inter" panose="02000503000000020004" pitchFamily="2" charset="0"/>
              </a:rPr>
              <a:t>&amp; Estimate Error</a:t>
            </a:r>
            <a:endPar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cs typeface="Arial"/>
              <a:sym typeface="Arial"/>
            </a:endParaRPr>
          </a:p>
        </p:txBody>
      </p:sp>
      <p:pic>
        <p:nvPicPr>
          <p:cNvPr id="13" name="Picture 12">
            <a:extLst>
              <a:ext uri="{FF2B5EF4-FFF2-40B4-BE49-F238E27FC236}">
                <a16:creationId xmlns:a16="http://schemas.microsoft.com/office/drawing/2014/main" id="{D5C5E6CF-BB93-AAA0-8D21-2CB5E4EDED80}"/>
              </a:ext>
            </a:extLst>
          </p:cNvPr>
          <p:cNvPicPr>
            <a:picLocks/>
          </p:cNvPicPr>
          <p:nvPr/>
        </p:nvPicPr>
        <p:blipFill>
          <a:blip r:embed="rId8"/>
          <a:stretch>
            <a:fillRect/>
          </a:stretch>
        </p:blipFill>
        <p:spPr>
          <a:xfrm>
            <a:off x="1229920" y="4098286"/>
            <a:ext cx="1907002" cy="1779812"/>
          </a:xfrm>
          <a:prstGeom prst="rect">
            <a:avLst/>
          </a:prstGeom>
          <a:ln>
            <a:solidFill>
              <a:schemeClr val="tx1"/>
            </a:solidFill>
          </a:ln>
        </p:spPr>
      </p:pic>
      <p:pic>
        <p:nvPicPr>
          <p:cNvPr id="19" name="Picture 18" descr="Chart, scatter chart&#10;&#10;Description automatically generated">
            <a:extLst>
              <a:ext uri="{FF2B5EF4-FFF2-40B4-BE49-F238E27FC236}">
                <a16:creationId xmlns:a16="http://schemas.microsoft.com/office/drawing/2014/main" id="{7FB444C9-E363-3D6D-6BAF-B28278D5AEFD}"/>
              </a:ext>
            </a:extLst>
          </p:cNvPr>
          <p:cNvPicPr>
            <a:picLocks noChangeAspect="1"/>
          </p:cNvPicPr>
          <p:nvPr/>
        </p:nvPicPr>
        <p:blipFill rotWithShape="1">
          <a:blip r:embed="rId9"/>
          <a:srcRect l="2884" t="2751" r="6548" b="8712"/>
          <a:stretch/>
        </p:blipFill>
        <p:spPr>
          <a:xfrm>
            <a:off x="8467598" y="1720596"/>
            <a:ext cx="1645920" cy="1676682"/>
          </a:xfrm>
          <a:prstGeom prst="rect">
            <a:avLst/>
          </a:prstGeom>
          <a:ln>
            <a:noFill/>
          </a:ln>
        </p:spPr>
      </p:pic>
      <p:pic>
        <p:nvPicPr>
          <p:cNvPr id="42" name="Picture 41">
            <a:extLst>
              <a:ext uri="{FF2B5EF4-FFF2-40B4-BE49-F238E27FC236}">
                <a16:creationId xmlns:a16="http://schemas.microsoft.com/office/drawing/2014/main" id="{0D95E462-28AD-35C3-06A5-18914C41F07F}"/>
              </a:ext>
            </a:extLst>
          </p:cNvPr>
          <p:cNvPicPr>
            <a:picLocks noChangeAspect="1"/>
          </p:cNvPicPr>
          <p:nvPr/>
        </p:nvPicPr>
        <p:blipFill rotWithShape="1">
          <a:blip r:embed="rId10"/>
          <a:srcRect l="16222" t="16318" r="38408" b="9608"/>
          <a:stretch/>
        </p:blipFill>
        <p:spPr>
          <a:xfrm>
            <a:off x="10286975" y="1720596"/>
            <a:ext cx="1645920" cy="1645920"/>
          </a:xfrm>
          <a:prstGeom prst="rect">
            <a:avLst/>
          </a:prstGeom>
          <a:ln>
            <a:noFill/>
          </a:ln>
        </p:spPr>
      </p:pic>
      <p:pic>
        <p:nvPicPr>
          <p:cNvPr id="43" name="Picture 42">
            <a:extLst>
              <a:ext uri="{FF2B5EF4-FFF2-40B4-BE49-F238E27FC236}">
                <a16:creationId xmlns:a16="http://schemas.microsoft.com/office/drawing/2014/main" id="{DC02167F-ADF7-C59C-C8ED-5CB453CB32BF}"/>
              </a:ext>
            </a:extLst>
          </p:cNvPr>
          <p:cNvPicPr>
            <a:picLocks noChangeAspect="1"/>
          </p:cNvPicPr>
          <p:nvPr/>
        </p:nvPicPr>
        <p:blipFill rotWithShape="1">
          <a:blip r:embed="rId11"/>
          <a:srcRect l="16222" t="16318" r="38408" b="9608"/>
          <a:stretch/>
        </p:blipFill>
        <p:spPr>
          <a:xfrm>
            <a:off x="6648219" y="1720596"/>
            <a:ext cx="1645920" cy="1645920"/>
          </a:xfrm>
          <a:prstGeom prst="rect">
            <a:avLst/>
          </a:prstGeom>
          <a:ln>
            <a:noFill/>
          </a:ln>
        </p:spPr>
      </p:pic>
      <p:graphicFrame>
        <p:nvGraphicFramePr>
          <p:cNvPr id="45" name="Table 45">
            <a:extLst>
              <a:ext uri="{FF2B5EF4-FFF2-40B4-BE49-F238E27FC236}">
                <a16:creationId xmlns:a16="http://schemas.microsoft.com/office/drawing/2014/main" id="{654B7C3A-D712-2C2D-A8AE-63A7405D47CC}"/>
              </a:ext>
            </a:extLst>
          </p:cNvPr>
          <p:cNvGraphicFramePr>
            <a:graphicFrameLocks noGrp="1"/>
          </p:cNvGraphicFramePr>
          <p:nvPr/>
        </p:nvGraphicFramePr>
        <p:xfrm>
          <a:off x="5568026" y="5852160"/>
          <a:ext cx="3715441" cy="1005840"/>
        </p:xfrm>
        <a:graphic>
          <a:graphicData uri="http://schemas.openxmlformats.org/drawingml/2006/table">
            <a:tbl>
              <a:tblPr firstRow="1" bandRow="1">
                <a:tableStyleId>{5C22544A-7EE6-4342-B048-85BDC9FD1C3A}</a:tableStyleId>
              </a:tblPr>
              <a:tblGrid>
                <a:gridCol w="1400007">
                  <a:extLst>
                    <a:ext uri="{9D8B030D-6E8A-4147-A177-3AD203B41FA5}">
                      <a16:colId xmlns:a16="http://schemas.microsoft.com/office/drawing/2014/main" val="2963702006"/>
                    </a:ext>
                  </a:extLst>
                </a:gridCol>
                <a:gridCol w="766335">
                  <a:extLst>
                    <a:ext uri="{9D8B030D-6E8A-4147-A177-3AD203B41FA5}">
                      <a16:colId xmlns:a16="http://schemas.microsoft.com/office/drawing/2014/main" val="1169123029"/>
                    </a:ext>
                  </a:extLst>
                </a:gridCol>
                <a:gridCol w="481622">
                  <a:extLst>
                    <a:ext uri="{9D8B030D-6E8A-4147-A177-3AD203B41FA5}">
                      <a16:colId xmlns:a16="http://schemas.microsoft.com/office/drawing/2014/main" val="2637375479"/>
                    </a:ext>
                  </a:extLst>
                </a:gridCol>
                <a:gridCol w="540125">
                  <a:extLst>
                    <a:ext uri="{9D8B030D-6E8A-4147-A177-3AD203B41FA5}">
                      <a16:colId xmlns:a16="http://schemas.microsoft.com/office/drawing/2014/main" val="3591531310"/>
                    </a:ext>
                  </a:extLst>
                </a:gridCol>
                <a:gridCol w="527352">
                  <a:extLst>
                    <a:ext uri="{9D8B030D-6E8A-4147-A177-3AD203B41FA5}">
                      <a16:colId xmlns:a16="http://schemas.microsoft.com/office/drawing/2014/main" val="1474228641"/>
                    </a:ext>
                  </a:extLst>
                </a:gridCol>
              </a:tblGrid>
              <a:tr h="399283">
                <a:tc>
                  <a:txBody>
                    <a:bodyPr/>
                    <a:lstStyle/>
                    <a:p>
                      <a:r>
                        <a:rPr lang="en-US" sz="1200" b="1" dirty="0"/>
                        <a:t>HS In-Situ </a:t>
                      </a:r>
                      <a:br>
                        <a:rPr lang="en-US" sz="1200" b="1" dirty="0"/>
                      </a:br>
                      <a:r>
                        <a:rPr lang="en-US" sz="1200" b="1" dirty="0"/>
                        <a:t>Station Validation</a:t>
                      </a:r>
                    </a:p>
                  </a:txBody>
                  <a:tcPr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772116"/>
                    </a:solidFill>
                  </a:tcPr>
                </a:tc>
                <a:tc>
                  <a:txBody>
                    <a:bodyPr/>
                    <a:lstStyle/>
                    <a:p>
                      <a:r>
                        <a:rPr lang="en-US" sz="1200" b="1" dirty="0"/>
                        <a:t>Mean</a:t>
                      </a:r>
                    </a:p>
                  </a:txBody>
                  <a:tcPr anchor="b">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772116"/>
                    </a:solidFill>
                  </a:tcPr>
                </a:tc>
                <a:tc>
                  <a:txBody>
                    <a:bodyPr/>
                    <a:lstStyle/>
                    <a:p>
                      <a:r>
                        <a:rPr lang="en-US" sz="1200" b="1" dirty="0"/>
                        <a:t>SD</a:t>
                      </a:r>
                    </a:p>
                  </a:txBody>
                  <a:tcPr anchor="b">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772116"/>
                    </a:solidFill>
                  </a:tcPr>
                </a:tc>
                <a:tc>
                  <a:txBody>
                    <a:bodyPr/>
                    <a:lstStyle/>
                    <a:p>
                      <a:r>
                        <a:rPr lang="en-US" sz="1200" b="1" dirty="0"/>
                        <a:t>Min</a:t>
                      </a:r>
                    </a:p>
                  </a:txBody>
                  <a:tcPr anchor="b">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772116"/>
                    </a:solidFill>
                  </a:tcPr>
                </a:tc>
                <a:tc>
                  <a:txBody>
                    <a:bodyPr/>
                    <a:lstStyle/>
                    <a:p>
                      <a:r>
                        <a:rPr lang="en-US" sz="1200" b="1" dirty="0"/>
                        <a:t>Max</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772116"/>
                    </a:solidFill>
                  </a:tcPr>
                </a:tc>
                <a:extLst>
                  <a:ext uri="{0D108BD9-81ED-4DB2-BD59-A6C34878D82A}">
                    <a16:rowId xmlns:a16="http://schemas.microsoft.com/office/drawing/2014/main" val="64523873"/>
                  </a:ext>
                </a:extLst>
              </a:tr>
              <a:tr h="246689">
                <a:tc>
                  <a:txBody>
                    <a:bodyPr/>
                    <a:lstStyle/>
                    <a:p>
                      <a:r>
                        <a:rPr lang="en-US" sz="1200" b="0" dirty="0">
                          <a:solidFill>
                            <a:srgbClr val="111111"/>
                          </a:solidFill>
                        </a:rPr>
                        <a:t>With HS=0</a:t>
                      </a: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772116">
                        <a:alpha val="50196"/>
                      </a:srgbClr>
                    </a:solidFill>
                  </a:tcPr>
                </a:tc>
                <a:tc>
                  <a:txBody>
                    <a:bodyPr/>
                    <a:lstStyle/>
                    <a:p>
                      <a:r>
                        <a:rPr lang="en-US" sz="1200" b="0" dirty="0">
                          <a:solidFill>
                            <a:srgbClr val="111111"/>
                          </a:solidFill>
                        </a:rPr>
                        <a:t>-0.66 cm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72116">
                        <a:alpha val="50196"/>
                      </a:srgbClr>
                    </a:solidFill>
                  </a:tcPr>
                </a:tc>
                <a:tc>
                  <a:txBody>
                    <a:bodyPr/>
                    <a:lstStyle/>
                    <a:p>
                      <a:r>
                        <a:rPr lang="en-US" sz="1200" b="0" dirty="0">
                          <a:solidFill>
                            <a:srgbClr val="111111"/>
                          </a:solidFill>
                        </a:rPr>
                        <a:t>4.22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72116">
                        <a:alpha val="50196"/>
                      </a:srgbClr>
                    </a:solidFill>
                  </a:tcPr>
                </a:tc>
                <a:tc>
                  <a:txBody>
                    <a:bodyPr/>
                    <a:lstStyle/>
                    <a:p>
                      <a:r>
                        <a:rPr lang="en-US" sz="1200" b="0" dirty="0">
                          <a:solidFill>
                            <a:srgbClr val="111111"/>
                          </a:solidFill>
                        </a:rPr>
                        <a:t>-13.0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72116">
                        <a:alpha val="50196"/>
                      </a:srgbClr>
                    </a:solidFill>
                  </a:tcPr>
                </a:tc>
                <a:tc>
                  <a:txBody>
                    <a:bodyPr/>
                    <a:lstStyle/>
                    <a:p>
                      <a:r>
                        <a:rPr lang="en-US" sz="1200" b="0" dirty="0">
                          <a:solidFill>
                            <a:srgbClr val="111111"/>
                          </a:solidFill>
                        </a:rPr>
                        <a:t>11.9</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772116">
                        <a:alpha val="50196"/>
                      </a:srgbClr>
                    </a:solidFill>
                  </a:tcPr>
                </a:tc>
                <a:extLst>
                  <a:ext uri="{0D108BD9-81ED-4DB2-BD59-A6C34878D82A}">
                    <a16:rowId xmlns:a16="http://schemas.microsoft.com/office/drawing/2014/main" val="3099350954"/>
                  </a:ext>
                </a:extLst>
              </a:tr>
              <a:tr h="255119">
                <a:tc>
                  <a:txBody>
                    <a:bodyPr/>
                    <a:lstStyle/>
                    <a:p>
                      <a:r>
                        <a:rPr lang="en-US" sz="1200" b="0" dirty="0">
                          <a:solidFill>
                            <a:srgbClr val="111111"/>
                          </a:solidFill>
                        </a:rPr>
                        <a:t>Without HS=0</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2116">
                        <a:alpha val="50196"/>
                      </a:srgbClr>
                    </a:solidFill>
                  </a:tcPr>
                </a:tc>
                <a:tc>
                  <a:txBody>
                    <a:bodyPr/>
                    <a:lstStyle/>
                    <a:p>
                      <a:r>
                        <a:rPr lang="en-US" sz="1200" b="0" dirty="0">
                          <a:solidFill>
                            <a:srgbClr val="111111"/>
                          </a:solidFill>
                        </a:rPr>
                        <a:t>-0.93 cm</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2116">
                        <a:alpha val="50196"/>
                      </a:srgbClr>
                    </a:solidFill>
                  </a:tcPr>
                </a:tc>
                <a:tc>
                  <a:txBody>
                    <a:bodyPr/>
                    <a:lstStyle/>
                    <a:p>
                      <a:r>
                        <a:rPr lang="en-US" sz="1200" b="0" dirty="0">
                          <a:solidFill>
                            <a:srgbClr val="111111"/>
                          </a:solidFill>
                        </a:rPr>
                        <a:t>4.98</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2116">
                        <a:alpha val="50196"/>
                      </a:srgbClr>
                    </a:solidFill>
                  </a:tcPr>
                </a:tc>
                <a:tc>
                  <a:txBody>
                    <a:bodyPr/>
                    <a:lstStyle/>
                    <a:p>
                      <a:r>
                        <a:rPr lang="en-US" sz="1200" b="0" dirty="0">
                          <a:solidFill>
                            <a:srgbClr val="111111"/>
                          </a:solidFill>
                        </a:rPr>
                        <a:t>-13.0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2116">
                        <a:alpha val="50196"/>
                      </a:srgbClr>
                    </a:solidFill>
                  </a:tcPr>
                </a:tc>
                <a:tc>
                  <a:txBody>
                    <a:bodyPr/>
                    <a:lstStyle/>
                    <a:p>
                      <a:r>
                        <a:rPr lang="en-US" sz="1200" b="0" dirty="0">
                          <a:solidFill>
                            <a:srgbClr val="111111"/>
                          </a:solidFill>
                        </a:rPr>
                        <a:t>11.9</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72116">
                        <a:alpha val="50196"/>
                      </a:srgbClr>
                    </a:solidFill>
                  </a:tcPr>
                </a:tc>
                <a:extLst>
                  <a:ext uri="{0D108BD9-81ED-4DB2-BD59-A6C34878D82A}">
                    <a16:rowId xmlns:a16="http://schemas.microsoft.com/office/drawing/2014/main" val="1418235500"/>
                  </a:ext>
                </a:extLst>
              </a:tr>
            </a:tbl>
          </a:graphicData>
        </a:graphic>
      </p:graphicFrame>
      <p:pic>
        <p:nvPicPr>
          <p:cNvPr id="51" name="Picture 50">
            <a:extLst>
              <a:ext uri="{FF2B5EF4-FFF2-40B4-BE49-F238E27FC236}">
                <a16:creationId xmlns:a16="http://schemas.microsoft.com/office/drawing/2014/main" id="{12CECE38-F59D-20F8-AD55-062E340177E5}"/>
              </a:ext>
            </a:extLst>
          </p:cNvPr>
          <p:cNvPicPr>
            <a:picLocks/>
          </p:cNvPicPr>
          <p:nvPr/>
        </p:nvPicPr>
        <p:blipFill rotWithShape="1">
          <a:blip r:embed="rId12"/>
          <a:srcRect l="57144" t="55939" r="2270"/>
          <a:stretch/>
        </p:blipFill>
        <p:spPr>
          <a:xfrm>
            <a:off x="4828840" y="1720596"/>
            <a:ext cx="1645920" cy="1645920"/>
          </a:xfrm>
          <a:prstGeom prst="rect">
            <a:avLst/>
          </a:prstGeom>
          <a:ln>
            <a:solidFill>
              <a:srgbClr val="772116"/>
            </a:solidFill>
          </a:ln>
        </p:spPr>
      </p:pic>
      <p:sp>
        <p:nvSpPr>
          <p:cNvPr id="53" name="TextBox 52">
            <a:extLst>
              <a:ext uri="{FF2B5EF4-FFF2-40B4-BE49-F238E27FC236}">
                <a16:creationId xmlns:a16="http://schemas.microsoft.com/office/drawing/2014/main" id="{7715AE57-A91C-21B2-4115-C49B24374251}"/>
              </a:ext>
            </a:extLst>
          </p:cNvPr>
          <p:cNvSpPr txBox="1"/>
          <p:nvPr/>
        </p:nvSpPr>
        <p:spPr>
          <a:xfrm>
            <a:off x="2666778" y="3531831"/>
            <a:ext cx="7870501" cy="293223"/>
          </a:xfrm>
          <a:prstGeom prst="roundRect">
            <a:avLst/>
          </a:prstGeom>
          <a:solidFill>
            <a:srgbClr val="772116"/>
          </a:solidFill>
          <a:ln>
            <a:no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u="none" strike="noStrike" kern="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Arial"/>
                <a:sym typeface="Arial"/>
              </a:rPr>
              <a:t>Structural components enforce accuracy</a:t>
            </a:r>
          </a:p>
        </p:txBody>
      </p:sp>
      <p:sp>
        <p:nvSpPr>
          <p:cNvPr id="73" name="TextBox 72">
            <a:extLst>
              <a:ext uri="{FF2B5EF4-FFF2-40B4-BE49-F238E27FC236}">
                <a16:creationId xmlns:a16="http://schemas.microsoft.com/office/drawing/2014/main" id="{5E4CBE7D-627C-91F1-A64F-CD2F2181DE58}"/>
              </a:ext>
            </a:extLst>
          </p:cNvPr>
          <p:cNvSpPr txBox="1"/>
          <p:nvPr/>
        </p:nvSpPr>
        <p:spPr>
          <a:xfrm>
            <a:off x="1229920" y="5578953"/>
            <a:ext cx="11908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Arial"/>
                <a:sym typeface="Arial"/>
              </a:rPr>
              <a:t>RMSE 0.02m</a:t>
            </a:r>
          </a:p>
        </p:txBody>
      </p:sp>
      <p:sp>
        <p:nvSpPr>
          <p:cNvPr id="74" name="TextBox 73">
            <a:extLst>
              <a:ext uri="{FF2B5EF4-FFF2-40B4-BE49-F238E27FC236}">
                <a16:creationId xmlns:a16="http://schemas.microsoft.com/office/drawing/2014/main" id="{977E7AFC-FA7C-0F6C-0330-4B9BB9D40D26}"/>
              </a:ext>
            </a:extLst>
          </p:cNvPr>
          <p:cNvSpPr txBox="1"/>
          <p:nvPr/>
        </p:nvSpPr>
        <p:spPr>
          <a:xfrm>
            <a:off x="3525921" y="4232839"/>
            <a:ext cx="858602"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Arial"/>
                <a:sym typeface="Arial"/>
              </a:rPr>
              <a:t>Mean = 0.03m</a:t>
            </a:r>
            <a:br>
              <a:rPr kumimoji="0" lang="en-US" sz="1000" b="0" i="0" u="none" strike="noStrike" kern="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Arial"/>
                <a:sym typeface="Arial"/>
              </a:rPr>
            </a:br>
            <a:r>
              <a:rPr kumimoji="0" lang="en-US" sz="1000" b="0" i="0" u="none" strike="noStrike" kern="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Arial"/>
                <a:sym typeface="Arial"/>
              </a:rPr>
              <a:t>SD = 0.06m</a:t>
            </a:r>
            <a:br>
              <a:rPr kumimoji="0" lang="en-US" sz="1000" b="0" i="0" u="none" strike="noStrike" kern="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Arial"/>
                <a:sym typeface="Arial"/>
              </a:rPr>
            </a:br>
            <a:r>
              <a:rPr kumimoji="0" lang="en-US" sz="1000" b="0" i="0" u="none" strike="noStrike" kern="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Arial"/>
                <a:sym typeface="Arial"/>
              </a:rPr>
              <a:t>N = 693</a:t>
            </a:r>
          </a:p>
        </p:txBody>
      </p:sp>
      <p:sp>
        <p:nvSpPr>
          <p:cNvPr id="26" name="Isosceles Triangle 25">
            <a:extLst>
              <a:ext uri="{FF2B5EF4-FFF2-40B4-BE49-F238E27FC236}">
                <a16:creationId xmlns:a16="http://schemas.microsoft.com/office/drawing/2014/main" id="{5625C84E-DC88-8490-A60C-A6EA74DA553B}"/>
              </a:ext>
            </a:extLst>
          </p:cNvPr>
          <p:cNvSpPr/>
          <p:nvPr/>
        </p:nvSpPr>
        <p:spPr>
          <a:xfrm rot="5400000">
            <a:off x="2732285" y="2455055"/>
            <a:ext cx="384109" cy="176677"/>
          </a:xfrm>
          <a:prstGeom prst="triangle">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34768A30-8674-8C4A-C141-1FADDBB0111D}"/>
              </a:ext>
            </a:extLst>
          </p:cNvPr>
          <p:cNvSpPr/>
          <p:nvPr/>
        </p:nvSpPr>
        <p:spPr>
          <a:xfrm rot="5400000">
            <a:off x="4535788" y="2449526"/>
            <a:ext cx="384109" cy="176677"/>
          </a:xfrm>
          <a:prstGeom prst="triangle">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BBB909C3-34A1-103C-8E76-2EA5DB0D8AB2}"/>
              </a:ext>
            </a:extLst>
          </p:cNvPr>
          <p:cNvSpPr/>
          <p:nvPr/>
        </p:nvSpPr>
        <p:spPr>
          <a:xfrm rot="5400000">
            <a:off x="6369873" y="2455055"/>
            <a:ext cx="384109" cy="176677"/>
          </a:xfrm>
          <a:prstGeom prst="triangle">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8B262708-1F04-C576-29DB-1DC53C7E9B1A}"/>
              </a:ext>
            </a:extLst>
          </p:cNvPr>
          <p:cNvSpPr/>
          <p:nvPr/>
        </p:nvSpPr>
        <p:spPr>
          <a:xfrm rot="5400000">
            <a:off x="8185190" y="2449526"/>
            <a:ext cx="384109" cy="176677"/>
          </a:xfrm>
          <a:prstGeom prst="triangle">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E89429EE-7075-DB9F-9936-E4F5C68DD017}"/>
              </a:ext>
            </a:extLst>
          </p:cNvPr>
          <p:cNvSpPr/>
          <p:nvPr/>
        </p:nvSpPr>
        <p:spPr>
          <a:xfrm rot="5400000">
            <a:off x="10004129" y="2455055"/>
            <a:ext cx="384109" cy="176677"/>
          </a:xfrm>
          <a:prstGeom prst="triangle">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8888EE-0750-B40C-EF5C-B17D66465207}"/>
              </a:ext>
            </a:extLst>
          </p:cNvPr>
          <p:cNvSpPr/>
          <p:nvPr/>
        </p:nvSpPr>
        <p:spPr>
          <a:xfrm>
            <a:off x="3009461" y="1720596"/>
            <a:ext cx="1645920" cy="1645920"/>
          </a:xfrm>
          <a:prstGeom prst="rect">
            <a:avLst/>
          </a:prstGeom>
          <a:solidFill>
            <a:srgbClr val="77211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Lidar</a:t>
            </a:r>
            <a:endParaRPr lang="en-US" sz="1200" u="sng" kern="0" dirty="0">
              <a:solidFill>
                <a:srgbClr val="111111"/>
              </a:solidFill>
              <a:latin typeface="Inter" panose="02000503000000020004" pitchFamily="2" charset="0"/>
              <a:ea typeface="Inter" panose="02000503000000020004" pitchFamily="2" charset="0"/>
              <a:sym typeface="Arial"/>
            </a:endParaRP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Point cloud extract</a:t>
            </a: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Line-to-line correct</a:t>
            </a: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Terrain filter gridding</a:t>
            </a: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endParaRP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Spectrometer</a:t>
            </a:r>
            <a:endParaRPr lang="en-US" sz="1200" u="sng" kern="0" dirty="0">
              <a:solidFill>
                <a:srgbClr val="111111"/>
              </a:solidFill>
              <a:latin typeface="Inter" panose="02000503000000020004" pitchFamily="2" charset="0"/>
              <a:ea typeface="Inter" panose="02000503000000020004" pitchFamily="2" charset="0"/>
              <a:sym typeface="Arial"/>
            </a:endParaRP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Radiance extract</a:t>
            </a: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Surface classify</a:t>
            </a:r>
          </a:p>
        </p:txBody>
      </p:sp>
      <p:sp>
        <p:nvSpPr>
          <p:cNvPr id="71" name="Rectangle 70">
            <a:extLst>
              <a:ext uri="{FF2B5EF4-FFF2-40B4-BE49-F238E27FC236}">
                <a16:creationId xmlns:a16="http://schemas.microsoft.com/office/drawing/2014/main" id="{34E8C6DE-21C5-F59F-0010-A57C097BE901}"/>
              </a:ext>
            </a:extLst>
          </p:cNvPr>
          <p:cNvSpPr/>
          <p:nvPr/>
        </p:nvSpPr>
        <p:spPr>
          <a:xfrm>
            <a:off x="5926256" y="4091442"/>
            <a:ext cx="2830768" cy="1776818"/>
          </a:xfrm>
          <a:prstGeom prst="rect">
            <a:avLst/>
          </a:prstGeom>
          <a:solidFill>
            <a:srgbClr val="77211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Line-to-line</a:t>
            </a:r>
            <a:r>
              <a:rPr kumimoji="0" lang="en-US" sz="1400" b="1" i="0" strike="noStrike" kern="0" cap="none" spc="0" normalizeH="0" noProof="0" dirty="0">
                <a:ln>
                  <a:noFill/>
                </a:ln>
                <a:solidFill>
                  <a:srgbClr val="111111"/>
                </a:solidFill>
                <a:effectLst/>
                <a:uLnTx/>
                <a:uFillTx/>
                <a:latin typeface="Inter" panose="02000503000000020004" pitchFamily="2" charset="0"/>
                <a:ea typeface="Inter" panose="02000503000000020004" pitchFamily="2" charset="0"/>
                <a:sym typeface="Arial"/>
              </a:rPr>
              <a:t> correction:</a:t>
            </a:r>
            <a:endParaRPr lang="en-US" sz="1200" u="sng" kern="0" dirty="0">
              <a:solidFill>
                <a:srgbClr val="111111"/>
              </a:solidFill>
              <a:latin typeface="Inter" panose="02000503000000020004" pitchFamily="2" charset="0"/>
              <a:ea typeface="Inter" panose="02000503000000020004" pitchFamily="2" charset="0"/>
              <a:sym typeface="Arial"/>
            </a:endParaRP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full-domain consistent accuracy</a:t>
            </a:r>
            <a:endParaRPr lang="en-US" sz="1100" kern="0" dirty="0">
              <a:solidFill>
                <a:srgbClr val="111111"/>
              </a:solidFill>
              <a:latin typeface="Inter" panose="02000503000000020004" pitchFamily="2" charset="0"/>
              <a:ea typeface="Inter" panose="02000503000000020004" pitchFamily="2" charset="0"/>
              <a:sym typeface="Arial"/>
            </a:endParaRP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Co-registration:</a:t>
            </a:r>
            <a:endParaRPr lang="en-US" sz="1200" u="sng" kern="0" dirty="0">
              <a:solidFill>
                <a:srgbClr val="111111"/>
              </a:solidFill>
              <a:latin typeface="Inter" panose="02000503000000020004" pitchFamily="2" charset="0"/>
              <a:ea typeface="Inter" panose="02000503000000020004" pitchFamily="2" charset="0"/>
              <a:sym typeface="Arial"/>
            </a:endParaRP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minimizes depth bias</a:t>
            </a: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kern="0" dirty="0">
                <a:solidFill>
                  <a:srgbClr val="111111"/>
                </a:solidFill>
                <a:latin typeface="Inter" panose="02000503000000020004" pitchFamily="2" charset="0"/>
                <a:ea typeface="Inter" panose="02000503000000020004" pitchFamily="2" charset="0"/>
                <a:sym typeface="Arial"/>
              </a:rPr>
              <a:t>Provides depth uncertainty estimate</a:t>
            </a: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Depth validation:</a:t>
            </a: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kern="0" dirty="0">
                <a:solidFill>
                  <a:srgbClr val="111111"/>
                </a:solidFill>
                <a:latin typeface="Inter" panose="02000503000000020004" pitchFamily="2" charset="0"/>
                <a:ea typeface="Inter" panose="02000503000000020004" pitchFamily="2" charset="0"/>
                <a:sym typeface="Arial"/>
              </a:rPr>
              <a:t>Verifies registration</a:t>
            </a: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rPr>
              <a:t>Model density bias adjust:</a:t>
            </a:r>
          </a:p>
          <a:p>
            <a:pPr marL="61913" marR="0" lvl="0" indent="-61913"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kern="0" dirty="0">
                <a:solidFill>
                  <a:srgbClr val="111111"/>
                </a:solidFill>
                <a:latin typeface="Inter" panose="02000503000000020004" pitchFamily="2" charset="0"/>
                <a:ea typeface="Inter" panose="02000503000000020004" pitchFamily="2" charset="0"/>
                <a:sym typeface="Arial"/>
              </a:rPr>
              <a:t>Informs density &amp; SWE uncertainty</a:t>
            </a:r>
            <a:endParaRPr kumimoji="0" lang="en-US" sz="1100" i="0" u="none" strike="noStrike" kern="0" cap="none" spc="0" normalizeH="0" baseline="0" noProof="0" dirty="0">
              <a:ln>
                <a:noFill/>
              </a:ln>
              <a:solidFill>
                <a:srgbClr val="111111"/>
              </a:solidFill>
              <a:effectLst/>
              <a:uLnTx/>
              <a:uFillTx/>
              <a:latin typeface="Inter" panose="02000503000000020004" pitchFamily="2" charset="0"/>
              <a:ea typeface="Inter" panose="02000503000000020004" pitchFamily="2" charset="0"/>
              <a:sym typeface="Arial"/>
            </a:endParaRPr>
          </a:p>
        </p:txBody>
      </p:sp>
    </p:spTree>
    <p:extLst>
      <p:ext uri="{BB962C8B-B14F-4D97-AF65-F5344CB8AC3E}">
        <p14:creationId xmlns:p14="http://schemas.microsoft.com/office/powerpoint/2010/main" val="397209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73" grpId="0"/>
      <p:bldP spid="74" grpId="0" animBg="1"/>
      <p:bldP spid="26" grpId="0" animBg="1"/>
      <p:bldP spid="28" grpId="0" animBg="1"/>
      <p:bldP spid="30" grpId="0" animBg="1"/>
      <p:bldP spid="31" grpId="0" animBg="1"/>
      <p:bldP spid="33" grpId="0" animBg="1"/>
      <p:bldP spid="6" grpId="0" animBg="1"/>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AD43-1880-A346-A5D9-65B7A15FEFA6}"/>
              </a:ext>
            </a:extLst>
          </p:cNvPr>
          <p:cNvSpPr>
            <a:spLocks noGrp="1"/>
          </p:cNvSpPr>
          <p:nvPr>
            <p:ph type="title"/>
          </p:nvPr>
        </p:nvSpPr>
        <p:spPr>
          <a:xfrm>
            <a:off x="7736305" y="1231397"/>
            <a:ext cx="4276391" cy="683520"/>
          </a:xfrm>
        </p:spPr>
        <p:txBody>
          <a:bodyPr anchor="t">
            <a:normAutofit fontScale="90000"/>
          </a:bodyPr>
          <a:lstStyle/>
          <a:p>
            <a:pPr indent="-230188"/>
            <a:r>
              <a:rPr lang="en-US" sz="2400" b="1" dirty="0">
                <a:solidFill>
                  <a:srgbClr val="EE6417"/>
                </a:solidFill>
                <a:latin typeface="Inter" panose="02000503000000020004" pitchFamily="2" charset="0"/>
                <a:ea typeface="Inter" panose="02000503000000020004" pitchFamily="2" charset="0"/>
              </a:rPr>
              <a:t>WRF-Hydro Forecast Integration</a:t>
            </a:r>
          </a:p>
        </p:txBody>
      </p:sp>
      <p:sp>
        <p:nvSpPr>
          <p:cNvPr id="3" name="Content Placeholder 2">
            <a:extLst>
              <a:ext uri="{FF2B5EF4-FFF2-40B4-BE49-F238E27FC236}">
                <a16:creationId xmlns:a16="http://schemas.microsoft.com/office/drawing/2014/main" id="{33B60126-D09F-414C-8129-FF2343D5CFAE}"/>
              </a:ext>
            </a:extLst>
          </p:cNvPr>
          <p:cNvSpPr>
            <a:spLocks noGrp="1"/>
          </p:cNvSpPr>
          <p:nvPr>
            <p:ph idx="1"/>
          </p:nvPr>
        </p:nvSpPr>
        <p:spPr>
          <a:xfrm>
            <a:off x="7745379" y="2191219"/>
            <a:ext cx="4276391" cy="1419915"/>
          </a:xfrm>
        </p:spPr>
        <p:txBody>
          <a:bodyPr>
            <a:normAutofit/>
          </a:bodyPr>
          <a:lstStyle/>
          <a:p>
            <a:pPr marL="0" indent="0">
              <a:lnSpc>
                <a:spcPct val="100000"/>
              </a:lnSpc>
              <a:spcBef>
                <a:spcPts val="400"/>
              </a:spcBef>
              <a:spcAft>
                <a:spcPts val="600"/>
              </a:spcAft>
              <a:buNone/>
            </a:pPr>
            <a:r>
              <a:rPr lang="en-US" sz="1800" dirty="0">
                <a:latin typeface="Inter" panose="02000503000000020004" pitchFamily="2" charset="0"/>
                <a:ea typeface="Inter" panose="02000503000000020004" pitchFamily="2" charset="0"/>
                <a:cs typeface="Calibri" panose="020F0502020204030204" pitchFamily="34" charset="0"/>
              </a:rPr>
              <a:t>NCAR WRF-Hydro group operationally produces ASO-constrained hydrologic forecasts using:</a:t>
            </a:r>
            <a:endParaRPr lang="en-US" altLang="en-US" sz="1800" dirty="0">
              <a:latin typeface="Inter" panose="02000503000000020004" pitchFamily="2" charset="0"/>
              <a:ea typeface="Inter" panose="02000503000000020004" pitchFamily="2" charset="0"/>
              <a:cs typeface="Calibri" panose="020F0502020204030204" pitchFamily="34" charset="0"/>
            </a:endParaRPr>
          </a:p>
        </p:txBody>
      </p:sp>
      <p:pic>
        <p:nvPicPr>
          <p:cNvPr id="8" name="Picture 7">
            <a:extLst>
              <a:ext uri="{FF2B5EF4-FFF2-40B4-BE49-F238E27FC236}">
                <a16:creationId xmlns:a16="http://schemas.microsoft.com/office/drawing/2014/main" id="{00825611-5342-0380-EC1B-280AB6198E7C}"/>
              </a:ext>
            </a:extLst>
          </p:cNvPr>
          <p:cNvPicPr>
            <a:picLocks noChangeAspect="1"/>
          </p:cNvPicPr>
          <p:nvPr/>
        </p:nvPicPr>
        <p:blipFill>
          <a:blip r:embed="rId3"/>
          <a:stretch>
            <a:fillRect/>
          </a:stretch>
        </p:blipFill>
        <p:spPr>
          <a:xfrm>
            <a:off x="1163918" y="1124232"/>
            <a:ext cx="6318859" cy="4973804"/>
          </a:xfrm>
          <a:prstGeom prst="rect">
            <a:avLst/>
          </a:prstGeom>
        </p:spPr>
      </p:pic>
      <p:sp>
        <p:nvSpPr>
          <p:cNvPr id="4" name="Title 1">
            <a:extLst>
              <a:ext uri="{FF2B5EF4-FFF2-40B4-BE49-F238E27FC236}">
                <a16:creationId xmlns:a16="http://schemas.microsoft.com/office/drawing/2014/main" id="{12E1618B-BDB2-23C1-2EF6-7C10BE7385D0}"/>
              </a:ext>
            </a:extLst>
          </p:cNvPr>
          <p:cNvSpPr txBox="1">
            <a:spLocks/>
          </p:cNvSpPr>
          <p:nvPr/>
        </p:nvSpPr>
        <p:spPr>
          <a:xfrm>
            <a:off x="1377685" y="340953"/>
            <a:ext cx="9006536" cy="713147"/>
          </a:xfrm>
          <a:prstGeom prst="rect">
            <a:avLst/>
          </a:prstGeom>
          <a:no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dk1"/>
              </a:buClr>
              <a:buSzPts val="3600"/>
              <a:buFont typeface="Century Gothic"/>
              <a:buNone/>
              <a:defRPr sz="3600" b="0" i="0" kern="1200">
                <a:solidFill>
                  <a:srgbClr val="111111"/>
                </a:solidFill>
                <a:latin typeface="Inter" panose="020B0502030000000004" pitchFamily="34" charset="0"/>
                <a:ea typeface="Inter" panose="020B0502030000000004" pitchFamily="34" charset="0"/>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3400" b="1" dirty="0"/>
              <a:t>Task C.3: Hydrologic Forecasting</a:t>
            </a:r>
          </a:p>
        </p:txBody>
      </p:sp>
      <p:sp>
        <p:nvSpPr>
          <p:cNvPr id="5" name="Text Placeholder 4">
            <a:extLst>
              <a:ext uri="{FF2B5EF4-FFF2-40B4-BE49-F238E27FC236}">
                <a16:creationId xmlns:a16="http://schemas.microsoft.com/office/drawing/2014/main" id="{EFC10F7C-03CD-FF84-D846-F59100FC193F}"/>
              </a:ext>
            </a:extLst>
          </p:cNvPr>
          <p:cNvSpPr txBox="1">
            <a:spLocks/>
          </p:cNvSpPr>
          <p:nvPr/>
        </p:nvSpPr>
        <p:spPr>
          <a:xfrm>
            <a:off x="7745379" y="3443754"/>
            <a:ext cx="3972712" cy="2015469"/>
          </a:xfrm>
          <a:prstGeom prst="rect">
            <a:avLst/>
          </a:prstGeom>
          <a:noFill/>
          <a:ln>
            <a:noFill/>
          </a:ln>
        </p:spPr>
        <p:txBody>
          <a:bodyPr spcFirstLastPara="1" vert="horz" wrap="square" lIns="91425" tIns="45700" rIns="91425" bIns="45700" rtlCol="0" anchor="t" anchorCtr="0">
            <a:noAutofit/>
          </a:bodyPr>
          <a:lstStyle>
            <a:lvl1pPr marL="457200" lvl="0" indent="-355600" algn="l" defTabSz="914400" rtl="0" eaLnBrk="1" latinLnBrk="0" hangingPunct="1">
              <a:lnSpc>
                <a:spcPct val="90000"/>
              </a:lnSpc>
              <a:spcBef>
                <a:spcPts val="1000"/>
              </a:spcBef>
              <a:spcAft>
                <a:spcPts val="0"/>
              </a:spcAft>
              <a:buClr>
                <a:schemeClr val="dk1"/>
              </a:buClr>
              <a:buSzPts val="2000"/>
              <a:buFont typeface="Arial"/>
              <a:buChar char="•"/>
              <a:defRPr sz="2000" kern="1200">
                <a:solidFill>
                  <a:srgbClr val="111111"/>
                </a:solidFill>
                <a:latin typeface="Inter" panose="020B0502030000000004" pitchFamily="34" charset="0"/>
                <a:ea typeface="Inter" panose="020B0502030000000004" pitchFamily="34" charset="0"/>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a:buChar char="•"/>
              <a:defRPr sz="1800" kern="1200">
                <a:solidFill>
                  <a:srgbClr val="111111"/>
                </a:solidFill>
                <a:latin typeface="Inter" panose="020B0502030000000004" pitchFamily="34" charset="0"/>
                <a:ea typeface="Inter" panose="020B0502030000000004" pitchFamily="34" charset="0"/>
                <a:cs typeface="+mn-cs"/>
              </a:defRPr>
            </a:lvl2pPr>
            <a:lvl3pPr marL="1371600" lvl="2" indent="-330200" algn="l" defTabSz="914400" rtl="0" eaLnBrk="1" latinLnBrk="0" hangingPunct="1">
              <a:lnSpc>
                <a:spcPct val="90000"/>
              </a:lnSpc>
              <a:spcBef>
                <a:spcPts val="500"/>
              </a:spcBef>
              <a:spcAft>
                <a:spcPts val="0"/>
              </a:spcAft>
              <a:buClr>
                <a:schemeClr val="dk1"/>
              </a:buClr>
              <a:buSzPts val="1600"/>
              <a:buFont typeface="Arial"/>
              <a:buChar char="•"/>
              <a:defRPr sz="1600" kern="1200">
                <a:solidFill>
                  <a:srgbClr val="111111"/>
                </a:solidFill>
                <a:latin typeface="Inter" panose="020B0502030000000004" pitchFamily="34" charset="0"/>
                <a:ea typeface="Inter" panose="020B0502030000000004" pitchFamily="34" charset="0"/>
                <a:cs typeface="+mn-cs"/>
              </a:defRPr>
            </a:lvl3pPr>
            <a:lvl4pPr marL="1828800" lvl="3" indent="-317500" algn="l" defTabSz="914400" rtl="0" eaLnBrk="1" latinLnBrk="0" hangingPunct="1">
              <a:lnSpc>
                <a:spcPct val="90000"/>
              </a:lnSpc>
              <a:spcBef>
                <a:spcPts val="500"/>
              </a:spcBef>
              <a:spcAft>
                <a:spcPts val="0"/>
              </a:spcAft>
              <a:buClr>
                <a:schemeClr val="dk1"/>
              </a:buClr>
              <a:buSzPts val="1400"/>
              <a:buFont typeface="Arial"/>
              <a:buChar char="•"/>
              <a:defRPr sz="1400" kern="1200">
                <a:solidFill>
                  <a:srgbClr val="111111"/>
                </a:solidFill>
                <a:latin typeface="Inter" panose="020B0502030000000004" pitchFamily="34" charset="0"/>
                <a:ea typeface="Inter" panose="020B0502030000000004" pitchFamily="34" charset="0"/>
                <a:cs typeface="+mn-cs"/>
              </a:defRPr>
            </a:lvl4pPr>
            <a:lvl5pPr marL="2286000" lvl="4" indent="-317500" algn="l" defTabSz="914400" rtl="0" eaLnBrk="1" latinLnBrk="0" hangingPunct="1">
              <a:lnSpc>
                <a:spcPct val="90000"/>
              </a:lnSpc>
              <a:spcBef>
                <a:spcPts val="500"/>
              </a:spcBef>
              <a:spcAft>
                <a:spcPts val="0"/>
              </a:spcAft>
              <a:buClr>
                <a:schemeClr val="dk1"/>
              </a:buClr>
              <a:buSzPts val="1400"/>
              <a:buFont typeface="Arial"/>
              <a:buChar char="•"/>
              <a:defRPr sz="1400" kern="1200">
                <a:solidFill>
                  <a:srgbClr val="111111"/>
                </a:solidFill>
                <a:latin typeface="Inter" panose="020B0502030000000004" pitchFamily="34" charset="0"/>
                <a:ea typeface="Inter" panose="020B0502030000000004" pitchFamily="34"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a:buChar char="•"/>
              <a:defRPr sz="1800" kern="1200">
                <a:solidFill>
                  <a:schemeClr val="tx1"/>
                </a:solidFill>
                <a:latin typeface="+mn-lt"/>
                <a:ea typeface="+mn-ea"/>
                <a:cs typeface="+mn-cs"/>
              </a:defRPr>
            </a:lvl9pPr>
          </a:lstStyle>
          <a:p>
            <a:pPr marL="285750" indent="-285750">
              <a:lnSpc>
                <a:spcPct val="100000"/>
              </a:lnSpc>
              <a:spcBef>
                <a:spcPts val="0"/>
              </a:spcBef>
            </a:pPr>
            <a:r>
              <a:rPr lang="en-US" sz="1800" dirty="0">
                <a:solidFill>
                  <a:srgbClr val="000000"/>
                </a:solidFill>
                <a:latin typeface="Inter" panose="02000503000000020004" pitchFamily="2" charset="0"/>
                <a:ea typeface="Inter" panose="02000503000000020004" pitchFamily="2" charset="0"/>
              </a:rPr>
              <a:t>ensemble methods (conditioning, scenarios)</a:t>
            </a:r>
          </a:p>
          <a:p>
            <a:pPr marL="285750" indent="-285750">
              <a:lnSpc>
                <a:spcPct val="100000"/>
              </a:lnSpc>
              <a:spcBef>
                <a:spcPts val="0"/>
              </a:spcBef>
            </a:pPr>
            <a:r>
              <a:rPr lang="en-US" sz="1800" dirty="0">
                <a:solidFill>
                  <a:srgbClr val="000000"/>
                </a:solidFill>
                <a:latin typeface="Inter" panose="02000503000000020004" pitchFamily="2" charset="0"/>
                <a:ea typeface="Inter" panose="02000503000000020004" pitchFamily="2" charset="0"/>
              </a:rPr>
              <a:t>other data integrations</a:t>
            </a:r>
          </a:p>
          <a:p>
            <a:pPr marL="285750" indent="-285750">
              <a:lnSpc>
                <a:spcPct val="100000"/>
              </a:lnSpc>
              <a:spcBef>
                <a:spcPts val="0"/>
              </a:spcBef>
            </a:pPr>
            <a:r>
              <a:rPr lang="en-US" sz="1800" dirty="0">
                <a:solidFill>
                  <a:srgbClr val="000000"/>
                </a:solidFill>
                <a:latin typeface="Inter" panose="02000503000000020004" pitchFamily="2" charset="0"/>
                <a:ea typeface="Inter" panose="02000503000000020004" pitchFamily="2" charset="0"/>
              </a:rPr>
              <a:t>performance assessment methods</a:t>
            </a:r>
          </a:p>
          <a:p>
            <a:pPr marL="0">
              <a:lnSpc>
                <a:spcPct val="100000"/>
              </a:lnSpc>
              <a:spcBef>
                <a:spcPts val="0"/>
              </a:spcBef>
            </a:pPr>
            <a:endParaRPr lang="en-US"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8722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9" name="Google Shape;219;p17"/>
          <p:cNvPicPr preferRelativeResize="0"/>
          <p:nvPr/>
        </p:nvPicPr>
        <p:blipFill rotWithShape="1">
          <a:blip r:embed="rId3">
            <a:alphaModFix/>
          </a:blip>
          <a:srcRect/>
          <a:stretch/>
        </p:blipFill>
        <p:spPr>
          <a:xfrm>
            <a:off x="1410391" y="1552845"/>
            <a:ext cx="2666662" cy="3291840"/>
          </a:xfrm>
          <a:prstGeom prst="rect">
            <a:avLst/>
          </a:prstGeom>
          <a:noFill/>
          <a:ln w="38100">
            <a:solidFill>
              <a:srgbClr val="111111"/>
            </a:solidFill>
          </a:ln>
        </p:spPr>
      </p:pic>
      <p:sp>
        <p:nvSpPr>
          <p:cNvPr id="220" name="Google Shape;220;p17"/>
          <p:cNvSpPr txBox="1">
            <a:spLocks noGrp="1"/>
          </p:cNvSpPr>
          <p:nvPr>
            <p:ph type="title"/>
          </p:nvPr>
        </p:nvSpPr>
        <p:spPr>
          <a:xfrm>
            <a:off x="1287730" y="305415"/>
            <a:ext cx="9586925" cy="1308481"/>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rgbClr val="111111"/>
              </a:buClr>
              <a:buSzPts val="3400"/>
              <a:buFont typeface="Inter"/>
              <a:buNone/>
            </a:pPr>
            <a:r>
              <a:rPr lang="en-US" dirty="0"/>
              <a:t>5-Year Management Plan &amp; FY24 Work Plan</a:t>
            </a:r>
            <a:endParaRPr dirty="0"/>
          </a:p>
        </p:txBody>
      </p:sp>
      <p:grpSp>
        <p:nvGrpSpPr>
          <p:cNvPr id="228" name="Google Shape;228;p17"/>
          <p:cNvGrpSpPr/>
          <p:nvPr/>
        </p:nvGrpSpPr>
        <p:grpSpPr>
          <a:xfrm>
            <a:off x="6722571" y="727733"/>
            <a:ext cx="4813185" cy="4607854"/>
            <a:chOff x="2162189" y="2369806"/>
            <a:chExt cx="4813185" cy="4607854"/>
          </a:xfrm>
        </p:grpSpPr>
        <p:pic>
          <p:nvPicPr>
            <p:cNvPr id="229" name="Google Shape;229;p17" descr="A red circle with white lines&#10;&#10;Description automatically generated with low confidence"/>
            <p:cNvPicPr preferRelativeResize="0"/>
            <p:nvPr/>
          </p:nvPicPr>
          <p:blipFill rotWithShape="1">
            <a:blip r:embed="rId4">
              <a:alphaModFix/>
            </a:blip>
            <a:srcRect/>
            <a:stretch/>
          </p:blipFill>
          <p:spPr>
            <a:xfrm>
              <a:off x="3818226" y="4068523"/>
              <a:ext cx="1460784" cy="1460784"/>
            </a:xfrm>
            <a:prstGeom prst="ellipse">
              <a:avLst/>
            </a:prstGeom>
            <a:noFill/>
            <a:ln>
              <a:noFill/>
            </a:ln>
            <a:effectLst>
              <a:outerShdw blurRad="381000" dist="292100" dir="5400000" sx="-80000" sy="-18000" rotWithShape="0">
                <a:srgbClr val="000000">
                  <a:alpha val="21960"/>
                </a:srgbClr>
              </a:outerShdw>
            </a:effectLst>
          </p:spPr>
        </p:pic>
        <p:sp>
          <p:nvSpPr>
            <p:cNvPr id="230" name="Google Shape;230;p17"/>
            <p:cNvSpPr/>
            <p:nvPr/>
          </p:nvSpPr>
          <p:spPr>
            <a:xfrm rot="-3915951">
              <a:off x="2650997" y="2643857"/>
              <a:ext cx="4160559" cy="4488194"/>
            </a:xfrm>
            <a:custGeom>
              <a:avLst/>
              <a:gdLst/>
              <a:ahLst/>
              <a:cxnLst/>
              <a:rect l="l" t="t" r="r" b="b"/>
              <a:pathLst>
                <a:path w="120000" h="120000" extrusionOk="0">
                  <a:moveTo>
                    <a:pt x="12391" y="39656"/>
                  </a:moveTo>
                  <a:lnTo>
                    <a:pt x="12391" y="39656"/>
                  </a:lnTo>
                  <a:cubicBezTo>
                    <a:pt x="19363" y="22955"/>
                    <a:pt x="34387" y="11100"/>
                    <a:pt x="52095" y="8327"/>
                  </a:cubicBezTo>
                  <a:cubicBezTo>
                    <a:pt x="69802" y="5554"/>
                    <a:pt x="87666" y="12259"/>
                    <a:pt x="99302" y="26045"/>
                  </a:cubicBezTo>
                  <a:lnTo>
                    <a:pt x="106357" y="23392"/>
                  </a:lnTo>
                  <a:lnTo>
                    <a:pt x="96042" y="46445"/>
                  </a:lnTo>
                  <a:lnTo>
                    <a:pt x="66180" y="38502"/>
                  </a:lnTo>
                  <a:lnTo>
                    <a:pt x="72445" y="36146"/>
                  </a:lnTo>
                  <a:lnTo>
                    <a:pt x="72445" y="36146"/>
                  </a:lnTo>
                  <a:cubicBezTo>
                    <a:pt x="66134" y="32144"/>
                    <a:pt x="58552" y="31379"/>
                    <a:pt x="51687" y="34053"/>
                  </a:cubicBezTo>
                  <a:cubicBezTo>
                    <a:pt x="44822" y="36726"/>
                    <a:pt x="39358" y="42570"/>
                    <a:pt x="36727" y="50055"/>
                  </a:cubicBezTo>
                  <a:close/>
                </a:path>
              </a:pathLst>
            </a:custGeom>
            <a:solidFill>
              <a:srgbClr val="1111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1" name="Google Shape;231;p17"/>
            <p:cNvSpPr/>
            <p:nvPr/>
          </p:nvSpPr>
          <p:spPr>
            <a:xfrm rot="10800000">
              <a:off x="2465912" y="2369806"/>
              <a:ext cx="4160559" cy="4488194"/>
            </a:xfrm>
            <a:custGeom>
              <a:avLst/>
              <a:gdLst/>
              <a:ahLst/>
              <a:cxnLst/>
              <a:rect l="l" t="t" r="r" b="b"/>
              <a:pathLst>
                <a:path w="120000" h="120000" extrusionOk="0">
                  <a:moveTo>
                    <a:pt x="12391" y="39656"/>
                  </a:moveTo>
                  <a:lnTo>
                    <a:pt x="12391" y="39656"/>
                  </a:lnTo>
                  <a:cubicBezTo>
                    <a:pt x="19363" y="22955"/>
                    <a:pt x="34387" y="11100"/>
                    <a:pt x="52095" y="8327"/>
                  </a:cubicBezTo>
                  <a:cubicBezTo>
                    <a:pt x="69802" y="5554"/>
                    <a:pt x="87666" y="12259"/>
                    <a:pt x="99302" y="26045"/>
                  </a:cubicBezTo>
                  <a:lnTo>
                    <a:pt x="106357" y="23392"/>
                  </a:lnTo>
                  <a:lnTo>
                    <a:pt x="96042" y="46445"/>
                  </a:lnTo>
                  <a:lnTo>
                    <a:pt x="66180" y="38502"/>
                  </a:lnTo>
                  <a:lnTo>
                    <a:pt x="72445" y="36146"/>
                  </a:lnTo>
                  <a:lnTo>
                    <a:pt x="72445" y="36146"/>
                  </a:lnTo>
                  <a:cubicBezTo>
                    <a:pt x="66134" y="32144"/>
                    <a:pt x="58552" y="31379"/>
                    <a:pt x="51687" y="34053"/>
                  </a:cubicBezTo>
                  <a:cubicBezTo>
                    <a:pt x="44822" y="36726"/>
                    <a:pt x="39358" y="42570"/>
                    <a:pt x="36727" y="50055"/>
                  </a:cubicBezTo>
                  <a:close/>
                </a:path>
              </a:pathLst>
            </a:custGeom>
            <a:solidFill>
              <a:srgbClr val="772116"/>
            </a:solidFill>
            <a:ln w="76200">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Arial"/>
                <a:ea typeface="Arial"/>
                <a:cs typeface="Arial"/>
                <a:sym typeface="Arial"/>
              </a:endParaRPr>
            </a:p>
          </p:txBody>
        </p:sp>
        <p:sp>
          <p:nvSpPr>
            <p:cNvPr id="232" name="Google Shape;232;p17"/>
            <p:cNvSpPr/>
            <p:nvPr/>
          </p:nvSpPr>
          <p:spPr>
            <a:xfrm rot="3411051">
              <a:off x="2326006" y="2653284"/>
              <a:ext cx="4160559" cy="4488194"/>
            </a:xfrm>
            <a:custGeom>
              <a:avLst/>
              <a:gdLst/>
              <a:ahLst/>
              <a:cxnLst/>
              <a:rect l="l" t="t" r="r" b="b"/>
              <a:pathLst>
                <a:path w="120000" h="120000" extrusionOk="0">
                  <a:moveTo>
                    <a:pt x="12391" y="39656"/>
                  </a:moveTo>
                  <a:lnTo>
                    <a:pt x="12391" y="39656"/>
                  </a:lnTo>
                  <a:cubicBezTo>
                    <a:pt x="19363" y="22955"/>
                    <a:pt x="34387" y="11100"/>
                    <a:pt x="52095" y="8327"/>
                  </a:cubicBezTo>
                  <a:cubicBezTo>
                    <a:pt x="69802" y="5554"/>
                    <a:pt x="87666" y="12259"/>
                    <a:pt x="99302" y="26045"/>
                  </a:cubicBezTo>
                  <a:lnTo>
                    <a:pt x="106357" y="23392"/>
                  </a:lnTo>
                  <a:lnTo>
                    <a:pt x="96042" y="46445"/>
                  </a:lnTo>
                  <a:lnTo>
                    <a:pt x="66180" y="38502"/>
                  </a:lnTo>
                  <a:lnTo>
                    <a:pt x="72445" y="36146"/>
                  </a:lnTo>
                  <a:lnTo>
                    <a:pt x="72445" y="36146"/>
                  </a:lnTo>
                  <a:cubicBezTo>
                    <a:pt x="66134" y="32144"/>
                    <a:pt x="58552" y="31379"/>
                    <a:pt x="51687" y="34053"/>
                  </a:cubicBezTo>
                  <a:cubicBezTo>
                    <a:pt x="44822" y="36726"/>
                    <a:pt x="39358" y="42570"/>
                    <a:pt x="36727" y="50055"/>
                  </a:cubicBezTo>
                  <a:close/>
                </a:path>
              </a:pathLst>
            </a:custGeom>
            <a:solidFill>
              <a:srgbClr val="EE64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3" name="Google Shape;233;p17"/>
            <p:cNvSpPr/>
            <p:nvPr/>
          </p:nvSpPr>
          <p:spPr>
            <a:xfrm rot="-3915951">
              <a:off x="2650994" y="2643858"/>
              <a:ext cx="4160559" cy="4488194"/>
            </a:xfrm>
            <a:custGeom>
              <a:avLst/>
              <a:gdLst/>
              <a:ahLst/>
              <a:cxnLst/>
              <a:rect l="l" t="t" r="r" b="b"/>
              <a:pathLst>
                <a:path w="120000" h="120000" extrusionOk="0">
                  <a:moveTo>
                    <a:pt x="35436" y="13995"/>
                  </a:moveTo>
                  <a:lnTo>
                    <a:pt x="35436" y="13995"/>
                  </a:lnTo>
                  <a:cubicBezTo>
                    <a:pt x="56871" y="2280"/>
                    <a:pt x="83482" y="7301"/>
                    <a:pt x="99302" y="26045"/>
                  </a:cubicBezTo>
                  <a:lnTo>
                    <a:pt x="106357" y="23392"/>
                  </a:lnTo>
                  <a:lnTo>
                    <a:pt x="96042" y="46445"/>
                  </a:lnTo>
                  <a:lnTo>
                    <a:pt x="66180" y="38502"/>
                  </a:lnTo>
                  <a:lnTo>
                    <a:pt x="72445" y="36146"/>
                  </a:lnTo>
                  <a:lnTo>
                    <a:pt x="72445" y="36146"/>
                  </a:lnTo>
                  <a:cubicBezTo>
                    <a:pt x="64662" y="31211"/>
                    <a:pt x="55075" y="31264"/>
                    <a:pt x="47338" y="36285"/>
                  </a:cubicBezTo>
                  <a:close/>
                </a:path>
              </a:pathLst>
            </a:custGeom>
            <a:solidFill>
              <a:srgbClr val="1111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4" name="Google Shape;234;p17"/>
            <p:cNvSpPr txBox="1"/>
            <p:nvPr/>
          </p:nvSpPr>
          <p:spPr>
            <a:xfrm>
              <a:off x="2653246" y="4068522"/>
              <a:ext cx="1183810"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dirty="0">
                  <a:solidFill>
                    <a:srgbClr val="FFFFFF"/>
                  </a:solidFill>
                  <a:latin typeface="Inter"/>
                  <a:ea typeface="Inter"/>
                  <a:cs typeface="Inter"/>
                  <a:sym typeface="Inter"/>
                </a:rPr>
                <a:t>Drought Mitigation</a:t>
              </a:r>
              <a:endParaRPr dirty="0"/>
            </a:p>
          </p:txBody>
        </p:sp>
        <p:sp>
          <p:nvSpPr>
            <p:cNvPr id="235" name="Google Shape;235;p17"/>
            <p:cNvSpPr txBox="1"/>
            <p:nvPr/>
          </p:nvSpPr>
          <p:spPr>
            <a:xfrm>
              <a:off x="4591034" y="3723515"/>
              <a:ext cx="14607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FFFFFF"/>
                  </a:solidFill>
                  <a:latin typeface="Inter"/>
                  <a:ea typeface="Inter"/>
                  <a:cs typeface="Inter"/>
                  <a:sym typeface="Inter"/>
                </a:rPr>
                <a:t>Measurement</a:t>
              </a:r>
              <a:endParaRPr/>
            </a:p>
          </p:txBody>
        </p:sp>
        <p:sp>
          <p:nvSpPr>
            <p:cNvPr id="236" name="Google Shape;236;p17"/>
            <p:cNvSpPr txBox="1"/>
            <p:nvPr/>
          </p:nvSpPr>
          <p:spPr>
            <a:xfrm>
              <a:off x="3947077" y="5771952"/>
              <a:ext cx="15683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FFFFFF"/>
                  </a:solidFill>
                  <a:latin typeface="Inter"/>
                  <a:ea typeface="Inter"/>
                  <a:cs typeface="Inter"/>
                  <a:sym typeface="Inter"/>
                </a:rPr>
                <a:t>Hydrology &amp; Operations</a:t>
              </a:r>
              <a:endParaRPr/>
            </a:p>
          </p:txBody>
        </p:sp>
      </p:grpSp>
      <p:pic>
        <p:nvPicPr>
          <p:cNvPr id="9" name="Picture 8">
            <a:extLst>
              <a:ext uri="{FF2B5EF4-FFF2-40B4-BE49-F238E27FC236}">
                <a16:creationId xmlns:a16="http://schemas.microsoft.com/office/drawing/2014/main" id="{B9D11075-5CAB-2CBA-F14B-F6DC75425314}"/>
              </a:ext>
            </a:extLst>
          </p:cNvPr>
          <p:cNvPicPr>
            <a:picLocks noChangeAspect="1"/>
          </p:cNvPicPr>
          <p:nvPr/>
        </p:nvPicPr>
        <p:blipFill>
          <a:blip r:embed="rId5"/>
          <a:stretch>
            <a:fillRect/>
          </a:stretch>
        </p:blipFill>
        <p:spPr>
          <a:xfrm>
            <a:off x="4355438" y="1555575"/>
            <a:ext cx="2545992" cy="3291840"/>
          </a:xfrm>
          <a:prstGeom prst="rect">
            <a:avLst/>
          </a:prstGeom>
          <a:ln w="38100">
            <a:solidFill>
              <a:srgbClr val="111111"/>
            </a:solidFill>
          </a:ln>
        </p:spPr>
      </p:pic>
      <p:sp>
        <p:nvSpPr>
          <p:cNvPr id="16" name="Google Shape;237;p17">
            <a:extLst>
              <a:ext uri="{FF2B5EF4-FFF2-40B4-BE49-F238E27FC236}">
                <a16:creationId xmlns:a16="http://schemas.microsoft.com/office/drawing/2014/main" id="{81AAD47C-4993-A919-DED1-6D1E1AC03449}"/>
              </a:ext>
            </a:extLst>
          </p:cNvPr>
          <p:cNvSpPr txBox="1"/>
          <p:nvPr/>
        </p:nvSpPr>
        <p:spPr>
          <a:xfrm>
            <a:off x="3985404" y="5703503"/>
            <a:ext cx="6261149" cy="680993"/>
          </a:xfrm>
          <a:prstGeom prst="roundRect">
            <a:avLst/>
          </a:prstGeom>
          <a:solidFill>
            <a:srgbClr val="772116"/>
          </a:solid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3400" b="1" dirty="0">
                <a:solidFill>
                  <a:srgbClr val="FFFFFF"/>
                </a:solidFill>
                <a:latin typeface="Inter"/>
                <a:ea typeface="Inter"/>
                <a:cs typeface="Inter"/>
                <a:sym typeface="Inter"/>
              </a:rPr>
              <a:t>Flakes, Flights, &amp; Forecasts</a:t>
            </a:r>
          </a:p>
        </p:txBody>
      </p:sp>
      <p:sp>
        <p:nvSpPr>
          <p:cNvPr id="2" name="Arrow: Circular 1">
            <a:extLst>
              <a:ext uri="{FF2B5EF4-FFF2-40B4-BE49-F238E27FC236}">
                <a16:creationId xmlns:a16="http://schemas.microsoft.com/office/drawing/2014/main" id="{686B501E-F510-F123-FE60-A29EA81D1D0D}"/>
              </a:ext>
            </a:extLst>
          </p:cNvPr>
          <p:cNvSpPr/>
          <p:nvPr/>
        </p:nvSpPr>
        <p:spPr>
          <a:xfrm rot="331718" flipH="1">
            <a:off x="7333409" y="4483442"/>
            <a:ext cx="3636014" cy="2323306"/>
          </a:xfrm>
          <a:prstGeom prst="circularArrow">
            <a:avLst>
              <a:gd name="adj1" fmla="val 8202"/>
              <a:gd name="adj2" fmla="val 951842"/>
              <a:gd name="adj3" fmla="val 20748914"/>
              <a:gd name="adj4" fmla="val 16667329"/>
              <a:gd name="adj5" fmla="val 13753"/>
            </a:avLst>
          </a:prstGeom>
          <a:solidFill>
            <a:srgbClr val="772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mountain range&#10;&#10;Description automatically generated">
            <a:extLst>
              <a:ext uri="{FF2B5EF4-FFF2-40B4-BE49-F238E27FC236}">
                <a16:creationId xmlns:a16="http://schemas.microsoft.com/office/drawing/2014/main" id="{E321CDE3-ECA5-A223-CAA3-183ABE507366}"/>
              </a:ext>
            </a:extLst>
          </p:cNvPr>
          <p:cNvPicPr>
            <a:picLocks noChangeAspect="1"/>
          </p:cNvPicPr>
          <p:nvPr/>
        </p:nvPicPr>
        <p:blipFill>
          <a:blip r:embed="rId3"/>
          <a:stretch>
            <a:fillRect/>
          </a:stretch>
        </p:blipFill>
        <p:spPr>
          <a:xfrm>
            <a:off x="3332135" y="2639505"/>
            <a:ext cx="6641885" cy="3877811"/>
          </a:xfrm>
          <a:prstGeom prst="rect">
            <a:avLst/>
          </a:prstGeom>
          <a:ln w="19050">
            <a:solidFill>
              <a:srgbClr val="111111"/>
            </a:solidFill>
          </a:ln>
        </p:spPr>
      </p:pic>
      <p:pic>
        <p:nvPicPr>
          <p:cNvPr id="23" name="Graphic 22" descr="Research with solid fill">
            <a:extLst>
              <a:ext uri="{FF2B5EF4-FFF2-40B4-BE49-F238E27FC236}">
                <a16:creationId xmlns:a16="http://schemas.microsoft.com/office/drawing/2014/main" id="{4204976C-CA8B-C88D-E4B7-94138526E6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6184" y="989856"/>
            <a:ext cx="1188720" cy="1188720"/>
          </a:xfrm>
          <a:prstGeom prst="rect">
            <a:avLst/>
          </a:prstGeom>
        </p:spPr>
      </p:pic>
      <p:grpSp>
        <p:nvGrpSpPr>
          <p:cNvPr id="11" name="Group 10">
            <a:extLst>
              <a:ext uri="{FF2B5EF4-FFF2-40B4-BE49-F238E27FC236}">
                <a16:creationId xmlns:a16="http://schemas.microsoft.com/office/drawing/2014/main" id="{9648A981-1FD9-D4DA-7843-F3B94F65F4A6}"/>
              </a:ext>
            </a:extLst>
          </p:cNvPr>
          <p:cNvGrpSpPr/>
          <p:nvPr/>
        </p:nvGrpSpPr>
        <p:grpSpPr>
          <a:xfrm>
            <a:off x="7445437" y="3712451"/>
            <a:ext cx="1300485" cy="2281432"/>
            <a:chOff x="8016240" y="2066690"/>
            <a:chExt cx="501756" cy="6567373"/>
          </a:xfrm>
        </p:grpSpPr>
        <p:cxnSp>
          <p:nvCxnSpPr>
            <p:cNvPr id="12" name="Straight Connector 11">
              <a:extLst>
                <a:ext uri="{FF2B5EF4-FFF2-40B4-BE49-F238E27FC236}">
                  <a16:creationId xmlns:a16="http://schemas.microsoft.com/office/drawing/2014/main" id="{A6B91846-706D-AE8E-653B-3F60ED5916FB}"/>
                </a:ext>
              </a:extLst>
            </p:cNvPr>
            <p:cNvCxnSpPr>
              <a:cxnSpLocks/>
            </p:cNvCxnSpPr>
            <p:nvPr/>
          </p:nvCxnSpPr>
          <p:spPr>
            <a:xfrm flipH="1">
              <a:off x="8016240" y="2066690"/>
              <a:ext cx="501756" cy="176955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20A1866-A07F-D8A2-7834-B9204CA58F73}"/>
                </a:ext>
              </a:extLst>
            </p:cNvPr>
            <p:cNvCxnSpPr>
              <a:cxnSpLocks/>
            </p:cNvCxnSpPr>
            <p:nvPr/>
          </p:nvCxnSpPr>
          <p:spPr>
            <a:xfrm flipH="1" flipV="1">
              <a:off x="8016240" y="3836240"/>
              <a:ext cx="501756" cy="4797823"/>
            </a:xfrm>
            <a:prstGeom prst="line">
              <a:avLst/>
            </a:prstGeom>
            <a:ln w="28575"/>
          </p:spPr>
          <p:style>
            <a:lnRef idx="1">
              <a:schemeClr val="dk1"/>
            </a:lnRef>
            <a:fillRef idx="0">
              <a:schemeClr val="dk1"/>
            </a:fillRef>
            <a:effectRef idx="0">
              <a:schemeClr val="dk1"/>
            </a:effectRef>
            <a:fontRef idx="minor">
              <a:schemeClr val="tx1"/>
            </a:fontRef>
          </p:style>
        </p:cxnSp>
      </p:grpSp>
      <p:sp>
        <p:nvSpPr>
          <p:cNvPr id="18" name="TextBox 1">
            <a:extLst>
              <a:ext uri="{FF2B5EF4-FFF2-40B4-BE49-F238E27FC236}">
                <a16:creationId xmlns:a16="http://schemas.microsoft.com/office/drawing/2014/main" id="{D8DFE44A-A9D0-A6A6-EC94-1A7E03B6983F}"/>
              </a:ext>
            </a:extLst>
          </p:cNvPr>
          <p:cNvSpPr txBox="1"/>
          <p:nvPr/>
        </p:nvSpPr>
        <p:spPr>
          <a:xfrm>
            <a:off x="4100660" y="1045934"/>
            <a:ext cx="6810286"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EE6417"/>
                </a:solidFill>
                <a:latin typeface="Inter" panose="02000503000000020004" pitchFamily="2" charset="0"/>
                <a:ea typeface="Inter" panose="02000503000000020004" pitchFamily="2" charset="0"/>
              </a:rPr>
              <a:t>C</a:t>
            </a:r>
            <a:r>
              <a:rPr lang="en-US" sz="2400" b="1" i="0" u="none" strike="noStrike" baseline="0" dirty="0">
                <a:solidFill>
                  <a:srgbClr val="EE6417"/>
                </a:solidFill>
                <a:latin typeface="Inter" panose="02000503000000020004" pitchFamily="2" charset="0"/>
                <a:ea typeface="Inter" panose="02000503000000020004" pitchFamily="2" charset="0"/>
              </a:rPr>
              <a:t>onventional snow monitoring misses</a:t>
            </a:r>
            <a:r>
              <a:rPr lang="en-US" sz="2400" b="1" i="0" u="none" strike="noStrike" dirty="0">
                <a:solidFill>
                  <a:srgbClr val="EE6417"/>
                </a:solidFill>
                <a:latin typeface="Inter" panose="02000503000000020004" pitchFamily="2" charset="0"/>
                <a:ea typeface="Inter" panose="02000503000000020004" pitchFamily="2" charset="0"/>
              </a:rPr>
              <a:t> important dynamics. </a:t>
            </a:r>
            <a:r>
              <a:rPr lang="en-US" sz="2400" i="0" u="none" strike="noStrike" dirty="0">
                <a:solidFill>
                  <a:srgbClr val="111111"/>
                </a:solidFill>
                <a:latin typeface="Inter" panose="02000503000000020004" pitchFamily="2" charset="0"/>
                <a:ea typeface="Inter" panose="02000503000000020004" pitchFamily="2" charset="0"/>
              </a:rPr>
              <a:t>Improved data is needed to support decision making.</a:t>
            </a:r>
            <a:endParaRPr lang="en-US" sz="2400" b="1" i="0" u="none" strike="noStrike" baseline="0" dirty="0">
              <a:solidFill>
                <a:srgbClr val="EE6417"/>
              </a:solidFill>
              <a:latin typeface="Inter" panose="02000503000000020004" pitchFamily="2" charset="0"/>
              <a:ea typeface="Inter" panose="02000503000000020004" pitchFamily="2" charset="0"/>
            </a:endParaRPr>
          </a:p>
        </p:txBody>
      </p:sp>
      <p:grpSp>
        <p:nvGrpSpPr>
          <p:cNvPr id="19" name="Group 18">
            <a:extLst>
              <a:ext uri="{FF2B5EF4-FFF2-40B4-BE49-F238E27FC236}">
                <a16:creationId xmlns:a16="http://schemas.microsoft.com/office/drawing/2014/main" id="{8D217D29-12E2-4007-82C5-AB159EBF3EA5}"/>
              </a:ext>
            </a:extLst>
          </p:cNvPr>
          <p:cNvGrpSpPr/>
          <p:nvPr/>
        </p:nvGrpSpPr>
        <p:grpSpPr>
          <a:xfrm rot="10800000">
            <a:off x="3930352" y="2463904"/>
            <a:ext cx="339991" cy="2286000"/>
            <a:chOff x="8206806" y="2946877"/>
            <a:chExt cx="398626" cy="4575195"/>
          </a:xfrm>
        </p:grpSpPr>
        <p:cxnSp>
          <p:nvCxnSpPr>
            <p:cNvPr id="20" name="Straight Connector 19">
              <a:extLst>
                <a:ext uri="{FF2B5EF4-FFF2-40B4-BE49-F238E27FC236}">
                  <a16:creationId xmlns:a16="http://schemas.microsoft.com/office/drawing/2014/main" id="{9B83BFE3-00C4-0319-E71F-C52C898B4579}"/>
                </a:ext>
              </a:extLst>
            </p:cNvPr>
            <p:cNvCxnSpPr>
              <a:cxnSpLocks/>
            </p:cNvCxnSpPr>
            <p:nvPr/>
          </p:nvCxnSpPr>
          <p:spPr>
            <a:xfrm rot="10800000" flipV="1">
              <a:off x="8206806" y="2946877"/>
              <a:ext cx="398626" cy="1035261"/>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5666952-B7C1-743E-8C53-F9CFFAD16560}"/>
                </a:ext>
              </a:extLst>
            </p:cNvPr>
            <p:cNvCxnSpPr>
              <a:cxnSpLocks/>
            </p:cNvCxnSpPr>
            <p:nvPr/>
          </p:nvCxnSpPr>
          <p:spPr>
            <a:xfrm rot="10800000">
              <a:off x="8206806" y="3982138"/>
              <a:ext cx="375649" cy="3539934"/>
            </a:xfrm>
            <a:prstGeom prst="line">
              <a:avLst/>
            </a:prstGeom>
            <a:ln w="28575"/>
          </p:spPr>
          <p:style>
            <a:lnRef idx="1">
              <a:schemeClr val="dk1"/>
            </a:lnRef>
            <a:fillRef idx="0">
              <a:schemeClr val="dk1"/>
            </a:fillRef>
            <a:effectRef idx="0">
              <a:schemeClr val="dk1"/>
            </a:effectRef>
            <a:fontRef idx="minor">
              <a:schemeClr val="tx1"/>
            </a:fontRef>
          </p:style>
        </p:cxnSp>
      </p:grpSp>
      <p:pic>
        <p:nvPicPr>
          <p:cNvPr id="2050" name="Picture 2" descr="Photograph is of the Currant Creek  SNOTEL site.">
            <a:extLst>
              <a:ext uri="{FF2B5EF4-FFF2-40B4-BE49-F238E27FC236}">
                <a16:creationId xmlns:a16="http://schemas.microsoft.com/office/drawing/2014/main" id="{F8ADD33B-16A5-1772-4A90-43D6A66888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5923" y="3712451"/>
            <a:ext cx="3048000" cy="2286000"/>
          </a:xfrm>
          <a:prstGeom prst="rect">
            <a:avLst/>
          </a:prstGeom>
          <a:noFill/>
          <a:ln w="19050">
            <a:solidFill>
              <a:srgbClr val="111111"/>
            </a:solidFill>
          </a:ln>
          <a:extLst>
            <a:ext uri="{909E8E84-426E-40DD-AFC4-6F175D3DCCD1}">
              <a14:hiddenFill xmlns:a14="http://schemas.microsoft.com/office/drawing/2010/main">
                <a:solidFill>
                  <a:srgbClr val="FFFFFF"/>
                </a:solidFill>
              </a14:hiddenFill>
            </a:ext>
          </a:extLst>
        </p:spPr>
      </p:pic>
      <p:pic>
        <p:nvPicPr>
          <p:cNvPr id="2052" name="Picture 4" descr="Photograph is of the Daniels-Strawberry  SNOTEL site.">
            <a:extLst>
              <a:ext uri="{FF2B5EF4-FFF2-40B4-BE49-F238E27FC236}">
                <a16:creationId xmlns:a16="http://schemas.microsoft.com/office/drawing/2014/main" id="{44F68BB5-B6CF-2CE4-603C-E4F67850F5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341" y="2463904"/>
            <a:ext cx="3048000" cy="2286000"/>
          </a:xfrm>
          <a:prstGeom prst="rect">
            <a:avLst/>
          </a:prstGeom>
          <a:noFill/>
          <a:ln w="19050">
            <a:solidFill>
              <a:srgbClr val="111111"/>
            </a:solidFill>
          </a:ln>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6C904EF4-1B60-C1DA-0FBE-A4A837E3953A}"/>
              </a:ext>
            </a:extLst>
          </p:cNvPr>
          <p:cNvSpPr>
            <a:spLocks noGrp="1"/>
          </p:cNvSpPr>
          <p:nvPr>
            <p:ph type="title"/>
          </p:nvPr>
        </p:nvSpPr>
        <p:spPr/>
        <p:txBody>
          <a:bodyPr/>
          <a:lstStyle/>
          <a:p>
            <a:r>
              <a:rPr lang="en-US" dirty="0"/>
              <a:t>Challenge &amp; Need</a:t>
            </a:r>
          </a:p>
        </p:txBody>
      </p:sp>
      <p:sp>
        <p:nvSpPr>
          <p:cNvPr id="6" name="TextBox 1">
            <a:extLst>
              <a:ext uri="{FF2B5EF4-FFF2-40B4-BE49-F238E27FC236}">
                <a16:creationId xmlns:a16="http://schemas.microsoft.com/office/drawing/2014/main" id="{21970120-3F30-D41A-9B00-0EEEC0339C22}"/>
              </a:ext>
            </a:extLst>
          </p:cNvPr>
          <p:cNvSpPr txBox="1"/>
          <p:nvPr/>
        </p:nvSpPr>
        <p:spPr>
          <a:xfrm>
            <a:off x="1607580" y="4373350"/>
            <a:ext cx="2322772"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a:solidFill>
                  <a:srgbClr val="FFFFFF"/>
                </a:solidFill>
                <a:latin typeface="Inter" panose="02000503000000020004" pitchFamily="2" charset="0"/>
                <a:ea typeface="Inter" panose="02000503000000020004" pitchFamily="2" charset="0"/>
              </a:rPr>
              <a:t>Daniels-Strawberry</a:t>
            </a:r>
            <a:endParaRPr lang="en-US" sz="1600" i="0" u="none" strike="noStrike" baseline="0" dirty="0">
              <a:solidFill>
                <a:srgbClr val="FFFFFF"/>
              </a:solidFill>
              <a:latin typeface="Inter" panose="02000503000000020004" pitchFamily="2" charset="0"/>
              <a:ea typeface="Inter" panose="02000503000000020004" pitchFamily="2" charset="0"/>
            </a:endParaRPr>
          </a:p>
        </p:txBody>
      </p:sp>
      <p:sp>
        <p:nvSpPr>
          <p:cNvPr id="7" name="TextBox 1">
            <a:extLst>
              <a:ext uri="{FF2B5EF4-FFF2-40B4-BE49-F238E27FC236}">
                <a16:creationId xmlns:a16="http://schemas.microsoft.com/office/drawing/2014/main" id="{CFB7F145-1498-3BB3-5EDA-4484FD64ED7D}"/>
              </a:ext>
            </a:extLst>
          </p:cNvPr>
          <p:cNvSpPr txBox="1"/>
          <p:nvPr/>
        </p:nvSpPr>
        <p:spPr>
          <a:xfrm>
            <a:off x="9471151" y="5669526"/>
            <a:ext cx="2322772"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a:solidFill>
                  <a:srgbClr val="FFFFFF"/>
                </a:solidFill>
                <a:latin typeface="Inter" panose="02000503000000020004" pitchFamily="2" charset="0"/>
                <a:ea typeface="Inter" panose="02000503000000020004" pitchFamily="2" charset="0"/>
              </a:rPr>
              <a:t>Currant Creek</a:t>
            </a:r>
            <a:endParaRPr lang="en-US" sz="1600" i="0" u="none" strike="noStrike" baseline="0" dirty="0">
              <a:solidFill>
                <a:srgbClr val="FFFFFF"/>
              </a:solidFill>
              <a:latin typeface="Inter" panose="02000503000000020004" pitchFamily="2" charset="0"/>
              <a:ea typeface="Inter" panose="02000503000000020004" pitchFamily="2" charset="0"/>
            </a:endParaRPr>
          </a:p>
        </p:txBody>
      </p:sp>
      <p:sp>
        <p:nvSpPr>
          <p:cNvPr id="8" name="TextBox 1">
            <a:extLst>
              <a:ext uri="{FF2B5EF4-FFF2-40B4-BE49-F238E27FC236}">
                <a16:creationId xmlns:a16="http://schemas.microsoft.com/office/drawing/2014/main" id="{DDCD9949-F14D-20A6-5A81-190C1F1D9818}"/>
              </a:ext>
            </a:extLst>
          </p:cNvPr>
          <p:cNvSpPr txBox="1"/>
          <p:nvPr/>
        </p:nvSpPr>
        <p:spPr>
          <a:xfrm rot="20065562">
            <a:off x="2948759" y="5896280"/>
            <a:ext cx="2322772"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latin typeface="Inter" panose="02000503000000020004" pitchFamily="2" charset="0"/>
                <a:ea typeface="Inter" panose="02000503000000020004" pitchFamily="2" charset="0"/>
              </a:rPr>
              <a:t>Strawberry Reservoir</a:t>
            </a:r>
            <a:endParaRPr lang="en-US" sz="1200" i="0" u="none" strike="noStrike" baseline="0" dirty="0">
              <a:solidFill>
                <a:srgbClr val="FFFFFF"/>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882910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B18AE7FD-EC46-4118-BCF0-EB955E198791}"/>
              </a:ext>
            </a:extLst>
          </p:cNvPr>
          <p:cNvPicPr>
            <a:picLocks noGrp="1" noChangeAspect="1"/>
          </p:cNvPicPr>
          <p:nvPr>
            <p:ph type="pic" sz="quarter" idx="17"/>
          </p:nvPr>
        </p:nvPicPr>
        <p:blipFill rotWithShape="1">
          <a:blip r:embed="rId3"/>
          <a:srcRect l="7828" r="45182" b="5987"/>
          <a:stretch/>
        </p:blipFill>
        <p:spPr>
          <a:xfrm>
            <a:off x="9484161" y="1789148"/>
            <a:ext cx="2057400" cy="2743200"/>
          </a:xfrm>
        </p:spPr>
      </p:pic>
      <p:sp>
        <p:nvSpPr>
          <p:cNvPr id="2" name="Title 1"/>
          <p:cNvSpPr>
            <a:spLocks noGrp="1"/>
          </p:cNvSpPr>
          <p:nvPr>
            <p:ph type="title"/>
          </p:nvPr>
        </p:nvSpPr>
        <p:spPr>
          <a:xfrm>
            <a:off x="1724525" y="399758"/>
            <a:ext cx="5866899" cy="1031477"/>
          </a:xfrm>
        </p:spPr>
        <p:txBody>
          <a:bodyPr>
            <a:normAutofit/>
          </a:bodyPr>
          <a:lstStyle/>
          <a:p>
            <a:r>
              <a:rPr lang="en-US" dirty="0"/>
              <a:t>Project Objectives </a:t>
            </a:r>
          </a:p>
        </p:txBody>
      </p:sp>
      <p:sp>
        <p:nvSpPr>
          <p:cNvPr id="12" name="Rectangle 11"/>
          <p:cNvSpPr/>
          <p:nvPr/>
        </p:nvSpPr>
        <p:spPr>
          <a:xfrm>
            <a:off x="7403798" y="4529188"/>
            <a:ext cx="2057400" cy="155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1111"/>
                </a:solidFill>
                <a:latin typeface="Inter" panose="020B0502030000000004" pitchFamily="34" charset="0"/>
                <a:ea typeface="Inter" panose="020B0502030000000004" pitchFamily="34" charset="0"/>
                <a:cs typeface="Cinzel" charset="0"/>
              </a:rPr>
              <a:t>Drought mitigation and resilience</a:t>
            </a:r>
          </a:p>
        </p:txBody>
      </p:sp>
      <p:sp>
        <p:nvSpPr>
          <p:cNvPr id="5" name="Rectangle 4">
            <a:extLst>
              <a:ext uri="{FF2B5EF4-FFF2-40B4-BE49-F238E27FC236}">
                <a16:creationId xmlns:a16="http://schemas.microsoft.com/office/drawing/2014/main" id="{8B422702-9874-D357-37C5-72ACFD5DF112}"/>
              </a:ext>
            </a:extLst>
          </p:cNvPr>
          <p:cNvSpPr/>
          <p:nvPr/>
        </p:nvSpPr>
        <p:spPr>
          <a:xfrm>
            <a:off x="9484561" y="4538289"/>
            <a:ext cx="2057400" cy="155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1111"/>
                </a:solidFill>
                <a:latin typeface="Inter" panose="020B0502030000000004" pitchFamily="34" charset="0"/>
                <a:ea typeface="Inter" panose="020B0502030000000004" pitchFamily="34" charset="0"/>
                <a:cs typeface="Cinzel" charset="0"/>
              </a:rPr>
              <a:t>Disseminate results to other watersheds throughout the state</a:t>
            </a:r>
          </a:p>
        </p:txBody>
      </p:sp>
      <p:sp>
        <p:nvSpPr>
          <p:cNvPr id="6" name="Rectangle 5">
            <a:extLst>
              <a:ext uri="{FF2B5EF4-FFF2-40B4-BE49-F238E27FC236}">
                <a16:creationId xmlns:a16="http://schemas.microsoft.com/office/drawing/2014/main" id="{3B28717B-698B-D48E-CBD3-3418F7028FE3}"/>
              </a:ext>
            </a:extLst>
          </p:cNvPr>
          <p:cNvSpPr/>
          <p:nvPr/>
        </p:nvSpPr>
        <p:spPr>
          <a:xfrm>
            <a:off x="5323034" y="4529188"/>
            <a:ext cx="2057400" cy="155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1111"/>
                </a:solidFill>
                <a:latin typeface="Inter" panose="020B0502030000000004" pitchFamily="34" charset="0"/>
                <a:ea typeface="Inter" panose="020B0502030000000004" pitchFamily="34" charset="0"/>
                <a:cs typeface="Cinzel" charset="0"/>
              </a:rPr>
              <a:t>Environmental protection</a:t>
            </a:r>
          </a:p>
        </p:txBody>
      </p:sp>
      <p:pic>
        <p:nvPicPr>
          <p:cNvPr id="8" name="Picture 7" descr="A machine in a field&#10;&#10;Description automatically generated with low confidence">
            <a:extLst>
              <a:ext uri="{FF2B5EF4-FFF2-40B4-BE49-F238E27FC236}">
                <a16:creationId xmlns:a16="http://schemas.microsoft.com/office/drawing/2014/main" id="{EEADEF1F-E6B0-0870-088E-4D9C4CF54B25}"/>
              </a:ext>
            </a:extLst>
          </p:cNvPr>
          <p:cNvPicPr>
            <a:picLocks noChangeAspect="1"/>
          </p:cNvPicPr>
          <p:nvPr/>
        </p:nvPicPr>
        <p:blipFill>
          <a:blip r:embed="rId4"/>
          <a:stretch>
            <a:fillRect/>
          </a:stretch>
        </p:blipFill>
        <p:spPr>
          <a:xfrm>
            <a:off x="7403485" y="1789148"/>
            <a:ext cx="2057400" cy="2743916"/>
          </a:xfrm>
          <a:prstGeom prst="rect">
            <a:avLst/>
          </a:prstGeom>
        </p:spPr>
      </p:pic>
      <p:sp>
        <p:nvSpPr>
          <p:cNvPr id="13" name="Rectangle 12"/>
          <p:cNvSpPr/>
          <p:nvPr/>
        </p:nvSpPr>
        <p:spPr>
          <a:xfrm>
            <a:off x="1161506" y="4529188"/>
            <a:ext cx="2057400" cy="155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1111"/>
                </a:solidFill>
                <a:latin typeface="Inter" panose="020B0502030000000004" pitchFamily="34" charset="0"/>
                <a:ea typeface="Inter" panose="020B0502030000000004" pitchFamily="34" charset="0"/>
                <a:cs typeface="Cinzel" charset="0"/>
              </a:rPr>
              <a:t>Optimized flood control operations of federal facilities</a:t>
            </a:r>
          </a:p>
        </p:txBody>
      </p:sp>
      <p:pic>
        <p:nvPicPr>
          <p:cNvPr id="14" name="Picture 13" descr="A picture containing sky, outdoor, mountain, nature&#10;&#10;Description automatically generated">
            <a:extLst>
              <a:ext uri="{FF2B5EF4-FFF2-40B4-BE49-F238E27FC236}">
                <a16:creationId xmlns:a16="http://schemas.microsoft.com/office/drawing/2014/main" id="{E2B4FF6B-4857-72E0-71C8-B72BA9653E74}"/>
              </a:ext>
            </a:extLst>
          </p:cNvPr>
          <p:cNvPicPr>
            <a:picLocks noChangeAspect="1"/>
          </p:cNvPicPr>
          <p:nvPr/>
        </p:nvPicPr>
        <p:blipFill rotWithShape="1">
          <a:blip r:embed="rId5"/>
          <a:srcRect l="22187" r="21433"/>
          <a:stretch/>
        </p:blipFill>
        <p:spPr>
          <a:xfrm>
            <a:off x="1161454" y="1789148"/>
            <a:ext cx="2057400" cy="2736914"/>
          </a:xfrm>
          <a:prstGeom prst="rect">
            <a:avLst/>
          </a:prstGeom>
        </p:spPr>
      </p:pic>
      <p:sp>
        <p:nvSpPr>
          <p:cNvPr id="11" name="Rectangle 10"/>
          <p:cNvSpPr/>
          <p:nvPr/>
        </p:nvSpPr>
        <p:spPr>
          <a:xfrm>
            <a:off x="3242270" y="4529188"/>
            <a:ext cx="2057400" cy="1554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11111"/>
                </a:solidFill>
                <a:latin typeface="Inter" panose="020B0502030000000004" pitchFamily="34" charset="0"/>
                <a:ea typeface="Inter" panose="020B0502030000000004" pitchFamily="34" charset="0"/>
                <a:cs typeface="Cinzel" charset="0"/>
              </a:rPr>
              <a:t>Short- and long-term water management decisions</a:t>
            </a:r>
          </a:p>
        </p:txBody>
      </p:sp>
      <p:pic>
        <p:nvPicPr>
          <p:cNvPr id="18" name="Picture 17" descr="A picture containing plant, maple&#10;&#10;Description automatically generated">
            <a:extLst>
              <a:ext uri="{FF2B5EF4-FFF2-40B4-BE49-F238E27FC236}">
                <a16:creationId xmlns:a16="http://schemas.microsoft.com/office/drawing/2014/main" id="{F9ED7DD0-B295-D18B-22BD-C36F7D4BC03F}"/>
              </a:ext>
            </a:extLst>
          </p:cNvPr>
          <p:cNvPicPr>
            <a:picLocks noChangeAspect="1"/>
          </p:cNvPicPr>
          <p:nvPr/>
        </p:nvPicPr>
        <p:blipFill rotWithShape="1">
          <a:blip r:embed="rId6"/>
          <a:srcRect l="22453" r="28104" b="1343"/>
          <a:stretch/>
        </p:blipFill>
        <p:spPr>
          <a:xfrm>
            <a:off x="3242131" y="1789148"/>
            <a:ext cx="2057400" cy="2736914"/>
          </a:xfrm>
          <a:prstGeom prst="rect">
            <a:avLst/>
          </a:prstGeom>
        </p:spPr>
      </p:pic>
      <p:pic>
        <p:nvPicPr>
          <p:cNvPr id="21" name="Picture 20" descr="A picture containing reptile, outdoor&#10;&#10;Description automatically generated">
            <a:extLst>
              <a:ext uri="{FF2B5EF4-FFF2-40B4-BE49-F238E27FC236}">
                <a16:creationId xmlns:a16="http://schemas.microsoft.com/office/drawing/2014/main" id="{2B3867B3-09EA-6E1E-10B6-14D2781AD2AD}"/>
              </a:ext>
            </a:extLst>
          </p:cNvPr>
          <p:cNvPicPr>
            <a:picLocks noChangeAspect="1"/>
          </p:cNvPicPr>
          <p:nvPr/>
        </p:nvPicPr>
        <p:blipFill rotWithShape="1">
          <a:blip r:embed="rId7"/>
          <a:srcRect l="21096" t="114" r="28917" b="-114"/>
          <a:stretch/>
        </p:blipFill>
        <p:spPr>
          <a:xfrm>
            <a:off x="5322808" y="1789148"/>
            <a:ext cx="2057400" cy="2743916"/>
          </a:xfrm>
          <a:prstGeom prst="rect">
            <a:avLst/>
          </a:prstGeom>
        </p:spPr>
      </p:pic>
      <p:sp>
        <p:nvSpPr>
          <p:cNvPr id="32" name="TextBox 31">
            <a:extLst>
              <a:ext uri="{FF2B5EF4-FFF2-40B4-BE49-F238E27FC236}">
                <a16:creationId xmlns:a16="http://schemas.microsoft.com/office/drawing/2014/main" id="{3F918331-D391-9647-AFE3-BE8C616E93C7}"/>
              </a:ext>
            </a:extLst>
          </p:cNvPr>
          <p:cNvSpPr txBox="1"/>
          <p:nvPr/>
        </p:nvSpPr>
        <p:spPr>
          <a:xfrm>
            <a:off x="1166707" y="1802605"/>
            <a:ext cx="2057400" cy="2708434"/>
          </a:xfrm>
          <a:prstGeom prst="rect">
            <a:avLst/>
          </a:prstGeom>
          <a:noFill/>
        </p:spPr>
        <p:txBody>
          <a:bodyPr wrap="square" rtlCol="0" anchor="ctr">
            <a:spAutoFit/>
          </a:bodyPr>
          <a:lstStyle/>
          <a:p>
            <a:pPr algn="ctr"/>
            <a:r>
              <a:rPr lang="en-US" sz="17000" dirty="0">
                <a:solidFill>
                  <a:schemeClr val="bg1"/>
                </a:solidFill>
                <a:latin typeface="Inter" panose="02000503000000020004" pitchFamily="2" charset="0"/>
                <a:ea typeface="Inter" panose="02000503000000020004" pitchFamily="2" charset="0"/>
              </a:rPr>
              <a:t>1</a:t>
            </a:r>
          </a:p>
        </p:txBody>
      </p:sp>
      <p:sp>
        <p:nvSpPr>
          <p:cNvPr id="33" name="TextBox 32">
            <a:extLst>
              <a:ext uri="{FF2B5EF4-FFF2-40B4-BE49-F238E27FC236}">
                <a16:creationId xmlns:a16="http://schemas.microsoft.com/office/drawing/2014/main" id="{45534462-140A-51AA-530D-D580FE00FFEC}"/>
              </a:ext>
            </a:extLst>
          </p:cNvPr>
          <p:cNvSpPr txBox="1"/>
          <p:nvPr/>
        </p:nvSpPr>
        <p:spPr>
          <a:xfrm>
            <a:off x="3214683" y="1797416"/>
            <a:ext cx="2057400" cy="2708434"/>
          </a:xfrm>
          <a:prstGeom prst="rect">
            <a:avLst/>
          </a:prstGeom>
          <a:noFill/>
        </p:spPr>
        <p:txBody>
          <a:bodyPr wrap="square" rtlCol="0" anchor="ctr">
            <a:spAutoFit/>
          </a:bodyPr>
          <a:lstStyle/>
          <a:p>
            <a:pPr algn="ctr"/>
            <a:r>
              <a:rPr lang="en-US" sz="17000" dirty="0">
                <a:solidFill>
                  <a:schemeClr val="bg1"/>
                </a:solidFill>
                <a:latin typeface="Inter" panose="02000503000000020004" pitchFamily="2" charset="0"/>
                <a:ea typeface="Inter" panose="02000503000000020004" pitchFamily="2" charset="0"/>
              </a:rPr>
              <a:t>2</a:t>
            </a:r>
          </a:p>
        </p:txBody>
      </p:sp>
      <p:sp>
        <p:nvSpPr>
          <p:cNvPr id="34" name="TextBox 33">
            <a:extLst>
              <a:ext uri="{FF2B5EF4-FFF2-40B4-BE49-F238E27FC236}">
                <a16:creationId xmlns:a16="http://schemas.microsoft.com/office/drawing/2014/main" id="{CDFA2125-5F01-2CBC-9E41-B3DF5AD39476}"/>
              </a:ext>
            </a:extLst>
          </p:cNvPr>
          <p:cNvSpPr txBox="1"/>
          <p:nvPr/>
        </p:nvSpPr>
        <p:spPr>
          <a:xfrm>
            <a:off x="5322808" y="1789148"/>
            <a:ext cx="2057400" cy="2708434"/>
          </a:xfrm>
          <a:prstGeom prst="rect">
            <a:avLst/>
          </a:prstGeom>
          <a:noFill/>
        </p:spPr>
        <p:txBody>
          <a:bodyPr wrap="square" rtlCol="0" anchor="ctr">
            <a:spAutoFit/>
          </a:bodyPr>
          <a:lstStyle/>
          <a:p>
            <a:pPr algn="ctr"/>
            <a:r>
              <a:rPr lang="en-US" sz="17000" dirty="0">
                <a:solidFill>
                  <a:schemeClr val="bg1"/>
                </a:solidFill>
                <a:latin typeface="Inter" panose="02000503000000020004" pitchFamily="2" charset="0"/>
                <a:ea typeface="Inter" panose="02000503000000020004" pitchFamily="2" charset="0"/>
              </a:rPr>
              <a:t>3</a:t>
            </a:r>
          </a:p>
        </p:txBody>
      </p:sp>
      <p:sp>
        <p:nvSpPr>
          <p:cNvPr id="35" name="TextBox 34">
            <a:extLst>
              <a:ext uri="{FF2B5EF4-FFF2-40B4-BE49-F238E27FC236}">
                <a16:creationId xmlns:a16="http://schemas.microsoft.com/office/drawing/2014/main" id="{F4B3D5F3-BF59-5F85-45DF-48CFBF70A360}"/>
              </a:ext>
            </a:extLst>
          </p:cNvPr>
          <p:cNvSpPr txBox="1"/>
          <p:nvPr/>
        </p:nvSpPr>
        <p:spPr>
          <a:xfrm>
            <a:off x="7403485" y="1806531"/>
            <a:ext cx="2057400" cy="2708434"/>
          </a:xfrm>
          <a:prstGeom prst="rect">
            <a:avLst/>
          </a:prstGeom>
          <a:noFill/>
        </p:spPr>
        <p:txBody>
          <a:bodyPr wrap="square" rtlCol="0" anchor="ctr">
            <a:spAutoFit/>
          </a:bodyPr>
          <a:lstStyle/>
          <a:p>
            <a:pPr algn="ctr"/>
            <a:r>
              <a:rPr lang="en-US" sz="17000" dirty="0">
                <a:solidFill>
                  <a:schemeClr val="bg1"/>
                </a:solidFill>
                <a:latin typeface="Inter" panose="02000503000000020004" pitchFamily="2" charset="0"/>
                <a:ea typeface="Inter" panose="02000503000000020004" pitchFamily="2" charset="0"/>
              </a:rPr>
              <a:t>4</a:t>
            </a:r>
          </a:p>
        </p:txBody>
      </p:sp>
      <p:sp>
        <p:nvSpPr>
          <p:cNvPr id="36" name="TextBox 35">
            <a:extLst>
              <a:ext uri="{FF2B5EF4-FFF2-40B4-BE49-F238E27FC236}">
                <a16:creationId xmlns:a16="http://schemas.microsoft.com/office/drawing/2014/main" id="{07BBCABD-81BB-E521-E421-F597EED9BCD2}"/>
              </a:ext>
            </a:extLst>
          </p:cNvPr>
          <p:cNvSpPr txBox="1"/>
          <p:nvPr/>
        </p:nvSpPr>
        <p:spPr>
          <a:xfrm>
            <a:off x="9484561" y="1797416"/>
            <a:ext cx="2057400" cy="2708434"/>
          </a:xfrm>
          <a:prstGeom prst="rect">
            <a:avLst/>
          </a:prstGeom>
          <a:noFill/>
        </p:spPr>
        <p:txBody>
          <a:bodyPr wrap="square" rtlCol="0" anchor="ctr">
            <a:spAutoFit/>
          </a:bodyPr>
          <a:lstStyle/>
          <a:p>
            <a:pPr algn="ctr"/>
            <a:r>
              <a:rPr lang="en-US" sz="17000" dirty="0">
                <a:solidFill>
                  <a:schemeClr val="bg1"/>
                </a:solidFill>
                <a:latin typeface="Inter" panose="02000503000000020004" pitchFamily="2" charset="0"/>
                <a:ea typeface="Inter" panose="02000503000000020004" pitchFamily="2" charset="0"/>
              </a:rPr>
              <a:t>5</a:t>
            </a:r>
          </a:p>
        </p:txBody>
      </p:sp>
    </p:spTree>
    <p:extLst>
      <p:ext uri="{BB962C8B-B14F-4D97-AF65-F5344CB8AC3E}">
        <p14:creationId xmlns:p14="http://schemas.microsoft.com/office/powerpoint/2010/main" val="39276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13" grpId="0" animBg="1"/>
      <p:bldP spid="11" grpId="0" animBg="1"/>
      <p:bldP spid="32" grpId="0"/>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739" y="466729"/>
            <a:ext cx="7485170" cy="1163456"/>
          </a:xfrm>
        </p:spPr>
        <p:txBody>
          <a:bodyPr anchor="ctr">
            <a:normAutofit/>
          </a:bodyPr>
          <a:lstStyle/>
          <a:p>
            <a:r>
              <a:rPr lang="en-US" dirty="0"/>
              <a:t>Airborne Snow Observatories, Inc. </a:t>
            </a:r>
          </a:p>
        </p:txBody>
      </p:sp>
      <p:pic>
        <p:nvPicPr>
          <p:cNvPr id="14" name="Picture 13">
            <a:extLst>
              <a:ext uri="{FF2B5EF4-FFF2-40B4-BE49-F238E27FC236}">
                <a16:creationId xmlns:a16="http://schemas.microsoft.com/office/drawing/2014/main" id="{5DB81A32-D19E-8450-478B-FF6CDA983A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3091" y="146300"/>
            <a:ext cx="1804315" cy="1804315"/>
          </a:xfrm>
          <a:prstGeom prst="rect">
            <a:avLst/>
          </a:prstGeom>
        </p:spPr>
      </p:pic>
      <p:pic>
        <p:nvPicPr>
          <p:cNvPr id="3" name="Picture 2">
            <a:extLst>
              <a:ext uri="{FF2B5EF4-FFF2-40B4-BE49-F238E27FC236}">
                <a16:creationId xmlns:a16="http://schemas.microsoft.com/office/drawing/2014/main" id="{EBFE3A90-87B7-9A42-EFB0-AC83666F1A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552" y="2050785"/>
            <a:ext cx="2514600" cy="2514600"/>
          </a:xfrm>
          <a:prstGeom prst="rect">
            <a:avLst/>
          </a:prstGeom>
        </p:spPr>
      </p:pic>
      <p:sp>
        <p:nvSpPr>
          <p:cNvPr id="18" name="TextBox 1">
            <a:extLst>
              <a:ext uri="{FF2B5EF4-FFF2-40B4-BE49-F238E27FC236}">
                <a16:creationId xmlns:a16="http://schemas.microsoft.com/office/drawing/2014/main" id="{5282437E-E43C-0FB9-6073-8EB67A8EE0E9}"/>
              </a:ext>
            </a:extLst>
          </p:cNvPr>
          <p:cNvSpPr txBox="1"/>
          <p:nvPr/>
        </p:nvSpPr>
        <p:spPr>
          <a:xfrm>
            <a:off x="1120553" y="4752663"/>
            <a:ext cx="241450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111111"/>
                </a:solidFill>
                <a:latin typeface="Inter" panose="02000503000000020004" pitchFamily="2" charset="0"/>
                <a:ea typeface="Inter" panose="02000503000000020004" pitchFamily="2" charset="0"/>
              </a:rPr>
              <a:t>Snow-Free Flight = Lidar</a:t>
            </a:r>
          </a:p>
          <a:p>
            <a:pPr marL="285750" indent="-285750">
              <a:buFont typeface="Arial" panose="020B0604020202020204" pitchFamily="34" charset="0"/>
              <a:buChar char="•"/>
            </a:pPr>
            <a:r>
              <a:rPr lang="en-US" i="0" u="none" strike="noStrike" baseline="0" dirty="0">
                <a:solidFill>
                  <a:srgbClr val="111111"/>
                </a:solidFill>
                <a:latin typeface="Inter" panose="02000503000000020004" pitchFamily="2" charset="0"/>
                <a:ea typeface="Inter" panose="02000503000000020004" pitchFamily="2" charset="0"/>
              </a:rPr>
              <a:t>Snow-On Flights = Lidar + Spectrometry</a:t>
            </a:r>
          </a:p>
        </p:txBody>
      </p:sp>
      <p:pic>
        <p:nvPicPr>
          <p:cNvPr id="19" name="Picture 18">
            <a:extLst>
              <a:ext uri="{FF2B5EF4-FFF2-40B4-BE49-F238E27FC236}">
                <a16:creationId xmlns:a16="http://schemas.microsoft.com/office/drawing/2014/main" id="{B4C078C6-440B-1B07-A835-E38194F616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141" y="2050785"/>
            <a:ext cx="4964725" cy="2514600"/>
          </a:xfrm>
          <a:prstGeom prst="rect">
            <a:avLst/>
          </a:prstGeom>
          <a:ln>
            <a:solidFill>
              <a:schemeClr val="tx1"/>
            </a:solidFill>
          </a:ln>
        </p:spPr>
      </p:pic>
      <p:sp>
        <p:nvSpPr>
          <p:cNvPr id="26" name="TextBox 1">
            <a:extLst>
              <a:ext uri="{FF2B5EF4-FFF2-40B4-BE49-F238E27FC236}">
                <a16:creationId xmlns:a16="http://schemas.microsoft.com/office/drawing/2014/main" id="{5994F6CF-84F5-AEAE-F125-46A551A2DFF3}"/>
              </a:ext>
            </a:extLst>
          </p:cNvPr>
          <p:cNvSpPr txBox="1"/>
          <p:nvPr/>
        </p:nvSpPr>
        <p:spPr>
          <a:xfrm>
            <a:off x="3816617" y="4752663"/>
            <a:ext cx="4402318"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111111"/>
                </a:solidFill>
                <a:latin typeface="Inter" panose="02000503000000020004" pitchFamily="2" charset="0"/>
                <a:ea typeface="Inter" panose="02000503000000020004" pitchFamily="2" charset="0"/>
              </a:rPr>
              <a:t>Model Snowpack = iSnobal</a:t>
            </a:r>
          </a:p>
          <a:p>
            <a:pPr marL="285750" indent="-285750">
              <a:buFont typeface="Arial" panose="020B0604020202020204" pitchFamily="34" charset="0"/>
              <a:buChar char="•"/>
            </a:pPr>
            <a:r>
              <a:rPr lang="en-US" i="0" u="none" strike="noStrike" baseline="0" dirty="0">
                <a:solidFill>
                  <a:srgbClr val="111111"/>
                </a:solidFill>
                <a:latin typeface="Inter" panose="02000503000000020004" pitchFamily="2" charset="0"/>
                <a:ea typeface="Inter" panose="02000503000000020004" pitchFamily="2" charset="0"/>
              </a:rPr>
              <a:t>Forecast </a:t>
            </a:r>
            <a:r>
              <a:rPr lang="en-US" dirty="0">
                <a:solidFill>
                  <a:srgbClr val="111111"/>
                </a:solidFill>
                <a:latin typeface="Inter" panose="02000503000000020004" pitchFamily="2" charset="0"/>
                <a:ea typeface="Inter" panose="02000503000000020004" pitchFamily="2" charset="0"/>
              </a:rPr>
              <a:t>Runoff = WRF-Hydro</a:t>
            </a:r>
            <a:endParaRPr lang="en-US" i="0" u="none" strike="noStrike" baseline="0" dirty="0">
              <a:solidFill>
                <a:srgbClr val="111111"/>
              </a:solidFill>
              <a:latin typeface="Inter" panose="02000503000000020004" pitchFamily="2" charset="0"/>
              <a:ea typeface="Inter" panose="02000503000000020004" pitchFamily="2" charset="0"/>
            </a:endParaRPr>
          </a:p>
        </p:txBody>
      </p:sp>
      <p:pic>
        <p:nvPicPr>
          <p:cNvPr id="27" name="Picture 26" descr="A picture containing sky, outdoor, mountain, nature&#10;&#10;Description automatically generated">
            <a:extLst>
              <a:ext uri="{FF2B5EF4-FFF2-40B4-BE49-F238E27FC236}">
                <a16:creationId xmlns:a16="http://schemas.microsoft.com/office/drawing/2014/main" id="{A8E5F65B-B319-6291-C6FF-A5B49D3D1B8E}"/>
              </a:ext>
            </a:extLst>
          </p:cNvPr>
          <p:cNvPicPr>
            <a:picLocks noChangeAspect="1"/>
          </p:cNvPicPr>
          <p:nvPr/>
        </p:nvPicPr>
        <p:blipFill>
          <a:blip r:embed="rId6"/>
          <a:stretch>
            <a:fillRect/>
          </a:stretch>
        </p:blipFill>
        <p:spPr>
          <a:xfrm>
            <a:off x="8769856" y="2050785"/>
            <a:ext cx="3352800" cy="2514600"/>
          </a:xfrm>
          <a:prstGeom prst="rect">
            <a:avLst/>
          </a:prstGeom>
          <a:ln w="12700">
            <a:solidFill>
              <a:srgbClr val="111111"/>
            </a:solidFill>
          </a:ln>
        </p:spPr>
      </p:pic>
      <p:sp>
        <p:nvSpPr>
          <p:cNvPr id="28" name="TextBox 1">
            <a:extLst>
              <a:ext uri="{FF2B5EF4-FFF2-40B4-BE49-F238E27FC236}">
                <a16:creationId xmlns:a16="http://schemas.microsoft.com/office/drawing/2014/main" id="{313CBB63-6CD8-AFDE-8FAB-9E46FF3B145C}"/>
              </a:ext>
            </a:extLst>
          </p:cNvPr>
          <p:cNvSpPr txBox="1"/>
          <p:nvPr/>
        </p:nvSpPr>
        <p:spPr>
          <a:xfrm>
            <a:off x="8769856" y="4752663"/>
            <a:ext cx="33528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i="0" u="none" strike="noStrike" baseline="0" dirty="0">
                <a:solidFill>
                  <a:srgbClr val="111111"/>
                </a:solidFill>
                <a:latin typeface="Inter" panose="02000503000000020004" pitchFamily="2" charset="0"/>
                <a:ea typeface="Inter" panose="02000503000000020004" pitchFamily="2" charset="0"/>
              </a:rPr>
              <a:t>Compare = CBRFC, SNOTEL</a:t>
            </a:r>
          </a:p>
          <a:p>
            <a:pPr marL="285750" indent="-285750">
              <a:buFont typeface="Arial" panose="020B0604020202020204" pitchFamily="34" charset="0"/>
              <a:buChar char="•"/>
            </a:pPr>
            <a:r>
              <a:rPr lang="en-US" dirty="0">
                <a:solidFill>
                  <a:srgbClr val="111111"/>
                </a:solidFill>
                <a:latin typeface="Inter" panose="02000503000000020004" pitchFamily="2" charset="0"/>
                <a:ea typeface="Inter" panose="02000503000000020004" pitchFamily="2" charset="0"/>
              </a:rPr>
              <a:t>Operate = SACS</a:t>
            </a:r>
          </a:p>
          <a:p>
            <a:pPr marL="285750" indent="-285750">
              <a:buFont typeface="Arial" panose="020B0604020202020204" pitchFamily="34" charset="0"/>
              <a:buChar char="•"/>
            </a:pPr>
            <a:r>
              <a:rPr lang="en-US" i="0" u="none" strike="noStrike" baseline="0" dirty="0">
                <a:solidFill>
                  <a:srgbClr val="111111"/>
                </a:solidFill>
                <a:latin typeface="Inter" panose="02000503000000020004" pitchFamily="2" charset="0"/>
                <a:ea typeface="Inter" panose="02000503000000020004" pitchFamily="2" charset="0"/>
              </a:rPr>
              <a:t>Plan = UCRAF</a:t>
            </a:r>
          </a:p>
        </p:txBody>
      </p:sp>
      <p:sp>
        <p:nvSpPr>
          <p:cNvPr id="29" name="TextBox 1">
            <a:extLst>
              <a:ext uri="{FF2B5EF4-FFF2-40B4-BE49-F238E27FC236}">
                <a16:creationId xmlns:a16="http://schemas.microsoft.com/office/drawing/2014/main" id="{DB429A3C-C4EC-5F95-2FBD-654D282D1812}"/>
              </a:ext>
            </a:extLst>
          </p:cNvPr>
          <p:cNvSpPr txBox="1"/>
          <p:nvPr/>
        </p:nvSpPr>
        <p:spPr>
          <a:xfrm>
            <a:off x="9074763" y="6461792"/>
            <a:ext cx="237555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EE6417"/>
                </a:solidFill>
                <a:latin typeface="Inter" panose="02000503000000020004" pitchFamily="2" charset="0"/>
                <a:ea typeface="Inter" panose="02000503000000020004" pitchFamily="2" charset="0"/>
              </a:rPr>
              <a:t>Experimental</a:t>
            </a:r>
            <a:endParaRPr lang="en-US" b="1" u="none" strike="noStrike" baseline="0" dirty="0">
              <a:solidFill>
                <a:srgbClr val="EE6417"/>
              </a:solidFill>
              <a:latin typeface="Inter" panose="02000503000000020004" pitchFamily="2" charset="0"/>
              <a:ea typeface="Inter" panose="02000503000000020004" pitchFamily="2" charset="0"/>
            </a:endParaRPr>
          </a:p>
        </p:txBody>
      </p:sp>
      <p:sp>
        <p:nvSpPr>
          <p:cNvPr id="32" name="Left Brace 31">
            <a:extLst>
              <a:ext uri="{FF2B5EF4-FFF2-40B4-BE49-F238E27FC236}">
                <a16:creationId xmlns:a16="http://schemas.microsoft.com/office/drawing/2014/main" id="{F404655F-DA51-BC96-73C4-7494CA577148}"/>
              </a:ext>
            </a:extLst>
          </p:cNvPr>
          <p:cNvSpPr/>
          <p:nvPr/>
        </p:nvSpPr>
        <p:spPr>
          <a:xfrm rot="16200000">
            <a:off x="10003303" y="4730762"/>
            <a:ext cx="518475" cy="2985369"/>
          </a:xfrm>
          <a:prstGeom prst="leftBrace">
            <a:avLst>
              <a:gd name="adj1" fmla="val 17334"/>
              <a:gd name="adj2" fmla="val 49251"/>
            </a:avLst>
          </a:prstGeom>
          <a:ln w="38100">
            <a:solidFill>
              <a:srgbClr val="EE64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EE6417"/>
              </a:highlight>
            </a:endParaRPr>
          </a:p>
        </p:txBody>
      </p:sp>
      <p:sp>
        <p:nvSpPr>
          <p:cNvPr id="33" name="Left Brace 32">
            <a:extLst>
              <a:ext uri="{FF2B5EF4-FFF2-40B4-BE49-F238E27FC236}">
                <a16:creationId xmlns:a16="http://schemas.microsoft.com/office/drawing/2014/main" id="{1B2BF14A-6D64-5886-6D87-910FDCDD29AA}"/>
              </a:ext>
            </a:extLst>
          </p:cNvPr>
          <p:cNvSpPr/>
          <p:nvPr/>
        </p:nvSpPr>
        <p:spPr>
          <a:xfrm rot="16200000">
            <a:off x="4455795" y="2725735"/>
            <a:ext cx="518475" cy="7007805"/>
          </a:xfrm>
          <a:prstGeom prst="leftBrace">
            <a:avLst>
              <a:gd name="adj1" fmla="val 17334"/>
              <a:gd name="adj2" fmla="val 49251"/>
            </a:avLst>
          </a:prstGeom>
          <a:ln w="38100">
            <a:solidFill>
              <a:srgbClr val="EE64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highlight>
                <a:srgbClr val="EE6417"/>
              </a:highlight>
            </a:endParaRPr>
          </a:p>
        </p:txBody>
      </p:sp>
      <p:sp>
        <p:nvSpPr>
          <p:cNvPr id="34" name="TextBox 1">
            <a:extLst>
              <a:ext uri="{FF2B5EF4-FFF2-40B4-BE49-F238E27FC236}">
                <a16:creationId xmlns:a16="http://schemas.microsoft.com/office/drawing/2014/main" id="{68E780E1-6EEF-E7A4-8DE9-5EE2533EF8D8}"/>
              </a:ext>
            </a:extLst>
          </p:cNvPr>
          <p:cNvSpPr txBox="1"/>
          <p:nvPr/>
        </p:nvSpPr>
        <p:spPr>
          <a:xfrm>
            <a:off x="3535053" y="6461792"/>
            <a:ext cx="237555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rgbClr val="EE6417"/>
                </a:solidFill>
                <a:latin typeface="Inter" panose="02000503000000020004" pitchFamily="2" charset="0"/>
                <a:ea typeface="Inter" panose="02000503000000020004" pitchFamily="2" charset="0"/>
              </a:rPr>
              <a:t>Established</a:t>
            </a:r>
            <a:endParaRPr lang="en-US" b="1" u="none" strike="noStrike" baseline="0" dirty="0">
              <a:solidFill>
                <a:srgbClr val="EE6417"/>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51739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2" grpId="0" animBg="1"/>
      <p:bldP spid="33"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99758"/>
            <a:ext cx="8918336" cy="1031477"/>
          </a:xfrm>
        </p:spPr>
        <p:txBody>
          <a:bodyPr>
            <a:normAutofit/>
          </a:bodyPr>
          <a:lstStyle/>
          <a:p>
            <a:r>
              <a:rPr lang="en-US" dirty="0"/>
              <a:t>Project Location</a:t>
            </a:r>
          </a:p>
        </p:txBody>
      </p:sp>
      <p:pic>
        <p:nvPicPr>
          <p:cNvPr id="4" name="Picture 3">
            <a:extLst>
              <a:ext uri="{FF2B5EF4-FFF2-40B4-BE49-F238E27FC236}">
                <a16:creationId xmlns:a16="http://schemas.microsoft.com/office/drawing/2014/main" id="{6D878686-ED7F-7937-7B8B-6DFDA69985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9425" y="1030689"/>
            <a:ext cx="8433149" cy="5634061"/>
          </a:xfrm>
          <a:prstGeom prst="rect">
            <a:avLst/>
          </a:prstGeom>
        </p:spPr>
      </p:pic>
    </p:spTree>
    <p:extLst>
      <p:ext uri="{BB962C8B-B14F-4D97-AF65-F5344CB8AC3E}">
        <p14:creationId xmlns:p14="http://schemas.microsoft.com/office/powerpoint/2010/main" val="554736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99758"/>
            <a:ext cx="8644959" cy="1031477"/>
          </a:xfrm>
        </p:spPr>
        <p:txBody>
          <a:bodyPr>
            <a:normAutofit/>
          </a:bodyPr>
          <a:lstStyle/>
          <a:p>
            <a:r>
              <a:rPr lang="en-US" dirty="0"/>
              <a:t>Budget &amp; Timeline</a:t>
            </a:r>
          </a:p>
        </p:txBody>
      </p:sp>
      <p:graphicFrame>
        <p:nvGraphicFramePr>
          <p:cNvPr id="3" name="Table 2">
            <a:extLst>
              <a:ext uri="{FF2B5EF4-FFF2-40B4-BE49-F238E27FC236}">
                <a16:creationId xmlns:a16="http://schemas.microsoft.com/office/drawing/2014/main" id="{2FFC7983-C502-12C2-EF69-2662F938D4B3}"/>
              </a:ext>
            </a:extLst>
          </p:cNvPr>
          <p:cNvGraphicFramePr>
            <a:graphicFrameLocks noGrp="1"/>
          </p:cNvGraphicFramePr>
          <p:nvPr>
            <p:extLst>
              <p:ext uri="{D42A27DB-BD31-4B8C-83A1-F6EECF244321}">
                <p14:modId xmlns:p14="http://schemas.microsoft.com/office/powerpoint/2010/main" val="1400127727"/>
              </p:ext>
            </p:extLst>
          </p:nvPr>
        </p:nvGraphicFramePr>
        <p:xfrm>
          <a:off x="1543157" y="1128564"/>
          <a:ext cx="9786994" cy="3714750"/>
        </p:xfrm>
        <a:graphic>
          <a:graphicData uri="http://schemas.openxmlformats.org/drawingml/2006/table">
            <a:tbl>
              <a:tblPr/>
              <a:tblGrid>
                <a:gridCol w="7190940">
                  <a:extLst>
                    <a:ext uri="{9D8B030D-6E8A-4147-A177-3AD203B41FA5}">
                      <a16:colId xmlns:a16="http://schemas.microsoft.com/office/drawing/2014/main" val="2184318928"/>
                    </a:ext>
                  </a:extLst>
                </a:gridCol>
                <a:gridCol w="2596054">
                  <a:extLst>
                    <a:ext uri="{9D8B030D-6E8A-4147-A177-3AD203B41FA5}">
                      <a16:colId xmlns:a16="http://schemas.microsoft.com/office/drawing/2014/main" val="2216164923"/>
                    </a:ext>
                  </a:extLst>
                </a:gridCol>
              </a:tblGrid>
              <a:tr h="419100">
                <a:tc>
                  <a:txBody>
                    <a:bodyPr/>
                    <a:lstStyle/>
                    <a:p>
                      <a:pPr algn="l" fontAlgn="base"/>
                      <a:r>
                        <a:rPr lang="en-US" sz="2400" b="1" i="0" dirty="0">
                          <a:solidFill>
                            <a:srgbClr val="FFFFFF"/>
                          </a:solidFill>
                          <a:effectLst/>
                          <a:latin typeface="Inter" panose="02000503000000020004" pitchFamily="2" charset="0"/>
                          <a:ea typeface="Inter" panose="02000503000000020004" pitchFamily="2" charset="0"/>
                        </a:rPr>
                        <a:t>FUNDING SOURCES</a:t>
                      </a:r>
                      <a:r>
                        <a:rPr lang="en-US" sz="2400" b="0" i="0" dirty="0">
                          <a:solidFill>
                            <a:srgbClr val="FFFFFF"/>
                          </a:solidFill>
                          <a:effectLst/>
                          <a:latin typeface="Inter" panose="02000503000000020004" pitchFamily="2" charset="0"/>
                          <a:ea typeface="Inter" panose="02000503000000020004" pitchFamily="2" charset="0"/>
                        </a:rPr>
                        <a:t>​</a:t>
                      </a:r>
                      <a:endParaRPr lang="en-US" sz="2400" b="0" i="0" dirty="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772116"/>
                    </a:solidFill>
                  </a:tcPr>
                </a:tc>
                <a:tc>
                  <a:txBody>
                    <a:bodyPr/>
                    <a:lstStyle/>
                    <a:p>
                      <a:pPr algn="l" fontAlgn="base"/>
                      <a:r>
                        <a:rPr lang="en-US" sz="2400" b="1" i="0" dirty="0">
                          <a:solidFill>
                            <a:srgbClr val="FFFFFF"/>
                          </a:solidFill>
                          <a:effectLst/>
                          <a:latin typeface="Inter" panose="02000503000000020004" pitchFamily="2" charset="0"/>
                          <a:ea typeface="Inter" panose="02000503000000020004" pitchFamily="2" charset="0"/>
                        </a:rPr>
                        <a:t>AMOUNT</a:t>
                      </a:r>
                      <a:r>
                        <a:rPr lang="en-US" sz="2400" b="0" i="0" dirty="0">
                          <a:solidFill>
                            <a:srgbClr val="FFFFFF"/>
                          </a:solidFill>
                          <a:effectLst/>
                          <a:latin typeface="Inter" panose="02000503000000020004" pitchFamily="2" charset="0"/>
                          <a:ea typeface="Inter" panose="02000503000000020004" pitchFamily="2" charset="0"/>
                        </a:rPr>
                        <a:t>​</a:t>
                      </a:r>
                      <a:endParaRPr lang="en-US" sz="2400" b="0" i="0" dirty="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772116"/>
                    </a:solidFill>
                  </a:tcPr>
                </a:tc>
                <a:extLst>
                  <a:ext uri="{0D108BD9-81ED-4DB2-BD59-A6C34878D82A}">
                    <a16:rowId xmlns:a16="http://schemas.microsoft.com/office/drawing/2014/main" val="2122577174"/>
                  </a:ext>
                </a:extLst>
              </a:tr>
              <a:tr h="514350">
                <a:tc gridSpan="2">
                  <a:txBody>
                    <a:bodyPr/>
                    <a:lstStyle/>
                    <a:p>
                      <a:pPr algn="l" fontAlgn="base"/>
                      <a:r>
                        <a:rPr lang="en-US" sz="2400" b="1" i="0" dirty="0">
                          <a:solidFill>
                            <a:srgbClr val="111111"/>
                          </a:solidFill>
                          <a:effectLst/>
                          <a:latin typeface="Inter" panose="02000503000000020004" pitchFamily="2" charset="0"/>
                          <a:ea typeface="Inter" panose="02000503000000020004" pitchFamily="2" charset="0"/>
                        </a:rPr>
                        <a:t>Non-Federal Entities</a:t>
                      </a:r>
                      <a:r>
                        <a:rPr lang="en-US" sz="2400" b="0" i="0" dirty="0">
                          <a:solidFill>
                            <a:srgbClr val="111111"/>
                          </a:solidFill>
                          <a:effectLst/>
                          <a:latin typeface="Inter" panose="02000503000000020004" pitchFamily="2" charset="0"/>
                          <a:ea typeface="Inter" panose="02000503000000020004" pitchFamily="2" charset="0"/>
                        </a:rPr>
                        <a:t>​</a:t>
                      </a:r>
                      <a:endParaRPr lang="en-US" sz="2400" b="0" i="0" dirty="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4205476661"/>
                  </a:ext>
                </a:extLst>
              </a:tr>
              <a:tr h="400050">
                <a:tc>
                  <a:txBody>
                    <a:bodyPr/>
                    <a:lstStyle/>
                    <a:p>
                      <a:pPr algn="l" fontAlgn="base"/>
                      <a:r>
                        <a:rPr lang="en-US" sz="2400" b="0" i="0">
                          <a:solidFill>
                            <a:srgbClr val="000000"/>
                          </a:solidFill>
                          <a:effectLst/>
                          <a:latin typeface="Inter" panose="02000503000000020004" pitchFamily="2" charset="0"/>
                          <a:ea typeface="Inter" panose="02000503000000020004" pitchFamily="2" charset="0"/>
                        </a:rPr>
                        <a:t>     1. Colorado River Authority of Utah​</a:t>
                      </a:r>
                      <a:endParaRPr lang="en-US" sz="2400" b="0" i="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tcPr>
                </a:tc>
                <a:tc>
                  <a:txBody>
                    <a:bodyPr/>
                    <a:lstStyle/>
                    <a:p>
                      <a:pPr algn="l" fontAlgn="base"/>
                      <a:r>
                        <a:rPr lang="en-US" sz="2400" b="0" i="0">
                          <a:solidFill>
                            <a:srgbClr val="000000"/>
                          </a:solidFill>
                          <a:effectLst/>
                          <a:latin typeface="Inter" panose="02000503000000020004" pitchFamily="2" charset="0"/>
                          <a:ea typeface="Inter" panose="02000503000000020004" pitchFamily="2" charset="0"/>
                        </a:rPr>
                        <a:t>$   650,000.00​</a:t>
                      </a:r>
                      <a:endParaRPr lang="en-US" sz="2400" b="0" i="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6715967"/>
                  </a:ext>
                </a:extLst>
              </a:tr>
              <a:tr h="419100">
                <a:tc>
                  <a:txBody>
                    <a:bodyPr/>
                    <a:lstStyle/>
                    <a:p>
                      <a:pPr algn="l" fontAlgn="base"/>
                      <a:r>
                        <a:rPr lang="en-US" sz="2400" b="0" i="0" dirty="0">
                          <a:solidFill>
                            <a:srgbClr val="000000"/>
                          </a:solidFill>
                          <a:effectLst/>
                          <a:latin typeface="Inter" panose="02000503000000020004" pitchFamily="2" charset="0"/>
                          <a:ea typeface="Inter" panose="02000503000000020004" pitchFamily="2" charset="0"/>
                        </a:rPr>
                        <a:t>     2. Central Utah Water Conservancy District​</a:t>
                      </a:r>
                      <a:endParaRPr lang="en-US" sz="2400" b="0" i="0" dirty="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tcPr>
                </a:tc>
                <a:tc>
                  <a:txBody>
                    <a:bodyPr/>
                    <a:lstStyle/>
                    <a:p>
                      <a:pPr algn="l" fontAlgn="base"/>
                      <a:r>
                        <a:rPr lang="en-US" sz="2400" b="0" i="0" dirty="0">
                          <a:solidFill>
                            <a:srgbClr val="000000"/>
                          </a:solidFill>
                          <a:effectLst/>
                          <a:latin typeface="Inter" panose="02000503000000020004" pitchFamily="2" charset="0"/>
                          <a:ea typeface="Inter" panose="02000503000000020004" pitchFamily="2" charset="0"/>
                        </a:rPr>
                        <a:t>$   250,000.00​</a:t>
                      </a:r>
                      <a:endParaRPr lang="en-US" sz="2400" b="0" i="0" dirty="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2641250"/>
                  </a:ext>
                </a:extLst>
              </a:tr>
              <a:tr h="400050">
                <a:tc>
                  <a:txBody>
                    <a:bodyPr/>
                    <a:lstStyle/>
                    <a:p>
                      <a:pPr algn="l" fontAlgn="base"/>
                      <a:r>
                        <a:rPr lang="en-US" sz="2400" b="0" i="0" dirty="0">
                          <a:solidFill>
                            <a:srgbClr val="000000"/>
                          </a:solidFill>
                          <a:effectLst/>
                          <a:latin typeface="Inter" panose="02000503000000020004" pitchFamily="2" charset="0"/>
                          <a:ea typeface="Inter" panose="02000503000000020004" pitchFamily="2" charset="0"/>
                        </a:rPr>
                        <a:t>     3. Utah Division of Water Resources​</a:t>
                      </a:r>
                      <a:endParaRPr lang="en-US" sz="2400" b="0" i="0" dirty="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2400" b="0" i="0" dirty="0">
                          <a:solidFill>
                            <a:srgbClr val="000000"/>
                          </a:solidFill>
                          <a:effectLst/>
                          <a:latin typeface="Inter" panose="02000503000000020004" pitchFamily="2" charset="0"/>
                          <a:ea typeface="Inter" panose="02000503000000020004" pitchFamily="2" charset="0"/>
                        </a:rPr>
                        <a:t>$   100,000.00​</a:t>
                      </a:r>
                      <a:endParaRPr lang="en-US" sz="2400" b="0" i="0" dirty="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7763960"/>
                  </a:ext>
                </a:extLst>
              </a:tr>
              <a:tr h="400050">
                <a:tc>
                  <a:txBody>
                    <a:bodyPr/>
                    <a:lstStyle/>
                    <a:p>
                      <a:pPr algn="l" fontAlgn="base"/>
                      <a:r>
                        <a:rPr lang="en-US" sz="2400" b="1" i="0">
                          <a:solidFill>
                            <a:srgbClr val="000000"/>
                          </a:solidFill>
                          <a:effectLst/>
                          <a:latin typeface="Inter" panose="02000503000000020004" pitchFamily="2" charset="0"/>
                          <a:ea typeface="Inter" panose="02000503000000020004" pitchFamily="2" charset="0"/>
                        </a:rPr>
                        <a:t>Non-Federal Subtotal</a:t>
                      </a:r>
                      <a:r>
                        <a:rPr lang="en-US" sz="2400" b="0" i="0">
                          <a:solidFill>
                            <a:srgbClr val="000000"/>
                          </a:solidFill>
                          <a:effectLst/>
                          <a:latin typeface="Inter" panose="02000503000000020004" pitchFamily="2" charset="0"/>
                          <a:ea typeface="Inter" panose="02000503000000020004" pitchFamily="2" charset="0"/>
                        </a:rPr>
                        <a:t>​</a:t>
                      </a:r>
                      <a:endParaRPr lang="en-US" sz="2400" b="0" i="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2400" b="1" i="0">
                          <a:solidFill>
                            <a:srgbClr val="000000"/>
                          </a:solidFill>
                          <a:effectLst/>
                          <a:latin typeface="Inter" panose="02000503000000020004" pitchFamily="2" charset="0"/>
                          <a:ea typeface="Inter" panose="02000503000000020004" pitchFamily="2" charset="0"/>
                        </a:rPr>
                        <a:t>$1,000,000.00</a:t>
                      </a:r>
                      <a:r>
                        <a:rPr lang="en-US" sz="2400" b="0" i="0">
                          <a:solidFill>
                            <a:srgbClr val="000000"/>
                          </a:solidFill>
                          <a:effectLst/>
                          <a:latin typeface="Inter" panose="02000503000000020004" pitchFamily="2" charset="0"/>
                          <a:ea typeface="Inter" panose="02000503000000020004" pitchFamily="2" charset="0"/>
                        </a:rPr>
                        <a:t>​</a:t>
                      </a:r>
                      <a:endParaRPr lang="en-US" sz="2400" b="0" i="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6737677"/>
                  </a:ext>
                </a:extLst>
              </a:tr>
              <a:tr h="400050">
                <a:tc>
                  <a:txBody>
                    <a:bodyPr/>
                    <a:lstStyle/>
                    <a:p>
                      <a:pPr algn="l" fontAlgn="base"/>
                      <a:r>
                        <a:rPr lang="en-US" sz="2400" b="1" i="0" dirty="0">
                          <a:solidFill>
                            <a:srgbClr val="000000"/>
                          </a:solidFill>
                          <a:effectLst/>
                          <a:latin typeface="Inter" panose="02000503000000020004" pitchFamily="2" charset="0"/>
                          <a:ea typeface="Inter" panose="02000503000000020004" pitchFamily="2" charset="0"/>
                        </a:rPr>
                        <a:t>Reclamation Federal Funding</a:t>
                      </a:r>
                      <a:r>
                        <a:rPr lang="en-US" sz="2400" b="0" i="0" dirty="0">
                          <a:solidFill>
                            <a:srgbClr val="000000"/>
                          </a:solidFill>
                          <a:effectLst/>
                          <a:latin typeface="Inter" panose="02000503000000020004" pitchFamily="2" charset="0"/>
                          <a:ea typeface="Inter" panose="02000503000000020004" pitchFamily="2" charset="0"/>
                        </a:rPr>
                        <a:t>​</a:t>
                      </a:r>
                      <a:endParaRPr lang="en-US" sz="2400" b="0" i="0" dirty="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D9D9D9"/>
                    </a:solidFill>
                  </a:tcPr>
                </a:tc>
                <a:tc>
                  <a:txBody>
                    <a:bodyPr/>
                    <a:lstStyle/>
                    <a:p>
                      <a:pPr algn="l" fontAlgn="base"/>
                      <a:r>
                        <a:rPr lang="en-US" sz="2400" b="1" i="0" dirty="0">
                          <a:solidFill>
                            <a:srgbClr val="000000"/>
                          </a:solidFill>
                          <a:effectLst/>
                          <a:latin typeface="Inter" panose="02000503000000020004" pitchFamily="2" charset="0"/>
                          <a:ea typeface="Inter" panose="02000503000000020004" pitchFamily="2" charset="0"/>
                        </a:rPr>
                        <a:t>$   999,999.00</a:t>
                      </a:r>
                      <a:r>
                        <a:rPr lang="en-US" sz="2400" b="0" i="0" dirty="0">
                          <a:solidFill>
                            <a:srgbClr val="000000"/>
                          </a:solidFill>
                          <a:effectLst/>
                          <a:latin typeface="Inter" panose="02000503000000020004" pitchFamily="2" charset="0"/>
                          <a:ea typeface="Inter" panose="02000503000000020004" pitchFamily="2" charset="0"/>
                        </a:rPr>
                        <a:t>​</a:t>
                      </a:r>
                      <a:endParaRPr lang="en-US" sz="2400" b="0" i="0" dirty="0">
                        <a:solidFill>
                          <a:srgbClr val="49494B"/>
                        </a:solidFill>
                        <a:effectLst/>
                        <a:latin typeface="Inter" panose="02000503000000020004" pitchFamily="2" charset="0"/>
                        <a:ea typeface="Inter" panose="02000503000000020004" pitchFamily="2" charset="0"/>
                      </a:endParaRP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77124583"/>
                  </a:ext>
                </a:extLst>
              </a:tr>
              <a:tr h="400050">
                <a:tc>
                  <a:txBody>
                    <a:bodyPr/>
                    <a:lstStyle/>
                    <a:p>
                      <a:pPr algn="l" fontAlgn="base"/>
                      <a:r>
                        <a:rPr lang="en-US" sz="2400" b="1" i="0" dirty="0">
                          <a:solidFill>
                            <a:schemeClr val="bg1"/>
                          </a:solidFill>
                          <a:effectLst/>
                          <a:latin typeface="Inter" panose="02000503000000020004" pitchFamily="2" charset="0"/>
                          <a:ea typeface="Inter" panose="02000503000000020004" pitchFamily="2" charset="0"/>
                        </a:rPr>
                        <a:t>TOTAL PROJECT COST</a:t>
                      </a:r>
                      <a:r>
                        <a:rPr lang="en-US" sz="2400" b="0" i="0" dirty="0">
                          <a:solidFill>
                            <a:schemeClr val="bg1"/>
                          </a:solidFill>
                          <a:effectLst/>
                          <a:latin typeface="Inter" panose="02000503000000020004" pitchFamily="2" charset="0"/>
                          <a:ea typeface="Inter" panose="02000503000000020004" pitchFamily="2" charset="0"/>
                        </a:rPr>
                        <a:t>​</a:t>
                      </a: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772116"/>
                    </a:solidFill>
                  </a:tcPr>
                </a:tc>
                <a:tc>
                  <a:txBody>
                    <a:bodyPr/>
                    <a:lstStyle/>
                    <a:p>
                      <a:pPr algn="l" fontAlgn="base"/>
                      <a:r>
                        <a:rPr lang="en-US" sz="2400" b="1" i="0" dirty="0">
                          <a:solidFill>
                            <a:schemeClr val="bg1"/>
                          </a:solidFill>
                          <a:effectLst/>
                          <a:latin typeface="Inter" panose="02000503000000020004" pitchFamily="2" charset="0"/>
                          <a:ea typeface="Inter" panose="02000503000000020004" pitchFamily="2" charset="0"/>
                        </a:rPr>
                        <a:t>$1,999,999.00</a:t>
                      </a:r>
                      <a:r>
                        <a:rPr lang="en-US" sz="2400" b="0" i="0" dirty="0">
                          <a:solidFill>
                            <a:schemeClr val="bg1"/>
                          </a:solidFill>
                          <a:effectLst/>
                          <a:latin typeface="Inter" panose="02000503000000020004" pitchFamily="2" charset="0"/>
                          <a:ea typeface="Inter" panose="02000503000000020004" pitchFamily="2" charset="0"/>
                        </a:rPr>
                        <a:t>​</a:t>
                      </a:r>
                    </a:p>
                  </a:txBody>
                  <a:tcPr anchor="ctr">
                    <a:lnL w="10630" cap="flat" cmpd="sng" algn="ctr">
                      <a:solidFill>
                        <a:srgbClr val="000000"/>
                      </a:solidFill>
                      <a:prstDash val="solid"/>
                      <a:round/>
                      <a:headEnd type="none" w="med" len="med"/>
                      <a:tailEnd type="none" w="med" len="med"/>
                    </a:lnL>
                    <a:lnR w="10630" cap="flat" cmpd="sng" algn="ctr">
                      <a:solidFill>
                        <a:srgbClr val="000000"/>
                      </a:solidFill>
                      <a:prstDash val="solid"/>
                      <a:round/>
                      <a:headEnd type="none" w="med" len="med"/>
                      <a:tailEnd type="none" w="med" len="med"/>
                    </a:lnR>
                    <a:lnT w="10630" cap="flat" cmpd="sng" algn="ctr">
                      <a:solidFill>
                        <a:srgbClr val="000000"/>
                      </a:solidFill>
                      <a:prstDash val="solid"/>
                      <a:round/>
                      <a:headEnd type="none" w="med" len="med"/>
                      <a:tailEnd type="none" w="med" len="med"/>
                    </a:lnT>
                    <a:lnB w="10630" cap="flat" cmpd="sng" algn="ctr">
                      <a:solidFill>
                        <a:srgbClr val="000000"/>
                      </a:solidFill>
                      <a:prstDash val="solid"/>
                      <a:round/>
                      <a:headEnd type="none" w="med" len="med"/>
                      <a:tailEnd type="none" w="med" len="med"/>
                    </a:lnB>
                    <a:solidFill>
                      <a:srgbClr val="772116"/>
                    </a:solidFill>
                  </a:tcPr>
                </a:tc>
                <a:extLst>
                  <a:ext uri="{0D108BD9-81ED-4DB2-BD59-A6C34878D82A}">
                    <a16:rowId xmlns:a16="http://schemas.microsoft.com/office/drawing/2014/main" val="4290132899"/>
                  </a:ext>
                </a:extLst>
              </a:tr>
            </a:tbl>
          </a:graphicData>
        </a:graphic>
      </p:graphicFrame>
      <p:sp>
        <p:nvSpPr>
          <p:cNvPr id="4" name="Rectangle 1">
            <a:extLst>
              <a:ext uri="{FF2B5EF4-FFF2-40B4-BE49-F238E27FC236}">
                <a16:creationId xmlns:a16="http://schemas.microsoft.com/office/drawing/2014/main" id="{E9C54400-B69E-67E3-539C-F12CA09171A9}"/>
              </a:ext>
            </a:extLst>
          </p:cNvPr>
          <p:cNvSpPr>
            <a:spLocks noChangeArrowheads="1"/>
          </p:cNvSpPr>
          <p:nvPr/>
        </p:nvSpPr>
        <p:spPr bwMode="auto">
          <a:xfrm>
            <a:off x="2171700" y="2325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5" name="Straight Arrow Connector 4">
            <a:extLst>
              <a:ext uri="{FF2B5EF4-FFF2-40B4-BE49-F238E27FC236}">
                <a16:creationId xmlns:a16="http://schemas.microsoft.com/office/drawing/2014/main" id="{296F783C-7182-4C85-F493-253DF32FB66C}"/>
              </a:ext>
            </a:extLst>
          </p:cNvPr>
          <p:cNvCxnSpPr>
            <a:cxnSpLocks/>
            <a:stCxn id="41" idx="3"/>
          </p:cNvCxnSpPr>
          <p:nvPr/>
        </p:nvCxnSpPr>
        <p:spPr>
          <a:xfrm>
            <a:off x="1501629" y="5591739"/>
            <a:ext cx="10310588" cy="20582"/>
          </a:xfrm>
          <a:prstGeom prst="straightConnector1">
            <a:avLst/>
          </a:prstGeom>
          <a:ln w="76200">
            <a:solidFill>
              <a:srgbClr val="772116"/>
            </a:solidFill>
            <a:tailEnd type="triangle"/>
          </a:ln>
        </p:spPr>
        <p:style>
          <a:lnRef idx="1">
            <a:schemeClr val="accent1"/>
          </a:lnRef>
          <a:fillRef idx="0">
            <a:schemeClr val="accent1"/>
          </a:fillRef>
          <a:effectRef idx="0">
            <a:schemeClr val="accent1"/>
          </a:effectRef>
          <a:fontRef idx="minor">
            <a:schemeClr val="tx1"/>
          </a:fontRef>
        </p:style>
      </p:cxnSp>
      <p:sp>
        <p:nvSpPr>
          <p:cNvPr id="6" name="Google Shape;225;p17">
            <a:extLst>
              <a:ext uri="{FF2B5EF4-FFF2-40B4-BE49-F238E27FC236}">
                <a16:creationId xmlns:a16="http://schemas.microsoft.com/office/drawing/2014/main" id="{6421797B-9002-3102-924D-2A812B83533F}"/>
              </a:ext>
            </a:extLst>
          </p:cNvPr>
          <p:cNvSpPr/>
          <p:nvPr/>
        </p:nvSpPr>
        <p:spPr>
          <a:xfrm>
            <a:off x="3297558" y="5408382"/>
            <a:ext cx="182880" cy="365760"/>
          </a:xfrm>
          <a:prstGeom prst="rect">
            <a:avLst/>
          </a:prstGeom>
          <a:solidFill>
            <a:srgbClr val="1111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226;p17">
            <a:extLst>
              <a:ext uri="{FF2B5EF4-FFF2-40B4-BE49-F238E27FC236}">
                <a16:creationId xmlns:a16="http://schemas.microsoft.com/office/drawing/2014/main" id="{F0B86BBD-812A-16DB-82DF-74D93C2FCBE7}"/>
              </a:ext>
            </a:extLst>
          </p:cNvPr>
          <p:cNvSpPr txBox="1"/>
          <p:nvPr/>
        </p:nvSpPr>
        <p:spPr>
          <a:xfrm>
            <a:off x="2578663" y="5050909"/>
            <a:ext cx="1620670" cy="400069"/>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2000" b="1" dirty="0">
                <a:solidFill>
                  <a:srgbClr val="EE6417"/>
                </a:solidFill>
                <a:latin typeface="Inter"/>
                <a:ea typeface="Inter"/>
                <a:sym typeface="Inter"/>
              </a:rPr>
              <a:t>‘24</a:t>
            </a:r>
            <a:endParaRPr sz="2000" dirty="0"/>
          </a:p>
        </p:txBody>
      </p:sp>
      <p:sp>
        <p:nvSpPr>
          <p:cNvPr id="9" name="Google Shape;226;p17">
            <a:extLst>
              <a:ext uri="{FF2B5EF4-FFF2-40B4-BE49-F238E27FC236}">
                <a16:creationId xmlns:a16="http://schemas.microsoft.com/office/drawing/2014/main" id="{0CE5730E-A7B5-13E6-2249-F15883525969}"/>
              </a:ext>
            </a:extLst>
          </p:cNvPr>
          <p:cNvSpPr txBox="1"/>
          <p:nvPr/>
        </p:nvSpPr>
        <p:spPr>
          <a:xfrm>
            <a:off x="4979850" y="5050909"/>
            <a:ext cx="1620670" cy="400069"/>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2000" b="1" dirty="0">
                <a:solidFill>
                  <a:srgbClr val="EE6417"/>
                </a:solidFill>
                <a:latin typeface="Inter"/>
                <a:ea typeface="Inter"/>
                <a:cs typeface="Inter"/>
                <a:sym typeface="Inter"/>
              </a:rPr>
              <a:t>‘25</a:t>
            </a:r>
            <a:endParaRPr sz="2000" dirty="0"/>
          </a:p>
        </p:txBody>
      </p:sp>
      <p:sp>
        <p:nvSpPr>
          <p:cNvPr id="10" name="Google Shape;225;p17">
            <a:extLst>
              <a:ext uri="{FF2B5EF4-FFF2-40B4-BE49-F238E27FC236}">
                <a16:creationId xmlns:a16="http://schemas.microsoft.com/office/drawing/2014/main" id="{8F940DDC-2566-DB81-8A31-7276D77CE5CE}"/>
              </a:ext>
            </a:extLst>
          </p:cNvPr>
          <p:cNvSpPr/>
          <p:nvPr/>
        </p:nvSpPr>
        <p:spPr>
          <a:xfrm>
            <a:off x="5698745" y="5414040"/>
            <a:ext cx="182880" cy="365760"/>
          </a:xfrm>
          <a:prstGeom prst="rect">
            <a:avLst/>
          </a:prstGeom>
          <a:solidFill>
            <a:srgbClr val="1111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226;p17">
            <a:extLst>
              <a:ext uri="{FF2B5EF4-FFF2-40B4-BE49-F238E27FC236}">
                <a16:creationId xmlns:a16="http://schemas.microsoft.com/office/drawing/2014/main" id="{00438826-45AA-D94B-6756-83F72B005B80}"/>
              </a:ext>
            </a:extLst>
          </p:cNvPr>
          <p:cNvSpPr txBox="1"/>
          <p:nvPr/>
        </p:nvSpPr>
        <p:spPr>
          <a:xfrm>
            <a:off x="7381037" y="5050909"/>
            <a:ext cx="1620670" cy="400069"/>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2000" b="1" dirty="0">
                <a:solidFill>
                  <a:srgbClr val="EE6417"/>
                </a:solidFill>
                <a:latin typeface="Inter"/>
                <a:ea typeface="Inter"/>
                <a:cs typeface="Inter"/>
                <a:sym typeface="Inter"/>
              </a:rPr>
              <a:t>‘26</a:t>
            </a:r>
            <a:endParaRPr sz="2000" dirty="0"/>
          </a:p>
        </p:txBody>
      </p:sp>
      <p:sp>
        <p:nvSpPr>
          <p:cNvPr id="13" name="Google Shape;225;p17">
            <a:extLst>
              <a:ext uri="{FF2B5EF4-FFF2-40B4-BE49-F238E27FC236}">
                <a16:creationId xmlns:a16="http://schemas.microsoft.com/office/drawing/2014/main" id="{BF42976A-B594-68F9-08AE-270D37189583}"/>
              </a:ext>
            </a:extLst>
          </p:cNvPr>
          <p:cNvSpPr/>
          <p:nvPr/>
        </p:nvSpPr>
        <p:spPr>
          <a:xfrm>
            <a:off x="8099932" y="5408859"/>
            <a:ext cx="182880" cy="365760"/>
          </a:xfrm>
          <a:prstGeom prst="rect">
            <a:avLst/>
          </a:prstGeom>
          <a:solidFill>
            <a:srgbClr val="1111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 name="Google Shape;226;p17">
            <a:extLst>
              <a:ext uri="{FF2B5EF4-FFF2-40B4-BE49-F238E27FC236}">
                <a16:creationId xmlns:a16="http://schemas.microsoft.com/office/drawing/2014/main" id="{674CD94A-6ADA-D699-D601-11CA923B3230}"/>
              </a:ext>
            </a:extLst>
          </p:cNvPr>
          <p:cNvSpPr txBox="1"/>
          <p:nvPr/>
        </p:nvSpPr>
        <p:spPr>
          <a:xfrm>
            <a:off x="9782225" y="5050909"/>
            <a:ext cx="1620670" cy="400069"/>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2000" b="1" dirty="0">
                <a:solidFill>
                  <a:srgbClr val="EE6417"/>
                </a:solidFill>
                <a:latin typeface="Inter"/>
                <a:ea typeface="Inter"/>
                <a:sym typeface="Inter"/>
              </a:rPr>
              <a:t>‘27</a:t>
            </a:r>
            <a:endParaRPr sz="2000" dirty="0"/>
          </a:p>
        </p:txBody>
      </p:sp>
      <p:sp>
        <p:nvSpPr>
          <p:cNvPr id="16" name="Google Shape;225;p17">
            <a:extLst>
              <a:ext uri="{FF2B5EF4-FFF2-40B4-BE49-F238E27FC236}">
                <a16:creationId xmlns:a16="http://schemas.microsoft.com/office/drawing/2014/main" id="{033875AB-B209-686D-0F5C-19D75D586298}"/>
              </a:ext>
            </a:extLst>
          </p:cNvPr>
          <p:cNvSpPr/>
          <p:nvPr/>
        </p:nvSpPr>
        <p:spPr>
          <a:xfrm>
            <a:off x="10501119" y="5414040"/>
            <a:ext cx="182880" cy="365760"/>
          </a:xfrm>
          <a:prstGeom prst="rect">
            <a:avLst/>
          </a:prstGeom>
          <a:solidFill>
            <a:srgbClr val="1111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 name="Graphic 21" descr="Airplane with solid fill">
            <a:extLst>
              <a:ext uri="{FF2B5EF4-FFF2-40B4-BE49-F238E27FC236}">
                <a16:creationId xmlns:a16="http://schemas.microsoft.com/office/drawing/2014/main" id="{E3BA8667-251A-50E1-D073-90F46627E0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8399" y="5628970"/>
            <a:ext cx="570321" cy="570321"/>
          </a:xfrm>
          <a:prstGeom prst="rect">
            <a:avLst/>
          </a:prstGeom>
        </p:spPr>
      </p:pic>
      <p:pic>
        <p:nvPicPr>
          <p:cNvPr id="23" name="Graphic 22" descr="Airplane with solid fill">
            <a:extLst>
              <a:ext uri="{FF2B5EF4-FFF2-40B4-BE49-F238E27FC236}">
                <a16:creationId xmlns:a16="http://schemas.microsoft.com/office/drawing/2014/main" id="{5F13F5A5-0633-8E16-2E44-B0FAE86AB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41015" y="5638397"/>
            <a:ext cx="570321" cy="570321"/>
          </a:xfrm>
          <a:prstGeom prst="rect">
            <a:avLst/>
          </a:prstGeom>
        </p:spPr>
      </p:pic>
      <p:pic>
        <p:nvPicPr>
          <p:cNvPr id="24" name="Graphic 23" descr="Airplane with solid fill">
            <a:extLst>
              <a:ext uri="{FF2B5EF4-FFF2-40B4-BE49-F238E27FC236}">
                <a16:creationId xmlns:a16="http://schemas.microsoft.com/office/drawing/2014/main" id="{A76FB581-AA9C-7D73-860D-E1E3221DEB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2204" y="5638397"/>
            <a:ext cx="570321" cy="570321"/>
          </a:xfrm>
          <a:prstGeom prst="rect">
            <a:avLst/>
          </a:prstGeom>
        </p:spPr>
      </p:pic>
      <p:pic>
        <p:nvPicPr>
          <p:cNvPr id="25" name="Graphic 24" descr="Airplane with solid fill">
            <a:extLst>
              <a:ext uri="{FF2B5EF4-FFF2-40B4-BE49-F238E27FC236}">
                <a16:creationId xmlns:a16="http://schemas.microsoft.com/office/drawing/2014/main" id="{77872952-56B2-8BE3-D53C-CFD4C479EE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89254" y="5638397"/>
            <a:ext cx="570321" cy="570321"/>
          </a:xfrm>
          <a:prstGeom prst="rect">
            <a:avLst/>
          </a:prstGeom>
        </p:spPr>
      </p:pic>
      <p:pic>
        <p:nvPicPr>
          <p:cNvPr id="32" name="Graphic 31" descr="Airplane with solid fill">
            <a:extLst>
              <a:ext uri="{FF2B5EF4-FFF2-40B4-BE49-F238E27FC236}">
                <a16:creationId xmlns:a16="http://schemas.microsoft.com/office/drawing/2014/main" id="{EF6832A3-0C22-F8CB-2806-0636A29952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3932" y="5634119"/>
            <a:ext cx="570321" cy="570321"/>
          </a:xfrm>
          <a:prstGeom prst="rect">
            <a:avLst/>
          </a:prstGeom>
        </p:spPr>
      </p:pic>
      <p:pic>
        <p:nvPicPr>
          <p:cNvPr id="33" name="Graphic 32" descr="Airplane with solid fill">
            <a:extLst>
              <a:ext uri="{FF2B5EF4-FFF2-40B4-BE49-F238E27FC236}">
                <a16:creationId xmlns:a16="http://schemas.microsoft.com/office/drawing/2014/main" id="{13193272-5E4D-485B-1E25-F5CF9395DC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45121" y="5634119"/>
            <a:ext cx="570321" cy="570321"/>
          </a:xfrm>
          <a:prstGeom prst="rect">
            <a:avLst/>
          </a:prstGeom>
        </p:spPr>
      </p:pic>
      <p:pic>
        <p:nvPicPr>
          <p:cNvPr id="34" name="Graphic 33" descr="Airplane with solid fill">
            <a:extLst>
              <a:ext uri="{FF2B5EF4-FFF2-40B4-BE49-F238E27FC236}">
                <a16:creationId xmlns:a16="http://schemas.microsoft.com/office/drawing/2014/main" id="{71288721-9C11-8556-7D0A-C4B319DC36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2171" y="5634119"/>
            <a:ext cx="570321" cy="570321"/>
          </a:xfrm>
          <a:prstGeom prst="rect">
            <a:avLst/>
          </a:prstGeom>
        </p:spPr>
      </p:pic>
      <p:pic>
        <p:nvPicPr>
          <p:cNvPr id="35" name="Graphic 34" descr="Airplane with solid fill">
            <a:extLst>
              <a:ext uri="{FF2B5EF4-FFF2-40B4-BE49-F238E27FC236}">
                <a16:creationId xmlns:a16="http://schemas.microsoft.com/office/drawing/2014/main" id="{594D7D6B-E8DF-69D4-D3FF-56F2DAB0E4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5119" y="5638397"/>
            <a:ext cx="570321" cy="570321"/>
          </a:xfrm>
          <a:prstGeom prst="rect">
            <a:avLst/>
          </a:prstGeom>
        </p:spPr>
      </p:pic>
      <p:pic>
        <p:nvPicPr>
          <p:cNvPr id="36" name="Graphic 35" descr="Airplane with solid fill">
            <a:extLst>
              <a:ext uri="{FF2B5EF4-FFF2-40B4-BE49-F238E27FC236}">
                <a16:creationId xmlns:a16="http://schemas.microsoft.com/office/drawing/2014/main" id="{30EA72DB-7113-E1A8-026A-0FA2752091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6308" y="5638397"/>
            <a:ext cx="570321" cy="570321"/>
          </a:xfrm>
          <a:prstGeom prst="rect">
            <a:avLst/>
          </a:prstGeom>
        </p:spPr>
      </p:pic>
      <p:pic>
        <p:nvPicPr>
          <p:cNvPr id="37" name="Graphic 36" descr="Airplane with solid fill">
            <a:extLst>
              <a:ext uri="{FF2B5EF4-FFF2-40B4-BE49-F238E27FC236}">
                <a16:creationId xmlns:a16="http://schemas.microsoft.com/office/drawing/2014/main" id="{804017CD-3B59-6454-9469-EA0F7618C7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3358" y="5638397"/>
            <a:ext cx="570321" cy="570321"/>
          </a:xfrm>
          <a:prstGeom prst="rect">
            <a:avLst/>
          </a:prstGeom>
        </p:spPr>
      </p:pic>
      <p:pic>
        <p:nvPicPr>
          <p:cNvPr id="40" name="Graphic 39" descr="Document with solid fill">
            <a:extLst>
              <a:ext uri="{FF2B5EF4-FFF2-40B4-BE49-F238E27FC236}">
                <a16:creationId xmlns:a16="http://schemas.microsoft.com/office/drawing/2014/main" id="{79C8AE64-C6F5-D42B-1135-5C209EBDC5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37230" y="5631940"/>
            <a:ext cx="655162" cy="655162"/>
          </a:xfrm>
          <a:prstGeom prst="rect">
            <a:avLst/>
          </a:prstGeom>
        </p:spPr>
      </p:pic>
      <p:sp>
        <p:nvSpPr>
          <p:cNvPr id="41" name="Google Shape;225;p17">
            <a:extLst>
              <a:ext uri="{FF2B5EF4-FFF2-40B4-BE49-F238E27FC236}">
                <a16:creationId xmlns:a16="http://schemas.microsoft.com/office/drawing/2014/main" id="{68FCD4A6-B41B-DEBF-BC0B-AEEE4DC5C568}"/>
              </a:ext>
            </a:extLst>
          </p:cNvPr>
          <p:cNvSpPr/>
          <p:nvPr/>
        </p:nvSpPr>
        <p:spPr>
          <a:xfrm>
            <a:off x="1318749" y="5408859"/>
            <a:ext cx="182880" cy="365760"/>
          </a:xfrm>
          <a:prstGeom prst="rect">
            <a:avLst/>
          </a:prstGeom>
          <a:solidFill>
            <a:srgbClr val="1111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 name="Google Shape;226;p17">
            <a:extLst>
              <a:ext uri="{FF2B5EF4-FFF2-40B4-BE49-F238E27FC236}">
                <a16:creationId xmlns:a16="http://schemas.microsoft.com/office/drawing/2014/main" id="{8EF638C9-B11E-4633-2334-ED2A3160679A}"/>
              </a:ext>
            </a:extLst>
          </p:cNvPr>
          <p:cNvSpPr txBox="1"/>
          <p:nvPr/>
        </p:nvSpPr>
        <p:spPr>
          <a:xfrm>
            <a:off x="595686" y="5050909"/>
            <a:ext cx="1620670" cy="400069"/>
          </a:xfrm>
          <a:prstGeom prst="rect">
            <a:avLst/>
          </a:prstGeom>
          <a:noFill/>
          <a:ln>
            <a:noFill/>
          </a:ln>
        </p:spPr>
        <p:txBody>
          <a:bodyPr spcFirstLastPara="1" wrap="square" lIns="0" tIns="45700" rIns="0" bIns="45700" anchor="t" anchorCtr="0">
            <a:spAutoFit/>
          </a:bodyPr>
          <a:lstStyle/>
          <a:p>
            <a:pPr marL="0" marR="0" lvl="0" indent="0" algn="ctr" rtl="0">
              <a:spcBef>
                <a:spcPts val="0"/>
              </a:spcBef>
              <a:spcAft>
                <a:spcPts val="0"/>
              </a:spcAft>
              <a:buNone/>
            </a:pPr>
            <a:r>
              <a:rPr lang="en-US" sz="2000" b="1" dirty="0">
                <a:solidFill>
                  <a:srgbClr val="EE6417"/>
                </a:solidFill>
                <a:latin typeface="Inter"/>
                <a:ea typeface="Inter"/>
                <a:sym typeface="Inter"/>
              </a:rPr>
              <a:t>‘23</a:t>
            </a:r>
            <a:endParaRPr sz="2000" dirty="0"/>
          </a:p>
        </p:txBody>
      </p:sp>
      <p:pic>
        <p:nvPicPr>
          <p:cNvPr id="49" name="Graphic 48" descr="Presentation with checklist with solid fill">
            <a:extLst>
              <a:ext uri="{FF2B5EF4-FFF2-40B4-BE49-F238E27FC236}">
                <a16:creationId xmlns:a16="http://schemas.microsoft.com/office/drawing/2014/main" id="{B9174419-A8FF-2F46-3B61-36A3830DEB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32715" y="5582856"/>
            <a:ext cx="714982" cy="714982"/>
          </a:xfrm>
          <a:prstGeom prst="rect">
            <a:avLst/>
          </a:prstGeom>
        </p:spPr>
      </p:pic>
      <p:pic>
        <p:nvPicPr>
          <p:cNvPr id="51" name="Graphic 50" descr="Trophy with solid fill">
            <a:extLst>
              <a:ext uri="{FF2B5EF4-FFF2-40B4-BE49-F238E27FC236}">
                <a16:creationId xmlns:a16="http://schemas.microsoft.com/office/drawing/2014/main" id="{D6DF530A-9E84-29BD-B533-64088653F3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70359" y="5717000"/>
            <a:ext cx="545008" cy="545008"/>
          </a:xfrm>
          <a:prstGeom prst="rect">
            <a:avLst/>
          </a:prstGeom>
        </p:spPr>
      </p:pic>
    </p:spTree>
    <p:extLst>
      <p:ext uri="{BB962C8B-B14F-4D97-AF65-F5344CB8AC3E}">
        <p14:creationId xmlns:p14="http://schemas.microsoft.com/office/powerpoint/2010/main" val="426259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animBg="1"/>
      <p:bldP spid="12" grpId="0"/>
      <p:bldP spid="13" grpId="0" animBg="1"/>
      <p:bldP spid="15" grpId="0"/>
      <p:bldP spid="16" grpId="0" animBg="1"/>
      <p:bldP spid="41" grpId="0" animBg="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4526" y="399758"/>
            <a:ext cx="8446996" cy="1031477"/>
          </a:xfrm>
        </p:spPr>
        <p:txBody>
          <a:bodyPr>
            <a:normAutofit/>
          </a:bodyPr>
          <a:lstStyle/>
          <a:p>
            <a:r>
              <a:rPr lang="en-US" dirty="0"/>
              <a:t>Support </a:t>
            </a:r>
          </a:p>
        </p:txBody>
      </p:sp>
      <p:pic>
        <p:nvPicPr>
          <p:cNvPr id="16" name="Picture 15">
            <a:extLst>
              <a:ext uri="{FF2B5EF4-FFF2-40B4-BE49-F238E27FC236}">
                <a16:creationId xmlns:a16="http://schemas.microsoft.com/office/drawing/2014/main" id="{20A8FDCD-5B8B-FB93-5F45-5CE7A837E84B}"/>
              </a:ext>
            </a:extLst>
          </p:cNvPr>
          <p:cNvPicPr>
            <a:picLocks noChangeAspect="1"/>
          </p:cNvPicPr>
          <p:nvPr/>
        </p:nvPicPr>
        <p:blipFill>
          <a:blip r:embed="rId3"/>
          <a:stretch>
            <a:fillRect/>
          </a:stretch>
        </p:blipFill>
        <p:spPr>
          <a:xfrm>
            <a:off x="2550285" y="5433527"/>
            <a:ext cx="2743200" cy="1399020"/>
          </a:xfrm>
          <a:prstGeom prst="rect">
            <a:avLst/>
          </a:prstGeom>
        </p:spPr>
      </p:pic>
      <p:pic>
        <p:nvPicPr>
          <p:cNvPr id="20" name="Picture 19">
            <a:extLst>
              <a:ext uri="{FF2B5EF4-FFF2-40B4-BE49-F238E27FC236}">
                <a16:creationId xmlns:a16="http://schemas.microsoft.com/office/drawing/2014/main" id="{3DCDA53A-2AE0-6018-14E6-7B431AF9314A}"/>
              </a:ext>
            </a:extLst>
          </p:cNvPr>
          <p:cNvPicPr>
            <a:picLocks noChangeAspect="1"/>
          </p:cNvPicPr>
          <p:nvPr/>
        </p:nvPicPr>
        <p:blipFill>
          <a:blip r:embed="rId4"/>
          <a:srcRect/>
          <a:stretch/>
        </p:blipFill>
        <p:spPr>
          <a:xfrm>
            <a:off x="1284185" y="3525027"/>
            <a:ext cx="1266100" cy="1828800"/>
          </a:xfrm>
          <a:prstGeom prst="rect">
            <a:avLst/>
          </a:prstGeom>
        </p:spPr>
      </p:pic>
      <p:pic>
        <p:nvPicPr>
          <p:cNvPr id="4098" name="Picture 2" descr="Utah Division of Water Resources – This is the Utah Division ...">
            <a:extLst>
              <a:ext uri="{FF2B5EF4-FFF2-40B4-BE49-F238E27FC236}">
                <a16:creationId xmlns:a16="http://schemas.microsoft.com/office/drawing/2014/main" id="{6ED76237-8D7D-3EA9-495B-0F83EB4B7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0176" y="1261513"/>
            <a:ext cx="14795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irborne Snow Observatories, Inc.">
            <a:extLst>
              <a:ext uri="{FF2B5EF4-FFF2-40B4-BE49-F238E27FC236}">
                <a16:creationId xmlns:a16="http://schemas.microsoft.com/office/drawing/2014/main" id="{81F68623-83DF-18C5-BF8E-669CA0D1C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7876" y="126151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entral Utah Water Conservancy District - CUWCD">
            <a:extLst>
              <a:ext uri="{FF2B5EF4-FFF2-40B4-BE49-F238E27FC236}">
                <a16:creationId xmlns:a16="http://schemas.microsoft.com/office/drawing/2014/main" id="{840E1734-34E3-64F4-8C67-A753A39CD4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206" y="1424473"/>
            <a:ext cx="2743200" cy="150288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ogo Downloads - Trout Unlimited">
            <a:extLst>
              <a:ext uri="{FF2B5EF4-FFF2-40B4-BE49-F238E27FC236}">
                <a16:creationId xmlns:a16="http://schemas.microsoft.com/office/drawing/2014/main" id="{908BDFBE-724F-3019-5EC2-38E943E804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7185" y="3525027"/>
            <a:ext cx="14918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Upper Colorado River Commission">
            <a:extLst>
              <a:ext uri="{FF2B5EF4-FFF2-40B4-BE49-F238E27FC236}">
                <a16:creationId xmlns:a16="http://schemas.microsoft.com/office/drawing/2014/main" id="{37C1B6CC-A78B-F6FE-DC2B-043C772AF9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0075" y="3525027"/>
            <a:ext cx="14073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D16DE2EE-D984-EC26-CBDB-3E120F3197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4144" y="3525027"/>
            <a:ext cx="1544320" cy="1828800"/>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20" descr="United States House of Representatives - Wikipedia">
            <a:extLst>
              <a:ext uri="{FF2B5EF4-FFF2-40B4-BE49-F238E27FC236}">
                <a16:creationId xmlns:a16="http://schemas.microsoft.com/office/drawing/2014/main" id="{29B3937D-97A5-E32B-0724-D4A51770C6A1}"/>
              </a:ext>
            </a:extLst>
          </p:cNvPr>
          <p:cNvSpPr>
            <a:spLocks noChangeAspect="1" noChangeArrowheads="1"/>
          </p:cNvSpPr>
          <p:nvPr/>
        </p:nvSpPr>
        <p:spPr bwMode="auto">
          <a:xfrm>
            <a:off x="5943599" y="1953903"/>
            <a:ext cx="1627497" cy="162749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22" name="Picture 26" descr="Kelly Issues Statement on Continuing Resolution Vote | Congressman Mike  Kelly">
            <a:extLst>
              <a:ext uri="{FF2B5EF4-FFF2-40B4-BE49-F238E27FC236}">
                <a16:creationId xmlns:a16="http://schemas.microsoft.com/office/drawing/2014/main" id="{EDD00806-2F71-6F44-B33D-0ACF115C1A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8795" y="3525027"/>
            <a:ext cx="19755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6F56E998-E0F6-F9F1-FD6B-D9DAA88C919D}"/>
              </a:ext>
            </a:extLst>
          </p:cNvPr>
          <p:cNvPicPr>
            <a:picLocks noChangeAspect="1"/>
          </p:cNvPicPr>
          <p:nvPr/>
        </p:nvPicPr>
        <p:blipFill>
          <a:blip r:embed="rId12"/>
          <a:stretch>
            <a:fillRect/>
          </a:stretch>
        </p:blipFill>
        <p:spPr>
          <a:xfrm>
            <a:off x="1265926" y="1261513"/>
            <a:ext cx="1636780" cy="1828800"/>
          </a:xfrm>
          <a:prstGeom prst="rect">
            <a:avLst/>
          </a:prstGeom>
        </p:spPr>
      </p:pic>
      <p:pic>
        <p:nvPicPr>
          <p:cNvPr id="1026" name="Picture 2" descr="Colorado Basin River Forecast Center 1 A Glossary of Common Water Supply  Terms used by the CBRFC The National Oceanic Atmo">
            <a:extLst>
              <a:ext uri="{FF2B5EF4-FFF2-40B4-BE49-F238E27FC236}">
                <a16:creationId xmlns:a16="http://schemas.microsoft.com/office/drawing/2014/main" id="{2CAC8468-0EEE-4C16-9271-8B6A7B4A8E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4144" y="126151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Utah Water Savers">
            <a:extLst>
              <a:ext uri="{FF2B5EF4-FFF2-40B4-BE49-F238E27FC236}">
                <a16:creationId xmlns:a16="http://schemas.microsoft.com/office/drawing/2014/main" id="{74A5084D-E0A4-397D-6796-A9DC974C528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66359" y="5246937"/>
            <a:ext cx="2743200" cy="1505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7C8754-7A87-58EB-6DBC-0F0E1933E84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52276" y="5596487"/>
            <a:ext cx="2821089" cy="86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38062"/>
      </p:ext>
    </p:extLst>
  </p:cSld>
  <p:clrMapOvr>
    <a:masterClrMapping/>
  </p:clrMapOvr>
</p:sld>
</file>

<file path=ppt/theme/theme1.xml><?xml version="1.0" encoding="utf-8"?>
<a:theme xmlns:a="http://schemas.openxmlformats.org/drawingml/2006/main" name="Pattern Powerpoint Template">
  <a:themeElements>
    <a:clrScheme name="pattern color">
      <a:dk1>
        <a:srgbClr val="49494B"/>
      </a:dk1>
      <a:lt1>
        <a:srgbClr val="FFFFFF"/>
      </a:lt1>
      <a:dk2>
        <a:srgbClr val="49494B"/>
      </a:dk2>
      <a:lt2>
        <a:srgbClr val="FEFC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Source Sans Pro Bold and Regular">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20230809_WaterSMART_PhaseII_Pres</Template>
  <TotalTime>680</TotalTime>
  <Words>2035</Words>
  <Application>Microsoft Office PowerPoint</Application>
  <PresentationFormat>Widescreen</PresentationFormat>
  <Paragraphs>292</Paragraphs>
  <Slides>27</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Narrow</vt:lpstr>
      <vt:lpstr>Calibri</vt:lpstr>
      <vt:lpstr>Century Gothic</vt:lpstr>
      <vt:lpstr>Inter</vt:lpstr>
      <vt:lpstr>Source Sans Pro</vt:lpstr>
      <vt:lpstr>Times New Roman</vt:lpstr>
      <vt:lpstr>Pattern Powerpoint Template</vt:lpstr>
      <vt:lpstr>Flakes, Flights, and Forecasts: Snowpack Measurement Enhancements in the Uinta Mountain Headwaters </vt:lpstr>
      <vt:lpstr>PowerPoint Presentation</vt:lpstr>
      <vt:lpstr>5-Year Management Plan &amp; FY24 Work Plan</vt:lpstr>
      <vt:lpstr>Challenge &amp; Need</vt:lpstr>
      <vt:lpstr>Project Objectives </vt:lpstr>
      <vt:lpstr>Airborne Snow Observatories, Inc. </vt:lpstr>
      <vt:lpstr>Project Location</vt:lpstr>
      <vt:lpstr>Budget &amp; Timeline</vt:lpstr>
      <vt:lpstr>Support </vt:lpstr>
      <vt:lpstr>PowerPoint Presentation</vt:lpstr>
      <vt:lpstr>PowerPoint Presentation</vt:lpstr>
      <vt:lpstr>PowerPoint Presentation</vt:lpstr>
      <vt:lpstr>PowerPoint Presentation</vt:lpstr>
      <vt:lpstr>PowerPoint Presentation</vt:lpstr>
      <vt:lpstr>PowerPoint Presentation</vt:lpstr>
      <vt:lpstr>Runoff and Reservoir Inflow Forecast</vt:lpstr>
      <vt:lpstr>PowerPoint Presentation</vt:lpstr>
      <vt:lpstr>Soldier Creek Dam Inflow Forecast</vt:lpstr>
      <vt:lpstr>Currant Creek Inflow Forecast</vt:lpstr>
      <vt:lpstr>West Fork of Duchesne Inflow Forecast</vt:lpstr>
      <vt:lpstr>Upper Stillwater Inflow Forecast</vt:lpstr>
      <vt:lpstr>Hydrology Inputs to Operations Models</vt:lpstr>
      <vt:lpstr>Strawberry Operations Forecast</vt:lpstr>
      <vt:lpstr>Upper Stillwater Operations Forecast</vt:lpstr>
      <vt:lpstr>PowerPoint Presentation</vt:lpstr>
      <vt:lpstr>PowerPoint Presentation</vt:lpstr>
      <vt:lpstr>WRF-Hydro Forecast Integration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Flakes, Flights, and Forecasts: Snowpack Measurement Enhancements in the Uinta Mountain Headwaters </dc:title>
  <dc:subject/>
  <dc:creator>Lily Bosworth</dc:creator>
  <cp:keywords/>
  <dc:description/>
  <cp:lastModifiedBy>Lily Bosworth</cp:lastModifiedBy>
  <cp:revision>13</cp:revision>
  <cp:lastPrinted>2017-08-11T00:36:20Z</cp:lastPrinted>
  <dcterms:created xsi:type="dcterms:W3CDTF">2023-08-11T14:01:01Z</dcterms:created>
  <dcterms:modified xsi:type="dcterms:W3CDTF">2024-05-21T14:58:27Z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2024-05-20T23:13:37Z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3327545e-da15-4347-95cf-1bbb16b7032c</vt:lpwstr>
  </property>
  <property fmtid="{D5CDD505-2E9C-101B-9397-08002B2CF9AE}" pid="7" name="MSIP_Label_defa4170-0d19-0005-0004-bc88714345d2_ActionId">
    <vt:lpwstr>dd23b37f-b377-4f5c-b166-7aa0b07556f8</vt:lpwstr>
  </property>
  <property fmtid="{D5CDD505-2E9C-101B-9397-08002B2CF9AE}" pid="8" name="MSIP_Label_defa4170-0d19-0005-0004-bc88714345d2_ContentBits">
    <vt:lpwstr>0</vt:lpwstr>
  </property>
</Properties>
</file>