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handoutMasterIdLst>
    <p:handoutMasterId r:id="rId25"/>
  </p:handoutMasterIdLst>
  <p:sldIdLst>
    <p:sldId id="353" r:id="rId2"/>
    <p:sldId id="433" r:id="rId3"/>
    <p:sldId id="417" r:id="rId4"/>
    <p:sldId id="435" r:id="rId5"/>
    <p:sldId id="434" r:id="rId6"/>
    <p:sldId id="412" r:id="rId7"/>
    <p:sldId id="430" r:id="rId8"/>
    <p:sldId id="391" r:id="rId9"/>
    <p:sldId id="396" r:id="rId10"/>
    <p:sldId id="419" r:id="rId11"/>
    <p:sldId id="405" r:id="rId12"/>
    <p:sldId id="399" r:id="rId13"/>
    <p:sldId id="403" r:id="rId14"/>
    <p:sldId id="343" r:id="rId15"/>
    <p:sldId id="344" r:id="rId16"/>
    <p:sldId id="352" r:id="rId17"/>
    <p:sldId id="407" r:id="rId18"/>
    <p:sldId id="420" r:id="rId19"/>
    <p:sldId id="432" r:id="rId20"/>
    <p:sldId id="424" r:id="rId21"/>
    <p:sldId id="423" r:id="rId22"/>
    <p:sldId id="304" r:id="rId23"/>
  </p:sldIdLst>
  <p:sldSz cx="12192000" cy="6858000"/>
  <p:notesSz cx="6858000" cy="9144000"/>
  <p:embeddedFontLst>
    <p:embeddedFont>
      <p:font typeface="Inter" panose="02000503000000020004" pitchFamily="2" charset="0"/>
      <p:regular r:id="rId26"/>
      <p:bold r:id="rId27"/>
    </p:embeddedFont>
    <p:embeddedFont>
      <p:font typeface="Source Sans Pro" panose="020B0503030403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772116"/>
    <a:srgbClr val="EE6417"/>
    <a:srgbClr val="663300"/>
    <a:srgbClr val="0099FF"/>
    <a:srgbClr val="008000"/>
    <a:srgbClr val="FFCC00"/>
    <a:srgbClr val="00339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5932" autoAdjust="0"/>
  </p:normalViewPr>
  <p:slideViewPr>
    <p:cSldViewPr snapToGrid="0" snapToObjects="1" showGuides="1">
      <p:cViewPr varScale="1">
        <p:scale>
          <a:sx n="98" d="100"/>
          <a:sy n="98" d="100"/>
        </p:scale>
        <p:origin x="834" y="78"/>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120" d="100"/>
          <a:sy n="120" d="100"/>
        </p:scale>
        <p:origin x="338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BF6F05-3F3E-2048-BC3F-63605A1D392D}" type="datetimeFigureOut">
              <a:rPr lang="en-US" smtClean="0"/>
              <a:t>5/21/2024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A7324-FE81-FB44-993A-39FC0F643645}" type="slidenum">
              <a:rPr lang="en-US" smtClean="0"/>
              <a:t>‹#›</a:t>
            </a:fld>
            <a:endParaRPr lang="en-US"/>
          </a:p>
        </p:txBody>
      </p:sp>
    </p:spTree>
    <p:extLst>
      <p:ext uri="{BB962C8B-B14F-4D97-AF65-F5344CB8AC3E}">
        <p14:creationId xmlns:p14="http://schemas.microsoft.com/office/powerpoint/2010/main" val="775178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F3A15-AFE2-EF49-9E7E-F79D0D5E526E}"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98CE7-D7A0-7847-90FC-3890BB83CCAA}" type="slidenum">
              <a:rPr lang="en-US" smtClean="0"/>
              <a:t>‹#›</a:t>
            </a:fld>
            <a:endParaRPr lang="en-US"/>
          </a:p>
        </p:txBody>
      </p:sp>
    </p:spTree>
    <p:extLst>
      <p:ext uri="{BB962C8B-B14F-4D97-AF65-F5344CB8AC3E}">
        <p14:creationId xmlns:p14="http://schemas.microsoft.com/office/powerpoint/2010/main" val="188539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2</a:t>
            </a:fld>
            <a:endParaRPr lang="en-US"/>
          </a:p>
        </p:txBody>
      </p:sp>
    </p:spTree>
    <p:extLst>
      <p:ext uri="{BB962C8B-B14F-4D97-AF65-F5344CB8AC3E}">
        <p14:creationId xmlns:p14="http://schemas.microsoft.com/office/powerpoint/2010/main" val="2326573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12</a:t>
            </a:fld>
            <a:endParaRPr lang="en-US"/>
          </a:p>
        </p:txBody>
      </p:sp>
    </p:spTree>
    <p:extLst>
      <p:ext uri="{BB962C8B-B14F-4D97-AF65-F5344CB8AC3E}">
        <p14:creationId xmlns:p14="http://schemas.microsoft.com/office/powerpoint/2010/main" val="2067240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13</a:t>
            </a:fld>
            <a:endParaRPr lang="en-US"/>
          </a:p>
        </p:txBody>
      </p:sp>
    </p:spTree>
    <p:extLst>
      <p:ext uri="{BB962C8B-B14F-4D97-AF65-F5344CB8AC3E}">
        <p14:creationId xmlns:p14="http://schemas.microsoft.com/office/powerpoint/2010/main" val="380378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Since we are in spring runoff, reservoirs have begun to increase in storage. Blue Mesa has begun it’s spring peak, FG expected to begin spring peak in next few weeks, Fontenelle is filling, and Navajo won’t be having a peak this year.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14</a:t>
            </a:fld>
            <a:endParaRPr lang="en-US"/>
          </a:p>
        </p:txBody>
      </p:sp>
    </p:spTree>
    <p:extLst>
      <p:ext uri="{BB962C8B-B14F-4D97-AF65-F5344CB8AC3E}">
        <p14:creationId xmlns:p14="http://schemas.microsoft.com/office/powerpoint/2010/main" val="154238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15</a:t>
            </a:fld>
            <a:endParaRPr lang="en-US"/>
          </a:p>
        </p:txBody>
      </p:sp>
    </p:spTree>
    <p:extLst>
      <p:ext uri="{BB962C8B-B14F-4D97-AF65-F5344CB8AC3E}">
        <p14:creationId xmlns:p14="http://schemas.microsoft.com/office/powerpoint/2010/main" val="4254012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forecasts are now below the 1991-2020 average of 9.6 MAF, so at this point, we’re not looking at any above average forecasts this year. </a:t>
            </a:r>
          </a:p>
          <a:p>
            <a:r>
              <a:rPr lang="en-US" dirty="0"/>
              <a:t>Min: 6.8, Most: 7.79, max: 9.35</a:t>
            </a:r>
          </a:p>
        </p:txBody>
      </p:sp>
      <p:sp>
        <p:nvSpPr>
          <p:cNvPr id="4" name="Slide Number Placeholder 3"/>
          <p:cNvSpPr>
            <a:spLocks noGrp="1"/>
          </p:cNvSpPr>
          <p:nvPr>
            <p:ph type="sldNum" sz="quarter" idx="5"/>
          </p:nvPr>
        </p:nvSpPr>
        <p:spPr/>
        <p:txBody>
          <a:bodyPr/>
          <a:lstStyle/>
          <a:p>
            <a:fld id="{7EF98CE7-D7A0-7847-90FC-3890BB83CCAA}" type="slidenum">
              <a:rPr lang="en-US" smtClean="0"/>
              <a:t>16</a:t>
            </a:fld>
            <a:endParaRPr lang="en-US"/>
          </a:p>
        </p:txBody>
      </p:sp>
    </p:spTree>
    <p:extLst>
      <p:ext uri="{BB962C8B-B14F-4D97-AF65-F5344CB8AC3E}">
        <p14:creationId xmlns:p14="http://schemas.microsoft.com/office/powerpoint/2010/main" val="81526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shows sequential unregulated inflow forecasts as months have progressed</a:t>
            </a:r>
          </a:p>
          <a:p>
            <a:r>
              <a:rPr lang="en-US" dirty="0"/>
              <a:t>Saw modest increases in the forecast between February to April, but a decrease in May due to a drier April. </a:t>
            </a:r>
          </a:p>
          <a:p>
            <a:r>
              <a:rPr lang="en-US" dirty="0"/>
              <a:t>Max probable decreased almost 2 MAF from last month. </a:t>
            </a:r>
          </a:p>
        </p:txBody>
      </p:sp>
      <p:sp>
        <p:nvSpPr>
          <p:cNvPr id="4" name="Slide Number Placeholder 3"/>
          <p:cNvSpPr>
            <a:spLocks noGrp="1"/>
          </p:cNvSpPr>
          <p:nvPr>
            <p:ph type="sldNum" sz="quarter" idx="5"/>
          </p:nvPr>
        </p:nvSpPr>
        <p:spPr/>
        <p:txBody>
          <a:bodyPr/>
          <a:lstStyle/>
          <a:p>
            <a:fld id="{7EF98CE7-D7A0-7847-90FC-3890BB83CCAA}" type="slidenum">
              <a:rPr lang="en-US" smtClean="0"/>
              <a:t>17</a:t>
            </a:fld>
            <a:endParaRPr lang="en-US"/>
          </a:p>
        </p:txBody>
      </p:sp>
    </p:spTree>
    <p:extLst>
      <p:ext uri="{BB962C8B-B14F-4D97-AF65-F5344CB8AC3E}">
        <p14:creationId xmlns:p14="http://schemas.microsoft.com/office/powerpoint/2010/main" val="4288943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18</a:t>
            </a:fld>
            <a:endParaRPr lang="en-US"/>
          </a:p>
        </p:txBody>
      </p:sp>
    </p:spTree>
    <p:extLst>
      <p:ext uri="{BB962C8B-B14F-4D97-AF65-F5344CB8AC3E}">
        <p14:creationId xmlns:p14="http://schemas.microsoft.com/office/powerpoint/2010/main" val="1374969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24 Month Study was released last week (single input traces&gt;&gt; min, most, and max probable)</a:t>
            </a:r>
          </a:p>
          <a:p>
            <a:r>
              <a:rPr lang="en-US" dirty="0"/>
              <a:t>Reclamation will be publishing CRMMS 2 and 5 year probabilistic projections (30 traces, cloud) towards the end of the month. These runs will include the near term SEIS ruleset, so additional work is needed to add these. </a:t>
            </a:r>
          </a:p>
        </p:txBody>
      </p:sp>
      <p:sp>
        <p:nvSpPr>
          <p:cNvPr id="4" name="Slide Number Placeholder 3"/>
          <p:cNvSpPr>
            <a:spLocks noGrp="1"/>
          </p:cNvSpPr>
          <p:nvPr>
            <p:ph type="sldNum" sz="quarter" idx="5"/>
          </p:nvPr>
        </p:nvSpPr>
        <p:spPr/>
        <p:txBody>
          <a:bodyPr/>
          <a:lstStyle/>
          <a:p>
            <a:fld id="{7EF98CE7-D7A0-7847-90FC-3890BB83CCAA}" type="slidenum">
              <a:rPr lang="en-US" smtClean="0"/>
              <a:t>20</a:t>
            </a:fld>
            <a:endParaRPr lang="en-US"/>
          </a:p>
        </p:txBody>
      </p:sp>
    </p:spTree>
    <p:extLst>
      <p:ext uri="{BB962C8B-B14F-4D97-AF65-F5344CB8AC3E}">
        <p14:creationId xmlns:p14="http://schemas.microsoft.com/office/powerpoint/2010/main" val="3781818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4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746" name="Google Shape;746;p4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3</a:t>
            </a:fld>
            <a:endParaRPr lang="en-US"/>
          </a:p>
        </p:txBody>
      </p:sp>
    </p:spTree>
    <p:extLst>
      <p:ext uri="{BB962C8B-B14F-4D97-AF65-F5344CB8AC3E}">
        <p14:creationId xmlns:p14="http://schemas.microsoft.com/office/powerpoint/2010/main" val="278108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4</a:t>
            </a:fld>
            <a:endParaRPr lang="en-US"/>
          </a:p>
        </p:txBody>
      </p:sp>
    </p:spTree>
    <p:extLst>
      <p:ext uri="{BB962C8B-B14F-4D97-AF65-F5344CB8AC3E}">
        <p14:creationId xmlns:p14="http://schemas.microsoft.com/office/powerpoint/2010/main" val="605062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5</a:t>
            </a:fld>
            <a:endParaRPr lang="en-US"/>
          </a:p>
        </p:txBody>
      </p:sp>
    </p:spTree>
    <p:extLst>
      <p:ext uri="{BB962C8B-B14F-4D97-AF65-F5344CB8AC3E}">
        <p14:creationId xmlns:p14="http://schemas.microsoft.com/office/powerpoint/2010/main" val="286837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6</a:t>
            </a:fld>
            <a:endParaRPr lang="en-US"/>
          </a:p>
        </p:txBody>
      </p:sp>
    </p:spTree>
    <p:extLst>
      <p:ext uri="{BB962C8B-B14F-4D97-AF65-F5344CB8AC3E}">
        <p14:creationId xmlns:p14="http://schemas.microsoft.com/office/powerpoint/2010/main" val="319847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8</a:t>
            </a:fld>
            <a:endParaRPr lang="en-US"/>
          </a:p>
        </p:txBody>
      </p:sp>
    </p:spTree>
    <p:extLst>
      <p:ext uri="{BB962C8B-B14F-4D97-AF65-F5344CB8AC3E}">
        <p14:creationId xmlns:p14="http://schemas.microsoft.com/office/powerpoint/2010/main" val="286837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9</a:t>
            </a:fld>
            <a:endParaRPr lang="en-US"/>
          </a:p>
        </p:txBody>
      </p:sp>
    </p:spTree>
    <p:extLst>
      <p:ext uri="{BB962C8B-B14F-4D97-AF65-F5344CB8AC3E}">
        <p14:creationId xmlns:p14="http://schemas.microsoft.com/office/powerpoint/2010/main" val="373838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10</a:t>
            </a:fld>
            <a:endParaRPr lang="en-US"/>
          </a:p>
        </p:txBody>
      </p:sp>
    </p:spTree>
    <p:extLst>
      <p:ext uri="{BB962C8B-B14F-4D97-AF65-F5344CB8AC3E}">
        <p14:creationId xmlns:p14="http://schemas.microsoft.com/office/powerpoint/2010/main" val="1953662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11</a:t>
            </a:fld>
            <a:endParaRPr lang="en-US"/>
          </a:p>
        </p:txBody>
      </p:sp>
    </p:spTree>
    <p:extLst>
      <p:ext uri="{BB962C8B-B14F-4D97-AF65-F5344CB8AC3E}">
        <p14:creationId xmlns:p14="http://schemas.microsoft.com/office/powerpoint/2010/main" val="90330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724526" y="373632"/>
            <a:ext cx="5747428" cy="2358197"/>
          </a:xfrm>
        </p:spPr>
        <p:txBody>
          <a:bodyPr anchor="t">
            <a:noAutofit/>
          </a:bodyPr>
          <a:lstStyle>
            <a:lvl1pPr>
              <a:defRPr sz="60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Presentation</a:t>
            </a:r>
            <a:br>
              <a:rPr lang="en-US" dirty="0"/>
            </a:br>
            <a:r>
              <a:rPr lang="en-US" dirty="0"/>
              <a:t>Title Goes </a:t>
            </a:r>
            <a:br>
              <a:rPr lang="en-US" dirty="0"/>
            </a:br>
            <a:r>
              <a:rPr lang="en-US" dirty="0"/>
              <a:t>Here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Inter" panose="020B0502030000000004" pitchFamily="34" charset="0"/>
                <a:ea typeface="Inter" panose="020B0502030000000004" pitchFamily="34" charset="0"/>
                <a:cs typeface="Source Sans Pro" charset="0"/>
              </a:rPr>
              <a:pPr algn="ctr"/>
              <a:t>‹#›</a:t>
            </a:fld>
            <a:endParaRPr lang="en-US" sz="1200" b="1" i="0" dirty="0">
              <a:solidFill>
                <a:schemeClr val="tx1"/>
              </a:solidFill>
              <a:latin typeface="Inter" panose="020B0502030000000004" pitchFamily="34" charset="0"/>
              <a:ea typeface="Inter" panose="020B0502030000000004" pitchFamily="34" charset="0"/>
              <a:cs typeface="Source Sans Pro" charset="0"/>
            </a:endParaRPr>
          </a:p>
        </p:txBody>
      </p:sp>
    </p:spTree>
    <p:extLst>
      <p:ext uri="{BB962C8B-B14F-4D97-AF65-F5344CB8AC3E}">
        <p14:creationId xmlns:p14="http://schemas.microsoft.com/office/powerpoint/2010/main" val="37053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11464" y="399758"/>
            <a:ext cx="9143770" cy="553831"/>
          </a:xfrm>
        </p:spPr>
        <p:txBody>
          <a:bodyPr anchor="t">
            <a:normAutofit/>
          </a:bodyPr>
          <a:lstStyle>
            <a:lvl1pPr>
              <a:defRPr sz="34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title style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Source Sans Pro" charset="0"/>
                <a:ea typeface="Source Sans Pro" charset="0"/>
                <a:cs typeface="Source Sans Pro" charset="0"/>
              </a:rPr>
              <a:pPr algn="ctr"/>
              <a:t>‹#›</a:t>
            </a:fld>
            <a:endParaRPr lang="en-US" sz="1200" b="1" i="0" dirty="0">
              <a:solidFill>
                <a:schemeClr val="tx1"/>
              </a:solidFill>
              <a:latin typeface="Source Sans Pro" charset="0"/>
              <a:ea typeface="Source Sans Pro" charset="0"/>
              <a:cs typeface="Source Sans Pro"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724526" y="397565"/>
            <a:ext cx="5769578" cy="2087216"/>
          </a:xfrm>
        </p:spPr>
        <p:txBody>
          <a:bodyPr anchor="t">
            <a:normAutofit/>
          </a:bodyPr>
          <a:lstStyle>
            <a:lvl1pPr>
              <a:defRPr sz="40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Add Your Title Here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rgbClr val="EE6417"/>
                </a:solidFill>
                <a:latin typeface="Source Sans Pro" charset="0"/>
                <a:ea typeface="Source Sans Pro" charset="0"/>
                <a:cs typeface="Source Sans Pro" charset="0"/>
              </a:rPr>
              <a:pPr algn="ctr"/>
              <a:t>‹#›</a:t>
            </a:fld>
            <a:endParaRPr lang="en-US" sz="1200" b="1" i="0" dirty="0">
              <a:solidFill>
                <a:srgbClr val="EE6417"/>
              </a:solidFill>
              <a:latin typeface="Source Sans Pro" charset="0"/>
              <a:ea typeface="Source Sans Pro" charset="0"/>
              <a:cs typeface="Source Sans Pro"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11" name="Picture Placeholder 8"/>
          <p:cNvSpPr>
            <a:spLocks noGrp="1"/>
          </p:cNvSpPr>
          <p:nvPr>
            <p:ph type="pic" sz="quarter" idx="16"/>
          </p:nvPr>
        </p:nvSpPr>
        <p:spPr>
          <a:xfrm>
            <a:off x="1724526" y="1818861"/>
            <a:ext cx="3020271" cy="4283454"/>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7"/>
          </p:nvPr>
        </p:nvSpPr>
        <p:spPr>
          <a:xfrm>
            <a:off x="4903823" y="1818861"/>
            <a:ext cx="3020271" cy="4283454"/>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8"/>
          </p:nvPr>
        </p:nvSpPr>
        <p:spPr>
          <a:xfrm>
            <a:off x="8083120" y="1818861"/>
            <a:ext cx="3020271" cy="4283454"/>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Source Sans Pro" charset="0"/>
                <a:ea typeface="Source Sans Pro" charset="0"/>
                <a:cs typeface="Source Sans Pro" charset="0"/>
              </a:rPr>
              <a:pPr algn="ctr"/>
              <a:t>‹#›</a:t>
            </a:fld>
            <a:endParaRPr lang="en-US" sz="1200" b="1" i="0" dirty="0">
              <a:solidFill>
                <a:schemeClr val="tx1"/>
              </a:solidFill>
              <a:latin typeface="Source Sans Pro" charset="0"/>
              <a:ea typeface="Source Sans Pro" charset="0"/>
              <a:cs typeface="Source Sans Pro" charset="0"/>
            </a:endParaRPr>
          </a:p>
        </p:txBody>
      </p:sp>
      <p:sp>
        <p:nvSpPr>
          <p:cNvPr id="9" name="Title 9"/>
          <p:cNvSpPr>
            <a:spLocks noGrp="1"/>
          </p:cNvSpPr>
          <p:nvPr>
            <p:ph type="title"/>
          </p:nvPr>
        </p:nvSpPr>
        <p:spPr>
          <a:xfrm>
            <a:off x="1724526" y="399758"/>
            <a:ext cx="3891083" cy="1031477"/>
          </a:xfrm>
        </p:spPr>
        <p:txBody>
          <a:bodyPr anchor="t">
            <a:normAutofit/>
          </a:bodyPr>
          <a:lstStyle>
            <a:lvl1pPr>
              <a:defRPr sz="34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32843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0" y="1"/>
            <a:ext cx="12192000" cy="685799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96596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3_Custom Layout">
    <p:spTree>
      <p:nvGrpSpPr>
        <p:cNvPr id="1" name="Shape 23"/>
        <p:cNvGrpSpPr/>
        <p:nvPr/>
      </p:nvGrpSpPr>
      <p:grpSpPr>
        <a:xfrm>
          <a:off x="0" y="0"/>
          <a:ext cx="0" cy="0"/>
          <a:chOff x="0" y="0"/>
          <a:chExt cx="0" cy="0"/>
        </a:xfrm>
      </p:grpSpPr>
      <p:sp>
        <p:nvSpPr>
          <p:cNvPr id="24" name="Google Shape;24;p53"/>
          <p:cNvSpPr>
            <a:spLocks noGrp="1"/>
          </p:cNvSpPr>
          <p:nvPr>
            <p:ph type="pic" idx="2"/>
          </p:nvPr>
        </p:nvSpPr>
        <p:spPr>
          <a:xfrm>
            <a:off x="0" y="1"/>
            <a:ext cx="12192000" cy="6857999"/>
          </a:xfrm>
          <a:prstGeom prst="rect">
            <a:avLst/>
          </a:prstGeom>
          <a:gradFill>
            <a:gsLst>
              <a:gs pos="0">
                <a:srgbClr val="D8D8D8"/>
              </a:gs>
              <a:gs pos="99000">
                <a:srgbClr val="BFBFBF"/>
              </a:gs>
              <a:gs pos="100000">
                <a:srgbClr val="BFBFBF"/>
              </a:gs>
            </a:gsLst>
            <a:lin ang="5400000" scaled="0"/>
          </a:gradFill>
          <a:ln>
            <a:noFill/>
          </a:ln>
        </p:spPr>
      </p:sp>
    </p:spTree>
    <p:extLst>
      <p:ext uri="{BB962C8B-B14F-4D97-AF65-F5344CB8AC3E}">
        <p14:creationId xmlns:p14="http://schemas.microsoft.com/office/powerpoint/2010/main" val="271385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526" y="365125"/>
            <a:ext cx="9629274"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24526" y="1825625"/>
            <a:ext cx="9629274"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rot="5400000">
            <a:off x="-767873" y="4997773"/>
            <a:ext cx="2598944" cy="230832"/>
          </a:xfrm>
          <a:prstGeom prst="rect">
            <a:avLst/>
          </a:prstGeom>
          <a:noFill/>
        </p:spPr>
        <p:txBody>
          <a:bodyPr wrap="square" lIns="0" rIns="0" rtlCol="0">
            <a:spAutoFit/>
          </a:bodyPr>
          <a:lstStyle/>
          <a:p>
            <a:pPr algn="r"/>
            <a:r>
              <a:rPr lang="en-US" sz="900" b="1" i="0" dirty="0">
                <a:solidFill>
                  <a:srgbClr val="111111">
                    <a:alpha val="70000"/>
                  </a:srgbClr>
                </a:solidFill>
                <a:latin typeface="Inter" panose="020B0502030000000004" pitchFamily="34" charset="0"/>
                <a:ea typeface="Inter" panose="020B0502030000000004" pitchFamily="34" charset="0"/>
                <a:cs typeface="Source Sans Pro" charset="0"/>
              </a:rPr>
              <a:t>THE COLORADO RIVER AUTHORITY OF UTAH</a:t>
            </a:r>
          </a:p>
        </p:txBody>
      </p:sp>
      <p:cxnSp>
        <p:nvCxnSpPr>
          <p:cNvPr id="11" name="Straight Connector 10"/>
          <p:cNvCxnSpPr/>
          <p:nvPr userDrawn="1"/>
        </p:nvCxnSpPr>
        <p:spPr>
          <a:xfrm>
            <a:off x="106532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711748" y="612559"/>
            <a:ext cx="0" cy="397591"/>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4" name="Freeform 23"/>
          <p:cNvSpPr/>
          <p:nvPr userDrawn="1"/>
        </p:nvSpPr>
        <p:spPr>
          <a:xfrm rot="2700000" flipH="1">
            <a:off x="11643696" y="6371446"/>
            <a:ext cx="133017" cy="133017"/>
          </a:xfrm>
          <a:custGeom>
            <a:avLst/>
            <a:gdLst>
              <a:gd name="connsiteX0" fmla="*/ 216347 w 216347"/>
              <a:gd name="connsiteY0" fmla="*/ 347 h 216347"/>
              <a:gd name="connsiteX1" fmla="*/ 216000 w 216347"/>
              <a:gd name="connsiteY1" fmla="*/ 347 h 216347"/>
              <a:gd name="connsiteX2" fmla="*/ 216000 w 216347"/>
              <a:gd name="connsiteY2" fmla="*/ 0 h 216347"/>
              <a:gd name="connsiteX3" fmla="*/ 0 w 216347"/>
              <a:gd name="connsiteY3" fmla="*/ 0 h 216347"/>
              <a:gd name="connsiteX4" fmla="*/ 0 w 216347"/>
              <a:gd name="connsiteY4" fmla="*/ 28800 h 216347"/>
              <a:gd name="connsiteX5" fmla="*/ 187546 w 216347"/>
              <a:gd name="connsiteY5" fmla="*/ 28800 h 216347"/>
              <a:gd name="connsiteX6" fmla="*/ 187547 w 216347"/>
              <a:gd name="connsiteY6" fmla="*/ 216347 h 216347"/>
              <a:gd name="connsiteX7" fmla="*/ 216347 w 216347"/>
              <a:gd name="connsiteY7" fmla="*/ 216347 h 21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47" h="216347">
                <a:moveTo>
                  <a:pt x="216347" y="347"/>
                </a:moveTo>
                <a:lnTo>
                  <a:pt x="216000" y="347"/>
                </a:lnTo>
                <a:lnTo>
                  <a:pt x="216000" y="0"/>
                </a:lnTo>
                <a:lnTo>
                  <a:pt x="0" y="0"/>
                </a:lnTo>
                <a:lnTo>
                  <a:pt x="0" y="28800"/>
                </a:lnTo>
                <a:lnTo>
                  <a:pt x="187546" y="28800"/>
                </a:lnTo>
                <a:lnTo>
                  <a:pt x="187547" y="216347"/>
                </a:lnTo>
                <a:lnTo>
                  <a:pt x="216347" y="216347"/>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95C968DB-D115-9847-9BAE-569E81C8CCA9}"/>
              </a:ext>
            </a:extLst>
          </p:cNvPr>
          <p:cNvPicPr>
            <a:picLocks noChangeAspect="1"/>
          </p:cNvPicPr>
          <p:nvPr userDrawn="1"/>
        </p:nvPicPr>
        <p:blipFill>
          <a:blip r:embed="rId8"/>
          <a:stretch>
            <a:fillRect/>
          </a:stretch>
        </p:blipFill>
        <p:spPr>
          <a:xfrm>
            <a:off x="182074" y="365125"/>
            <a:ext cx="699049" cy="699049"/>
          </a:xfrm>
          <a:prstGeom prst="rect">
            <a:avLst/>
          </a:prstGeom>
        </p:spPr>
      </p:pic>
    </p:spTree>
    <p:extLst>
      <p:ext uri="{BB962C8B-B14F-4D97-AF65-F5344CB8AC3E}">
        <p14:creationId xmlns:p14="http://schemas.microsoft.com/office/powerpoint/2010/main" val="45253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72" r:id="rId4"/>
    <p:sldLayoutId id="2147483712" r:id="rId5"/>
    <p:sldLayoutId id="2147483713" r:id="rId6"/>
  </p:sldLayoutIdLst>
  <p:txStyles>
    <p:titleStyle>
      <a:lvl1pPr algn="l" defTabSz="914400" rtl="0" eaLnBrk="1" latinLnBrk="0" hangingPunct="1">
        <a:lnSpc>
          <a:spcPct val="90000"/>
        </a:lnSpc>
        <a:spcBef>
          <a:spcPct val="0"/>
        </a:spcBef>
        <a:buNone/>
        <a:defRPr sz="4400" b="0" i="0" kern="1200">
          <a:solidFill>
            <a:srgbClr val="111111"/>
          </a:solidFill>
          <a:latin typeface="Inter" panose="020B0502030000000004" pitchFamily="34" charset="0"/>
          <a:ea typeface="Inter" panose="020B0502030000000004" pitchFamily="34" charset="0"/>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111111"/>
          </a:solidFill>
          <a:latin typeface="Inter" panose="020B0502030000000004" pitchFamily="34" charset="0"/>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a:buChar char="•"/>
        <a:defRPr sz="2400" kern="1200">
          <a:solidFill>
            <a:srgbClr val="111111"/>
          </a:solidFill>
          <a:latin typeface="Inter" panose="020B0502030000000004" pitchFamily="34" charset="0"/>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a:buChar char="•"/>
        <a:defRPr sz="2000" kern="1200">
          <a:solidFill>
            <a:srgbClr val="111111"/>
          </a:solidFill>
          <a:latin typeface="Inter" panose="020B0502030000000004" pitchFamily="34" charset="0"/>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a:buChar char="•"/>
        <a:defRPr sz="1800" kern="1200">
          <a:solidFill>
            <a:srgbClr val="111111"/>
          </a:solidFill>
          <a:latin typeface="Inter" panose="020B0502030000000004" pitchFamily="34" charset="0"/>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a:buChar char="•"/>
        <a:defRPr sz="1800" kern="1200">
          <a:solidFill>
            <a:srgbClr val="111111"/>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gi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6.gi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27.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4.xml"/><Relationship Id="rId16"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18.png"/><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5.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75E45A1A-0221-C740-8892-8FB3D29C2D3A}"/>
              </a:ext>
            </a:extLst>
          </p:cNvPr>
          <p:cNvPicPr>
            <a:picLocks noChangeAspect="1"/>
          </p:cNvPicPr>
          <p:nvPr/>
        </p:nvPicPr>
        <p:blipFill>
          <a:blip r:embed="rId2">
            <a:alphaModFix amt="5000"/>
          </a:blip>
          <a:stretch>
            <a:fillRect/>
          </a:stretch>
        </p:blipFill>
        <p:spPr>
          <a:xfrm>
            <a:off x="5277203" y="-548646"/>
            <a:ext cx="10186416" cy="10186416"/>
          </a:xfrm>
          <a:prstGeom prst="rect">
            <a:avLst/>
          </a:prstGeom>
        </p:spPr>
      </p:pic>
      <p:sp>
        <p:nvSpPr>
          <p:cNvPr id="2" name="Title 1">
            <a:extLst>
              <a:ext uri="{FF2B5EF4-FFF2-40B4-BE49-F238E27FC236}">
                <a16:creationId xmlns:a16="http://schemas.microsoft.com/office/drawing/2014/main" id="{A1797B9E-2AD6-024B-9820-E99DDBFFB61D}"/>
              </a:ext>
            </a:extLst>
          </p:cNvPr>
          <p:cNvSpPr>
            <a:spLocks noGrp="1"/>
          </p:cNvSpPr>
          <p:nvPr>
            <p:ph type="title"/>
          </p:nvPr>
        </p:nvSpPr>
        <p:spPr>
          <a:xfrm>
            <a:off x="1724525" y="1339690"/>
            <a:ext cx="7067050" cy="2358197"/>
          </a:xfrm>
        </p:spPr>
        <p:txBody>
          <a:bodyPr/>
          <a:lstStyle/>
          <a:p>
            <a:r>
              <a:rPr lang="en-US" dirty="0"/>
              <a:t>Hydrology &amp; System Status Update May 2024</a:t>
            </a:r>
          </a:p>
        </p:txBody>
      </p:sp>
      <p:sp>
        <p:nvSpPr>
          <p:cNvPr id="11" name="TextBox 10">
            <a:extLst>
              <a:ext uri="{FF2B5EF4-FFF2-40B4-BE49-F238E27FC236}">
                <a16:creationId xmlns:a16="http://schemas.microsoft.com/office/drawing/2014/main" id="{10DA51CD-0566-F241-8963-16253DA411A5}"/>
              </a:ext>
            </a:extLst>
          </p:cNvPr>
          <p:cNvSpPr txBox="1"/>
          <p:nvPr/>
        </p:nvSpPr>
        <p:spPr>
          <a:xfrm>
            <a:off x="1724525" y="5175215"/>
            <a:ext cx="2621038" cy="473143"/>
          </a:xfrm>
          <a:prstGeom prst="rect">
            <a:avLst/>
          </a:prstGeom>
          <a:noFill/>
        </p:spPr>
        <p:txBody>
          <a:bodyPr wrap="square" lIns="0" rIns="0" rtlCol="0">
            <a:spAutoFit/>
          </a:bodyPr>
          <a:lstStyle/>
          <a:p>
            <a:pPr>
              <a:lnSpc>
                <a:spcPct val="130000"/>
              </a:lnSpc>
            </a:pPr>
            <a:r>
              <a:rPr lang="en-US" sz="1000" dirty="0">
                <a:solidFill>
                  <a:schemeClr val="tx1">
                    <a:alpha val="70000"/>
                  </a:schemeClr>
                </a:solidFill>
                <a:latin typeface="Inter" panose="020B0502030000000004" pitchFamily="34" charset="0"/>
                <a:ea typeface="Inter" panose="020B0502030000000004" pitchFamily="34" charset="0"/>
              </a:rPr>
              <a:t>MAY 21, 2024</a:t>
            </a:r>
          </a:p>
          <a:p>
            <a:pPr>
              <a:lnSpc>
                <a:spcPct val="130000"/>
              </a:lnSpc>
            </a:pPr>
            <a:r>
              <a:rPr lang="en-US" sz="1000" dirty="0">
                <a:solidFill>
                  <a:schemeClr val="tx1">
                    <a:alpha val="70000"/>
                  </a:schemeClr>
                </a:solidFill>
                <a:latin typeface="Inter" panose="020B0502030000000004" pitchFamily="34" charset="0"/>
                <a:ea typeface="Inter" panose="020B0502030000000004" pitchFamily="34" charset="0"/>
              </a:rPr>
              <a:t>SALT LAKE CITY, UTAH</a:t>
            </a:r>
          </a:p>
        </p:txBody>
      </p:sp>
      <p:sp>
        <p:nvSpPr>
          <p:cNvPr id="12" name="TextBox 11">
            <a:extLst>
              <a:ext uri="{FF2B5EF4-FFF2-40B4-BE49-F238E27FC236}">
                <a16:creationId xmlns:a16="http://schemas.microsoft.com/office/drawing/2014/main" id="{050E2CBC-B0E1-BE4E-BE5A-5F0C9C3AC8BE}"/>
              </a:ext>
            </a:extLst>
          </p:cNvPr>
          <p:cNvSpPr txBox="1"/>
          <p:nvPr/>
        </p:nvSpPr>
        <p:spPr>
          <a:xfrm>
            <a:off x="1724525" y="4237342"/>
            <a:ext cx="4190250" cy="738664"/>
          </a:xfrm>
          <a:prstGeom prst="rect">
            <a:avLst/>
          </a:prstGeom>
          <a:noFill/>
        </p:spPr>
        <p:txBody>
          <a:bodyPr wrap="none" lIns="0" rIns="0" rtlCol="0">
            <a:spAutoFit/>
          </a:bodyPr>
          <a:lstStyle/>
          <a:p>
            <a:r>
              <a:rPr lang="en-US" sz="1400" b="1" dirty="0">
                <a:latin typeface="Inter" panose="020B0502030000000004" pitchFamily="34" charset="0"/>
                <a:ea typeface="Inter" panose="020B0502030000000004" pitchFamily="34" charset="0"/>
                <a:cs typeface="Open Sans" charset="0"/>
              </a:rPr>
              <a:t>Colorado River Authority of Utah Board Meeting</a:t>
            </a:r>
          </a:p>
          <a:p>
            <a:r>
              <a:rPr lang="en-US" sz="1400" b="1" dirty="0">
                <a:latin typeface="Inter" panose="020B0502030000000004" pitchFamily="34" charset="0"/>
                <a:ea typeface="Inter" panose="020B0502030000000004" pitchFamily="34" charset="0"/>
                <a:cs typeface="Open Sans" charset="0"/>
              </a:rPr>
              <a:t>Betsy Morgan, Staff Engineer</a:t>
            </a:r>
          </a:p>
          <a:p>
            <a:r>
              <a:rPr lang="en-US" sz="1400" b="1" dirty="0">
                <a:latin typeface="Inter" panose="020B0502030000000004" pitchFamily="34" charset="0"/>
                <a:ea typeface="Inter" panose="020B0502030000000004" pitchFamily="34" charset="0"/>
                <a:cs typeface="Open Sans" charset="0"/>
              </a:rPr>
              <a:t>Lily Bosworth, Staff Engineer</a:t>
            </a:r>
          </a:p>
        </p:txBody>
      </p:sp>
    </p:spTree>
    <p:extLst>
      <p:ext uri="{BB962C8B-B14F-4D97-AF65-F5344CB8AC3E}">
        <p14:creationId xmlns:p14="http://schemas.microsoft.com/office/powerpoint/2010/main" val="1104106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920" y="276726"/>
            <a:ext cx="10194491" cy="1022096"/>
          </a:xfrm>
        </p:spPr>
        <p:txBody>
          <a:bodyPr>
            <a:noAutofit/>
          </a:bodyPr>
          <a:lstStyle/>
          <a:p>
            <a:r>
              <a:rPr lang="en-US" dirty="0"/>
              <a:t>Atmospheric Hydrology: </a:t>
            </a:r>
            <a:br>
              <a:rPr lang="en-US" dirty="0"/>
            </a:br>
            <a:r>
              <a:rPr lang="en-US" dirty="0"/>
              <a:t>Precipitation Outlook</a:t>
            </a:r>
          </a:p>
        </p:txBody>
      </p:sp>
      <p:grpSp>
        <p:nvGrpSpPr>
          <p:cNvPr id="4" name="Group 3">
            <a:extLst>
              <a:ext uri="{FF2B5EF4-FFF2-40B4-BE49-F238E27FC236}">
                <a16:creationId xmlns:a16="http://schemas.microsoft.com/office/drawing/2014/main" id="{87F3E4C3-C389-AC5D-FEDA-055D8A05881E}"/>
              </a:ext>
            </a:extLst>
          </p:cNvPr>
          <p:cNvGrpSpPr/>
          <p:nvPr/>
        </p:nvGrpSpPr>
        <p:grpSpPr>
          <a:xfrm>
            <a:off x="10913394" y="1338553"/>
            <a:ext cx="1196069" cy="2637829"/>
            <a:chOff x="10913394" y="1338553"/>
            <a:chExt cx="1196069" cy="2637829"/>
          </a:xfrm>
        </p:grpSpPr>
        <p:grpSp>
          <p:nvGrpSpPr>
            <p:cNvPr id="5" name="Group 4">
              <a:extLst>
                <a:ext uri="{FF2B5EF4-FFF2-40B4-BE49-F238E27FC236}">
                  <a16:creationId xmlns:a16="http://schemas.microsoft.com/office/drawing/2014/main" id="{65D68C5E-558A-A1CF-7496-7ECF21F36FD8}"/>
                </a:ext>
              </a:extLst>
            </p:cNvPr>
            <p:cNvGrpSpPr/>
            <p:nvPr/>
          </p:nvGrpSpPr>
          <p:grpSpPr>
            <a:xfrm>
              <a:off x="10920851" y="1353056"/>
              <a:ext cx="1188612" cy="2623326"/>
              <a:chOff x="2080470" y="1442906"/>
              <a:chExt cx="1753299" cy="3976382"/>
            </a:xfrm>
          </p:grpSpPr>
          <p:sp>
            <p:nvSpPr>
              <p:cNvPr id="8" name="Rectangle 7">
                <a:extLst>
                  <a:ext uri="{FF2B5EF4-FFF2-40B4-BE49-F238E27FC236}">
                    <a16:creationId xmlns:a16="http://schemas.microsoft.com/office/drawing/2014/main" id="{E59C2289-7069-1DA5-EA15-4F66F2F8581E}"/>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20A3F0-595E-BF50-6F51-7EB0F255F700}"/>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B37119-C01D-5ADE-5891-95548800BC8E}"/>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CF1A4-B56C-0AAB-6B54-E6EBAC92ABCA}"/>
                  </a:ext>
                </a:extLst>
              </p:cNvPr>
              <p:cNvSpPr/>
              <p:nvPr/>
            </p:nvSpPr>
            <p:spPr>
              <a:xfrm>
                <a:off x="2080470" y="3429001"/>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3C5DE8-114D-66E3-E4C7-263382CB9D69}"/>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27B1FA-D970-64D2-2CF2-ADC5660BC91E}"/>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Water with solid fill">
                <a:extLst>
                  <a:ext uri="{FF2B5EF4-FFF2-40B4-BE49-F238E27FC236}">
                    <a16:creationId xmlns:a16="http://schemas.microsoft.com/office/drawing/2014/main" id="{ACE8BEA3-1697-C142-3035-C6D806EE49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470" y="3430398"/>
                <a:ext cx="453705" cy="453705"/>
              </a:xfrm>
              <a:prstGeom prst="rect">
                <a:avLst/>
              </a:prstGeom>
            </p:spPr>
          </p:pic>
          <p:pic>
            <p:nvPicPr>
              <p:cNvPr id="15" name="Graphic 14" descr="Snowflake with solid fill">
                <a:extLst>
                  <a:ext uri="{FF2B5EF4-FFF2-40B4-BE49-F238E27FC236}">
                    <a16:creationId xmlns:a16="http://schemas.microsoft.com/office/drawing/2014/main" id="{E23382BF-ABFD-B1D7-B74B-6AEBF53D88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0470" y="2976692"/>
                <a:ext cx="453706" cy="453706"/>
              </a:xfrm>
              <a:prstGeom prst="rect">
                <a:avLst/>
              </a:prstGeom>
            </p:spPr>
          </p:pic>
          <p:pic>
            <p:nvPicPr>
              <p:cNvPr id="16" name="Graphic 15" descr="Dim (Medium Sun) with solid fill">
                <a:extLst>
                  <a:ext uri="{FF2B5EF4-FFF2-40B4-BE49-F238E27FC236}">
                    <a16:creationId xmlns:a16="http://schemas.microsoft.com/office/drawing/2014/main" id="{4D6E3AE6-938C-3457-4E86-538FD7E1FD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0470" y="1442906"/>
                <a:ext cx="914400" cy="914400"/>
              </a:xfrm>
              <a:prstGeom prst="rect">
                <a:avLst/>
              </a:prstGeom>
            </p:spPr>
          </p:pic>
          <p:pic>
            <p:nvPicPr>
              <p:cNvPr id="17" name="Graphic 16" descr="Cloud with solid fill">
                <a:extLst>
                  <a:ext uri="{FF2B5EF4-FFF2-40B4-BE49-F238E27FC236}">
                    <a16:creationId xmlns:a16="http://schemas.microsoft.com/office/drawing/2014/main" id="{53589FD3-1E12-7793-33F8-B4AD29B097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1271" y="1634803"/>
                <a:ext cx="914400" cy="914400"/>
              </a:xfrm>
              <a:prstGeom prst="rect">
                <a:avLst/>
              </a:prstGeom>
            </p:spPr>
          </p:pic>
          <p:pic>
            <p:nvPicPr>
              <p:cNvPr id="18" name="Graphic 17" descr="Plant With Roots with solid fill">
                <a:extLst>
                  <a:ext uri="{FF2B5EF4-FFF2-40B4-BE49-F238E27FC236}">
                    <a16:creationId xmlns:a16="http://schemas.microsoft.com/office/drawing/2014/main" id="{90629DB9-8FA3-1D2F-9071-D5E6A7260E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9369" y="3556933"/>
                <a:ext cx="914400" cy="914400"/>
              </a:xfrm>
              <a:prstGeom prst="rect">
                <a:avLst/>
              </a:prstGeom>
            </p:spPr>
          </p:pic>
          <p:sp>
            <p:nvSpPr>
              <p:cNvPr id="19" name="Isosceles Triangle 18">
                <a:extLst>
                  <a:ext uri="{FF2B5EF4-FFF2-40B4-BE49-F238E27FC236}">
                    <a16:creationId xmlns:a16="http://schemas.microsoft.com/office/drawing/2014/main" id="{A3D213E3-AAB1-3CA7-25AF-E2E5CEBB1D0C}"/>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8F96028-A7B8-565C-CD65-5851CF094046}"/>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740E44-532D-2B24-F834-3268858802DA}"/>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4BA78E-0AB8-C242-D0CC-493DF5E90A2B}"/>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D48887A-D941-1AFC-D68D-335621E47B3E}"/>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70F3C2-7079-BB60-CE1A-A9819E808045}"/>
                </a:ext>
              </a:extLst>
            </p:cNvPr>
            <p:cNvSpPr/>
            <p:nvPr/>
          </p:nvSpPr>
          <p:spPr>
            <a:xfrm>
              <a:off x="10913394" y="1338553"/>
              <a:ext cx="1171551" cy="1010035"/>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a:extLst>
              <a:ext uri="{FF2B5EF4-FFF2-40B4-BE49-F238E27FC236}">
                <a16:creationId xmlns:a16="http://schemas.microsoft.com/office/drawing/2014/main" id="{89F0C5BE-5424-D7FB-426E-28B824E9FC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7539" y="1338184"/>
            <a:ext cx="7143816" cy="551981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319D90-FD43-58F6-04CA-4B1D88A5DE71}"/>
              </a:ext>
            </a:extLst>
          </p:cNvPr>
          <p:cNvSpPr txBox="1">
            <a:spLocks/>
          </p:cNvSpPr>
          <p:nvPr/>
        </p:nvSpPr>
        <p:spPr>
          <a:xfrm>
            <a:off x="1215542" y="1867687"/>
            <a:ext cx="2932252" cy="1817216"/>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marL="342900" indent="-342900">
              <a:buFont typeface="Arial" panose="020B0604020202020204" pitchFamily="34" charset="0"/>
              <a:buChar char="•"/>
            </a:pPr>
            <a:r>
              <a:rPr lang="en-US" sz="2000" b="0" dirty="0"/>
              <a:t>Equal chances and below normal precipitation in June</a:t>
            </a:r>
          </a:p>
        </p:txBody>
      </p:sp>
    </p:spTree>
    <p:extLst>
      <p:ext uri="{BB962C8B-B14F-4D97-AF65-F5344CB8AC3E}">
        <p14:creationId xmlns:p14="http://schemas.microsoft.com/office/powerpoint/2010/main" val="1087405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920" y="276726"/>
            <a:ext cx="10194491" cy="1022096"/>
          </a:xfrm>
        </p:spPr>
        <p:txBody>
          <a:bodyPr>
            <a:noAutofit/>
          </a:bodyPr>
          <a:lstStyle/>
          <a:p>
            <a:r>
              <a:rPr lang="en-US" dirty="0"/>
              <a:t>Atmospheric Hydrology: </a:t>
            </a:r>
            <a:br>
              <a:rPr lang="en-US" dirty="0"/>
            </a:br>
            <a:r>
              <a:rPr lang="en-US" dirty="0"/>
              <a:t>Temperature Outlook</a:t>
            </a:r>
          </a:p>
        </p:txBody>
      </p:sp>
      <p:grpSp>
        <p:nvGrpSpPr>
          <p:cNvPr id="4" name="Group 3">
            <a:extLst>
              <a:ext uri="{FF2B5EF4-FFF2-40B4-BE49-F238E27FC236}">
                <a16:creationId xmlns:a16="http://schemas.microsoft.com/office/drawing/2014/main" id="{87F3E4C3-C389-AC5D-FEDA-055D8A05881E}"/>
              </a:ext>
            </a:extLst>
          </p:cNvPr>
          <p:cNvGrpSpPr/>
          <p:nvPr/>
        </p:nvGrpSpPr>
        <p:grpSpPr>
          <a:xfrm>
            <a:off x="10913394" y="1338553"/>
            <a:ext cx="1196069" cy="2637829"/>
            <a:chOff x="10913394" y="1338553"/>
            <a:chExt cx="1196069" cy="2637829"/>
          </a:xfrm>
        </p:grpSpPr>
        <p:grpSp>
          <p:nvGrpSpPr>
            <p:cNvPr id="5" name="Group 4">
              <a:extLst>
                <a:ext uri="{FF2B5EF4-FFF2-40B4-BE49-F238E27FC236}">
                  <a16:creationId xmlns:a16="http://schemas.microsoft.com/office/drawing/2014/main" id="{65D68C5E-558A-A1CF-7496-7ECF21F36FD8}"/>
                </a:ext>
              </a:extLst>
            </p:cNvPr>
            <p:cNvGrpSpPr/>
            <p:nvPr/>
          </p:nvGrpSpPr>
          <p:grpSpPr>
            <a:xfrm>
              <a:off x="10920851" y="1353056"/>
              <a:ext cx="1188612" cy="2623326"/>
              <a:chOff x="2080470" y="1442906"/>
              <a:chExt cx="1753299" cy="3976382"/>
            </a:xfrm>
          </p:grpSpPr>
          <p:sp>
            <p:nvSpPr>
              <p:cNvPr id="8" name="Rectangle 7">
                <a:extLst>
                  <a:ext uri="{FF2B5EF4-FFF2-40B4-BE49-F238E27FC236}">
                    <a16:creationId xmlns:a16="http://schemas.microsoft.com/office/drawing/2014/main" id="{E59C2289-7069-1DA5-EA15-4F66F2F8581E}"/>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20A3F0-595E-BF50-6F51-7EB0F255F700}"/>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B37119-C01D-5ADE-5891-95548800BC8E}"/>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CF1A4-B56C-0AAB-6B54-E6EBAC92ABCA}"/>
                  </a:ext>
                </a:extLst>
              </p:cNvPr>
              <p:cNvSpPr/>
              <p:nvPr/>
            </p:nvSpPr>
            <p:spPr>
              <a:xfrm>
                <a:off x="2080470" y="3429001"/>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3C5DE8-114D-66E3-E4C7-263382CB9D69}"/>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27B1FA-D970-64D2-2CF2-ADC5660BC91E}"/>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Water with solid fill">
                <a:extLst>
                  <a:ext uri="{FF2B5EF4-FFF2-40B4-BE49-F238E27FC236}">
                    <a16:creationId xmlns:a16="http://schemas.microsoft.com/office/drawing/2014/main" id="{ACE8BEA3-1697-C142-3035-C6D806EE49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470" y="3430398"/>
                <a:ext cx="453705" cy="453705"/>
              </a:xfrm>
              <a:prstGeom prst="rect">
                <a:avLst/>
              </a:prstGeom>
            </p:spPr>
          </p:pic>
          <p:pic>
            <p:nvPicPr>
              <p:cNvPr id="15" name="Graphic 14" descr="Snowflake with solid fill">
                <a:extLst>
                  <a:ext uri="{FF2B5EF4-FFF2-40B4-BE49-F238E27FC236}">
                    <a16:creationId xmlns:a16="http://schemas.microsoft.com/office/drawing/2014/main" id="{E23382BF-ABFD-B1D7-B74B-6AEBF53D88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0470" y="2976692"/>
                <a:ext cx="453706" cy="453706"/>
              </a:xfrm>
              <a:prstGeom prst="rect">
                <a:avLst/>
              </a:prstGeom>
            </p:spPr>
          </p:pic>
          <p:pic>
            <p:nvPicPr>
              <p:cNvPr id="16" name="Graphic 15" descr="Dim (Medium Sun) with solid fill">
                <a:extLst>
                  <a:ext uri="{FF2B5EF4-FFF2-40B4-BE49-F238E27FC236}">
                    <a16:creationId xmlns:a16="http://schemas.microsoft.com/office/drawing/2014/main" id="{4D6E3AE6-938C-3457-4E86-538FD7E1FD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0470" y="1442906"/>
                <a:ext cx="914400" cy="914400"/>
              </a:xfrm>
              <a:prstGeom prst="rect">
                <a:avLst/>
              </a:prstGeom>
            </p:spPr>
          </p:pic>
          <p:pic>
            <p:nvPicPr>
              <p:cNvPr id="17" name="Graphic 16" descr="Cloud with solid fill">
                <a:extLst>
                  <a:ext uri="{FF2B5EF4-FFF2-40B4-BE49-F238E27FC236}">
                    <a16:creationId xmlns:a16="http://schemas.microsoft.com/office/drawing/2014/main" id="{53589FD3-1E12-7793-33F8-B4AD29B097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1271" y="1634803"/>
                <a:ext cx="914400" cy="914400"/>
              </a:xfrm>
              <a:prstGeom prst="rect">
                <a:avLst/>
              </a:prstGeom>
            </p:spPr>
          </p:pic>
          <p:pic>
            <p:nvPicPr>
              <p:cNvPr id="18" name="Graphic 17" descr="Plant With Roots with solid fill">
                <a:extLst>
                  <a:ext uri="{FF2B5EF4-FFF2-40B4-BE49-F238E27FC236}">
                    <a16:creationId xmlns:a16="http://schemas.microsoft.com/office/drawing/2014/main" id="{90629DB9-8FA3-1D2F-9071-D5E6A7260E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9369" y="3556933"/>
                <a:ext cx="914400" cy="914400"/>
              </a:xfrm>
              <a:prstGeom prst="rect">
                <a:avLst/>
              </a:prstGeom>
            </p:spPr>
          </p:pic>
          <p:sp>
            <p:nvSpPr>
              <p:cNvPr id="19" name="Isosceles Triangle 18">
                <a:extLst>
                  <a:ext uri="{FF2B5EF4-FFF2-40B4-BE49-F238E27FC236}">
                    <a16:creationId xmlns:a16="http://schemas.microsoft.com/office/drawing/2014/main" id="{A3D213E3-AAB1-3CA7-25AF-E2E5CEBB1D0C}"/>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8F96028-A7B8-565C-CD65-5851CF094046}"/>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740E44-532D-2B24-F834-3268858802DA}"/>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4BA78E-0AB8-C242-D0CC-493DF5E90A2B}"/>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D48887A-D941-1AFC-D68D-335621E47B3E}"/>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70F3C2-7079-BB60-CE1A-A9819E808045}"/>
                </a:ext>
              </a:extLst>
            </p:cNvPr>
            <p:cNvSpPr/>
            <p:nvPr/>
          </p:nvSpPr>
          <p:spPr>
            <a:xfrm>
              <a:off x="10913394" y="1338553"/>
              <a:ext cx="1171551" cy="1010035"/>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a:extLst>
              <a:ext uri="{FF2B5EF4-FFF2-40B4-BE49-F238E27FC236}">
                <a16:creationId xmlns:a16="http://schemas.microsoft.com/office/drawing/2014/main" id="{7CEA7BFE-3CD1-4119-F0FF-FC1BFAAB04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6657" y="1298822"/>
            <a:ext cx="7194761" cy="55591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319D90-FD43-58F6-04CA-4B1D88A5DE71}"/>
              </a:ext>
            </a:extLst>
          </p:cNvPr>
          <p:cNvSpPr txBox="1">
            <a:spLocks/>
          </p:cNvSpPr>
          <p:nvPr/>
        </p:nvSpPr>
        <p:spPr>
          <a:xfrm>
            <a:off x="1215542" y="1867687"/>
            <a:ext cx="2601084" cy="1817216"/>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marL="342900" indent="-342900">
              <a:buFont typeface="Arial" panose="020B0604020202020204" pitchFamily="34" charset="0"/>
              <a:buChar char="•"/>
            </a:pPr>
            <a:r>
              <a:rPr lang="en-US" sz="2000" b="0" dirty="0"/>
              <a:t>Above normal temperatures in June</a:t>
            </a:r>
          </a:p>
        </p:txBody>
      </p:sp>
    </p:spTree>
    <p:extLst>
      <p:ext uri="{BB962C8B-B14F-4D97-AF65-F5344CB8AC3E}">
        <p14:creationId xmlns:p14="http://schemas.microsoft.com/office/powerpoint/2010/main" val="266744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rought Monitor for CBRFC">
            <a:extLst>
              <a:ext uri="{FF2B5EF4-FFF2-40B4-BE49-F238E27FC236}">
                <a16:creationId xmlns:a16="http://schemas.microsoft.com/office/drawing/2014/main" id="{50F5751D-AA38-0542-189E-AA6011344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657" y="1284424"/>
            <a:ext cx="7213393" cy="5573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77972" y="239913"/>
            <a:ext cx="9539676" cy="600703"/>
          </a:xfrm>
        </p:spPr>
        <p:txBody>
          <a:bodyPr>
            <a:normAutofit fontScale="90000"/>
          </a:bodyPr>
          <a:lstStyle/>
          <a:p>
            <a:r>
              <a:rPr lang="en-US" dirty="0"/>
              <a:t>Drought Conditions:</a:t>
            </a:r>
            <a:br>
              <a:rPr lang="en-US" dirty="0"/>
            </a:br>
            <a:r>
              <a:rPr lang="en-US" dirty="0"/>
              <a:t>U.S. Drought Monitor</a:t>
            </a:r>
          </a:p>
        </p:txBody>
      </p:sp>
      <p:grpSp>
        <p:nvGrpSpPr>
          <p:cNvPr id="6" name="Group 5">
            <a:extLst>
              <a:ext uri="{FF2B5EF4-FFF2-40B4-BE49-F238E27FC236}">
                <a16:creationId xmlns:a16="http://schemas.microsoft.com/office/drawing/2014/main" id="{CF66A88B-43FF-5A11-AFCE-93251C53DF55}"/>
              </a:ext>
            </a:extLst>
          </p:cNvPr>
          <p:cNvGrpSpPr/>
          <p:nvPr/>
        </p:nvGrpSpPr>
        <p:grpSpPr>
          <a:xfrm>
            <a:off x="10913394" y="1338553"/>
            <a:ext cx="1196069" cy="2637829"/>
            <a:chOff x="10913394" y="1338553"/>
            <a:chExt cx="1196069" cy="2637829"/>
          </a:xfrm>
        </p:grpSpPr>
        <p:grpSp>
          <p:nvGrpSpPr>
            <p:cNvPr id="7" name="Group 6">
              <a:extLst>
                <a:ext uri="{FF2B5EF4-FFF2-40B4-BE49-F238E27FC236}">
                  <a16:creationId xmlns:a16="http://schemas.microsoft.com/office/drawing/2014/main" id="{341FF560-7677-AEEB-F0BB-9734B5AE1BC6}"/>
                </a:ext>
              </a:extLst>
            </p:cNvPr>
            <p:cNvGrpSpPr/>
            <p:nvPr/>
          </p:nvGrpSpPr>
          <p:grpSpPr>
            <a:xfrm>
              <a:off x="10920851" y="1353056"/>
              <a:ext cx="1188612" cy="2623326"/>
              <a:chOff x="2080470" y="1442906"/>
              <a:chExt cx="1753299" cy="3976382"/>
            </a:xfrm>
          </p:grpSpPr>
          <p:sp>
            <p:nvSpPr>
              <p:cNvPr id="10" name="Rectangle 9">
                <a:extLst>
                  <a:ext uri="{FF2B5EF4-FFF2-40B4-BE49-F238E27FC236}">
                    <a16:creationId xmlns:a16="http://schemas.microsoft.com/office/drawing/2014/main" id="{D2607D07-DB8E-B5B7-7184-4DB83CFBEAE8}"/>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EB61D-6C21-7B2D-2010-DFF735C5ADD9}"/>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4557F8-8857-8802-9758-50F1DB8A4801}"/>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5AA697-1166-3EA5-C15F-F06092943574}"/>
                  </a:ext>
                </a:extLst>
              </p:cNvPr>
              <p:cNvSpPr/>
              <p:nvPr/>
            </p:nvSpPr>
            <p:spPr>
              <a:xfrm>
                <a:off x="2080470" y="3429001"/>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DF3863-A88E-2A2C-9CB4-BEFDA3992B22}"/>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01C6EB-1672-1862-9F61-F215E84DD0DC}"/>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Water with solid fill">
                <a:extLst>
                  <a:ext uri="{FF2B5EF4-FFF2-40B4-BE49-F238E27FC236}">
                    <a16:creationId xmlns:a16="http://schemas.microsoft.com/office/drawing/2014/main" id="{7766CA53-5565-6BAB-A9DA-B3C57518BE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0470" y="3430398"/>
                <a:ext cx="453705" cy="453705"/>
              </a:xfrm>
              <a:prstGeom prst="rect">
                <a:avLst/>
              </a:prstGeom>
            </p:spPr>
          </p:pic>
          <p:pic>
            <p:nvPicPr>
              <p:cNvPr id="17" name="Graphic 16" descr="Snowflake with solid fill">
                <a:extLst>
                  <a:ext uri="{FF2B5EF4-FFF2-40B4-BE49-F238E27FC236}">
                    <a16:creationId xmlns:a16="http://schemas.microsoft.com/office/drawing/2014/main" id="{CD644180-786D-8CBF-C41B-AFBF025C2B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80470" y="2976692"/>
                <a:ext cx="453706" cy="453706"/>
              </a:xfrm>
              <a:prstGeom prst="rect">
                <a:avLst/>
              </a:prstGeom>
            </p:spPr>
          </p:pic>
          <p:pic>
            <p:nvPicPr>
              <p:cNvPr id="18" name="Graphic 17" descr="Dim (Medium Sun) with solid fill">
                <a:extLst>
                  <a:ext uri="{FF2B5EF4-FFF2-40B4-BE49-F238E27FC236}">
                    <a16:creationId xmlns:a16="http://schemas.microsoft.com/office/drawing/2014/main" id="{7A117697-A4AC-DE5E-D000-15C7A33939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0470" y="1442906"/>
                <a:ext cx="914400" cy="914400"/>
              </a:xfrm>
              <a:prstGeom prst="rect">
                <a:avLst/>
              </a:prstGeom>
            </p:spPr>
          </p:pic>
          <p:pic>
            <p:nvPicPr>
              <p:cNvPr id="19" name="Graphic 18" descr="Cloud with solid fill">
                <a:extLst>
                  <a:ext uri="{FF2B5EF4-FFF2-40B4-BE49-F238E27FC236}">
                    <a16:creationId xmlns:a16="http://schemas.microsoft.com/office/drawing/2014/main" id="{6730CD1D-0FB0-B709-4C17-16295F81B0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51271" y="1634803"/>
                <a:ext cx="914400" cy="914400"/>
              </a:xfrm>
              <a:prstGeom prst="rect">
                <a:avLst/>
              </a:prstGeom>
            </p:spPr>
          </p:pic>
          <p:pic>
            <p:nvPicPr>
              <p:cNvPr id="20" name="Graphic 19" descr="Plant With Roots with solid fill">
                <a:extLst>
                  <a:ext uri="{FF2B5EF4-FFF2-40B4-BE49-F238E27FC236}">
                    <a16:creationId xmlns:a16="http://schemas.microsoft.com/office/drawing/2014/main" id="{FAC8149B-E505-3FE5-4123-739F9480BA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19369" y="3556933"/>
                <a:ext cx="914400" cy="914400"/>
              </a:xfrm>
              <a:prstGeom prst="rect">
                <a:avLst/>
              </a:prstGeom>
            </p:spPr>
          </p:pic>
          <p:sp>
            <p:nvSpPr>
              <p:cNvPr id="21" name="Isosceles Triangle 20">
                <a:extLst>
                  <a:ext uri="{FF2B5EF4-FFF2-40B4-BE49-F238E27FC236}">
                    <a16:creationId xmlns:a16="http://schemas.microsoft.com/office/drawing/2014/main" id="{922825B4-ECBD-609E-1F68-B18371A56CF9}"/>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9D0159B-9A97-CF7C-E4E0-B4A83B0692F1}"/>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87CAE8-4559-C69D-011F-78D0864A7745}"/>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F6D613-B236-0DF5-AA42-1B70EB9F209D}"/>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76119E04-E133-850A-97D4-6106C7B9898D}"/>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774616-A552-141D-DE95-C0C625142DFF}"/>
                </a:ext>
              </a:extLst>
            </p:cNvPr>
            <p:cNvSpPr/>
            <p:nvPr/>
          </p:nvSpPr>
          <p:spPr>
            <a:xfrm>
              <a:off x="10913394" y="1338553"/>
              <a:ext cx="1171551" cy="2637829"/>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Rounded Corners 3">
            <a:extLst>
              <a:ext uri="{FF2B5EF4-FFF2-40B4-BE49-F238E27FC236}">
                <a16:creationId xmlns:a16="http://schemas.microsoft.com/office/drawing/2014/main" id="{ADA6EF6E-CE71-54C7-9918-D14588BA8490}"/>
              </a:ext>
            </a:extLst>
          </p:cNvPr>
          <p:cNvSpPr/>
          <p:nvPr/>
        </p:nvSpPr>
        <p:spPr>
          <a:xfrm>
            <a:off x="1188954" y="3429000"/>
            <a:ext cx="2988041" cy="2901090"/>
          </a:xfrm>
          <a:prstGeom prst="roundRect">
            <a:avLst/>
          </a:prstGeom>
          <a:solidFill>
            <a:srgbClr val="EE6417">
              <a:alpha val="30196"/>
            </a:srgbClr>
          </a:solid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72116"/>
                </a:solidFill>
                <a:latin typeface="Inter" panose="02000503000000020004" pitchFamily="2" charset="0"/>
                <a:ea typeface="Inter" panose="02000503000000020004" pitchFamily="2" charset="0"/>
              </a:rPr>
              <a:t>Drought conditions persist in the Colorado River Basin</a:t>
            </a:r>
          </a:p>
        </p:txBody>
      </p:sp>
      <p:sp>
        <p:nvSpPr>
          <p:cNvPr id="3" name="Title 1">
            <a:extLst>
              <a:ext uri="{FF2B5EF4-FFF2-40B4-BE49-F238E27FC236}">
                <a16:creationId xmlns:a16="http://schemas.microsoft.com/office/drawing/2014/main" id="{A9319D90-FD43-58F6-04CA-4B1D88A5DE71}"/>
              </a:ext>
            </a:extLst>
          </p:cNvPr>
          <p:cNvSpPr txBox="1">
            <a:spLocks/>
          </p:cNvSpPr>
          <p:nvPr/>
        </p:nvSpPr>
        <p:spPr>
          <a:xfrm>
            <a:off x="1202986" y="1896209"/>
            <a:ext cx="3485225" cy="1966931"/>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marL="342900" indent="-342900">
              <a:buFont typeface="Arial" panose="020B0604020202020204" pitchFamily="34" charset="0"/>
              <a:buChar char="•"/>
            </a:pPr>
            <a:r>
              <a:rPr lang="en-US" sz="2000" b="0" dirty="0"/>
              <a:t>None to Moderate drought in Upper Colorado River Basin</a:t>
            </a:r>
          </a:p>
          <a:p>
            <a:pPr marL="342900" indent="-342900">
              <a:buFont typeface="Arial" panose="020B0604020202020204" pitchFamily="34" charset="0"/>
              <a:buChar char="•"/>
            </a:pPr>
            <a:endParaRPr lang="en-US" sz="2000" b="0" dirty="0"/>
          </a:p>
        </p:txBody>
      </p:sp>
    </p:spTree>
    <p:extLst>
      <p:ext uri="{BB962C8B-B14F-4D97-AF65-F5344CB8AC3E}">
        <p14:creationId xmlns:p14="http://schemas.microsoft.com/office/powerpoint/2010/main" val="279835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3AAADB5-4446-2B4E-84AE-1B6BF987986A}"/>
              </a:ext>
            </a:extLst>
          </p:cNvPr>
          <p:cNvPicPr>
            <a:picLocks noChangeAspect="1"/>
          </p:cNvPicPr>
          <p:nvPr/>
        </p:nvPicPr>
        <p:blipFill>
          <a:blip r:embed="rId3">
            <a:alphaModFix amt="5000"/>
          </a:blip>
          <a:stretch>
            <a:fillRect/>
          </a:stretch>
        </p:blipFill>
        <p:spPr>
          <a:xfrm>
            <a:off x="2273567" y="-1790947"/>
            <a:ext cx="10186416" cy="10186416"/>
          </a:xfrm>
          <a:prstGeom prst="rect">
            <a:avLst/>
          </a:prstGeom>
        </p:spPr>
      </p:pic>
      <p:sp>
        <p:nvSpPr>
          <p:cNvPr id="6" name="Title 3"/>
          <p:cNvSpPr txBox="1">
            <a:spLocks/>
          </p:cNvSpPr>
          <p:nvPr/>
        </p:nvSpPr>
        <p:spPr>
          <a:xfrm>
            <a:off x="2175640" y="2012295"/>
            <a:ext cx="7840720" cy="1416705"/>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3200" b="1" i="0" kern="1200" spc="-151" baseline="0">
                <a:solidFill>
                  <a:schemeClr val="tx1"/>
                </a:solidFill>
                <a:latin typeface="Montserrat SemiBold" charset="0"/>
                <a:ea typeface="Montserrat SemiBold" charset="0"/>
                <a:cs typeface="Montserrat SemiBold" charset="0"/>
              </a:defRPr>
            </a:lvl1pPr>
          </a:lstStyle>
          <a:p>
            <a:pPr algn="ctr"/>
            <a:r>
              <a:rPr lang="en-US" sz="8800" dirty="0">
                <a:solidFill>
                  <a:srgbClr val="772116"/>
                </a:solidFill>
                <a:latin typeface="Inter" panose="020B0502030000000004" pitchFamily="34" charset="0"/>
                <a:ea typeface="Inter" panose="020B0502030000000004" pitchFamily="34" charset="0"/>
              </a:rPr>
              <a:t>System Operations</a:t>
            </a:r>
          </a:p>
        </p:txBody>
      </p:sp>
    </p:spTree>
    <p:extLst>
      <p:ext uri="{BB962C8B-B14F-4D97-AF65-F5344CB8AC3E}">
        <p14:creationId xmlns:p14="http://schemas.microsoft.com/office/powerpoint/2010/main" val="3209941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99758"/>
            <a:ext cx="5709008" cy="884756"/>
          </a:xfrm>
        </p:spPr>
        <p:txBody>
          <a:bodyPr>
            <a:normAutofit fontScale="90000"/>
          </a:bodyPr>
          <a:lstStyle/>
          <a:p>
            <a:r>
              <a:rPr lang="en-US" dirty="0"/>
              <a:t>Upper Basin Storage: </a:t>
            </a:r>
            <a:br>
              <a:rPr lang="en-US" dirty="0"/>
            </a:br>
            <a:r>
              <a:rPr lang="en-US" dirty="0"/>
              <a:t>May 19, 2024</a:t>
            </a:r>
          </a:p>
        </p:txBody>
      </p:sp>
      <p:pic>
        <p:nvPicPr>
          <p:cNvPr id="1026" name="Picture 2">
            <a:extLst>
              <a:ext uri="{FF2B5EF4-FFF2-40B4-BE49-F238E27FC236}">
                <a16:creationId xmlns:a16="http://schemas.microsoft.com/office/drawing/2014/main" id="{57BFC08D-9DD2-3CA1-6E05-BED1FDB63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234" y="0"/>
            <a:ext cx="5295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933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5" y="399758"/>
            <a:ext cx="7040651" cy="600703"/>
          </a:xfrm>
        </p:spPr>
        <p:txBody>
          <a:bodyPr>
            <a:normAutofit fontScale="90000"/>
          </a:bodyPr>
          <a:lstStyle/>
          <a:p>
            <a:r>
              <a:rPr lang="en-US" dirty="0"/>
              <a:t>Powell, Mead and System Storage: </a:t>
            </a:r>
            <a:br>
              <a:rPr lang="en-US" dirty="0"/>
            </a:br>
            <a:r>
              <a:rPr lang="en-US" dirty="0"/>
              <a:t>May 19, 2024</a:t>
            </a:r>
          </a:p>
        </p:txBody>
      </p:sp>
      <p:graphicFrame>
        <p:nvGraphicFramePr>
          <p:cNvPr id="3" name="Table 2">
            <a:extLst>
              <a:ext uri="{FF2B5EF4-FFF2-40B4-BE49-F238E27FC236}">
                <a16:creationId xmlns:a16="http://schemas.microsoft.com/office/drawing/2014/main" id="{5458297F-974A-2684-5C6E-698D33091ACE}"/>
              </a:ext>
            </a:extLst>
          </p:cNvPr>
          <p:cNvGraphicFramePr>
            <a:graphicFrameLocks noGrp="1"/>
          </p:cNvGraphicFramePr>
          <p:nvPr>
            <p:extLst>
              <p:ext uri="{D42A27DB-BD31-4B8C-83A1-F6EECF244321}">
                <p14:modId xmlns:p14="http://schemas.microsoft.com/office/powerpoint/2010/main" val="1983651249"/>
              </p:ext>
            </p:extLst>
          </p:nvPr>
        </p:nvGraphicFramePr>
        <p:xfrm>
          <a:off x="1261532" y="1537026"/>
          <a:ext cx="10447249" cy="3783947"/>
        </p:xfrm>
        <a:graphic>
          <a:graphicData uri="http://schemas.openxmlformats.org/drawingml/2006/table">
            <a:tbl>
              <a:tblPr firstRow="1" bandRow="1">
                <a:tableStyleId>{073A0DAA-6AF3-43AB-8588-CEC1D06C72B9}</a:tableStyleId>
              </a:tblPr>
              <a:tblGrid>
                <a:gridCol w="3500039">
                  <a:extLst>
                    <a:ext uri="{9D8B030D-6E8A-4147-A177-3AD203B41FA5}">
                      <a16:colId xmlns:a16="http://schemas.microsoft.com/office/drawing/2014/main" val="1311158661"/>
                    </a:ext>
                  </a:extLst>
                </a:gridCol>
                <a:gridCol w="2297151">
                  <a:extLst>
                    <a:ext uri="{9D8B030D-6E8A-4147-A177-3AD203B41FA5}">
                      <a16:colId xmlns:a16="http://schemas.microsoft.com/office/drawing/2014/main" val="40855100"/>
                    </a:ext>
                  </a:extLst>
                </a:gridCol>
                <a:gridCol w="2263698">
                  <a:extLst>
                    <a:ext uri="{9D8B030D-6E8A-4147-A177-3AD203B41FA5}">
                      <a16:colId xmlns:a16="http://schemas.microsoft.com/office/drawing/2014/main" val="101867002"/>
                    </a:ext>
                  </a:extLst>
                </a:gridCol>
                <a:gridCol w="2386361">
                  <a:extLst>
                    <a:ext uri="{9D8B030D-6E8A-4147-A177-3AD203B41FA5}">
                      <a16:colId xmlns:a16="http://schemas.microsoft.com/office/drawing/2014/main" val="2553430746"/>
                    </a:ext>
                  </a:extLst>
                </a:gridCol>
              </a:tblGrid>
              <a:tr h="1236806">
                <a:tc>
                  <a:txBody>
                    <a:bodyPr/>
                    <a:lstStyle/>
                    <a:p>
                      <a:pPr algn="ctr"/>
                      <a:r>
                        <a:rPr lang="en-US" sz="3100" dirty="0">
                          <a:latin typeface="Inter" panose="02000503000000020004" pitchFamily="2" charset="0"/>
                          <a:ea typeface="Inter" panose="02000503000000020004" pitchFamily="2" charset="0"/>
                        </a:rPr>
                        <a:t>Reservoir</a:t>
                      </a:r>
                    </a:p>
                  </a:txBody>
                  <a:tcPr anchor="ctr"/>
                </a:tc>
                <a:tc>
                  <a:txBody>
                    <a:bodyPr/>
                    <a:lstStyle/>
                    <a:p>
                      <a:pPr algn="ctr"/>
                      <a:r>
                        <a:rPr lang="en-US" sz="3100" dirty="0">
                          <a:latin typeface="Inter" panose="02000503000000020004" pitchFamily="2" charset="0"/>
                          <a:ea typeface="Inter" panose="02000503000000020004" pitchFamily="2" charset="0"/>
                        </a:rPr>
                        <a:t>Percent Full</a:t>
                      </a:r>
                    </a:p>
                  </a:txBody>
                  <a:tcPr anchor="ctr"/>
                </a:tc>
                <a:tc>
                  <a:txBody>
                    <a:bodyPr/>
                    <a:lstStyle/>
                    <a:p>
                      <a:pPr algn="ctr"/>
                      <a:r>
                        <a:rPr lang="en-US" sz="3100" dirty="0">
                          <a:latin typeface="Inter" panose="02000503000000020004" pitchFamily="2" charset="0"/>
                          <a:ea typeface="Inter" panose="02000503000000020004" pitchFamily="2" charset="0"/>
                        </a:rPr>
                        <a:t>Storage (MAF)</a:t>
                      </a:r>
                    </a:p>
                  </a:txBody>
                  <a:tcPr anchor="ctr"/>
                </a:tc>
                <a:tc>
                  <a:txBody>
                    <a:bodyPr/>
                    <a:lstStyle/>
                    <a:p>
                      <a:pPr algn="ctr"/>
                      <a:r>
                        <a:rPr lang="en-US" sz="3100" dirty="0">
                          <a:latin typeface="Inter" panose="02000503000000020004" pitchFamily="2" charset="0"/>
                          <a:ea typeface="Inter" panose="02000503000000020004" pitchFamily="2" charset="0"/>
                        </a:rPr>
                        <a:t>Elevation (feet)</a:t>
                      </a:r>
                    </a:p>
                  </a:txBody>
                  <a:tcPr anchor="ctr"/>
                </a:tc>
                <a:extLst>
                  <a:ext uri="{0D108BD9-81ED-4DB2-BD59-A6C34878D82A}">
                    <a16:rowId xmlns:a16="http://schemas.microsoft.com/office/drawing/2014/main" val="2785498504"/>
                  </a:ext>
                </a:extLst>
              </a:tr>
              <a:tr h="505034">
                <a:tc>
                  <a:txBody>
                    <a:bodyPr/>
                    <a:lstStyle/>
                    <a:p>
                      <a:pPr algn="r"/>
                      <a:r>
                        <a:rPr lang="en-US" sz="2400" dirty="0">
                          <a:solidFill>
                            <a:srgbClr val="111111"/>
                          </a:solidFill>
                          <a:latin typeface="Inter" panose="02000503000000020004" pitchFamily="2" charset="0"/>
                          <a:ea typeface="Inter" panose="02000503000000020004" pitchFamily="2" charset="0"/>
                        </a:rPr>
                        <a:t>Lake Powell</a:t>
                      </a:r>
                    </a:p>
                  </a:txBody>
                  <a:tcPr/>
                </a:tc>
                <a:tc>
                  <a:txBody>
                    <a:bodyPr/>
                    <a:lstStyle/>
                    <a:p>
                      <a:pPr marL="0" algn="ctr" defTabSz="914400" rtl="0" eaLnBrk="1" latinLnBrk="0" hangingPunct="1"/>
                      <a:r>
                        <a:rPr lang="en-US" sz="2400" b="0" kern="1200" dirty="0">
                          <a:solidFill>
                            <a:srgbClr val="111111"/>
                          </a:solidFill>
                          <a:latin typeface="Inter" panose="02000503000000020004" pitchFamily="2" charset="0"/>
                          <a:ea typeface="Inter" panose="02000503000000020004" pitchFamily="2" charset="0"/>
                          <a:cs typeface="+mn-cs"/>
                        </a:rPr>
                        <a:t>34%</a:t>
                      </a:r>
                    </a:p>
                  </a:txBody>
                  <a:tcPr/>
                </a:tc>
                <a:tc>
                  <a:txBody>
                    <a:bodyPr/>
                    <a:lstStyle/>
                    <a:p>
                      <a:pPr marL="0" algn="ctr" defTabSz="914400" rtl="0" eaLnBrk="1" latinLnBrk="0" hangingPunct="1"/>
                      <a:r>
                        <a:rPr lang="en-US" sz="2400" b="0" kern="1200" dirty="0">
                          <a:solidFill>
                            <a:srgbClr val="111111"/>
                          </a:solidFill>
                          <a:latin typeface="Inter" panose="02000503000000020004" pitchFamily="2" charset="0"/>
                          <a:ea typeface="Inter" panose="02000503000000020004" pitchFamily="2" charset="0"/>
                          <a:cs typeface="+mn-cs"/>
                        </a:rPr>
                        <a:t>7.983</a:t>
                      </a:r>
                    </a:p>
                  </a:txBody>
                  <a:tcPr/>
                </a:tc>
                <a:tc>
                  <a:txBody>
                    <a:bodyPr/>
                    <a:lstStyle/>
                    <a:p>
                      <a:pPr marL="0" algn="ctr" defTabSz="914400" rtl="0" eaLnBrk="1" latinLnBrk="0" hangingPunct="1"/>
                      <a:r>
                        <a:rPr lang="en-US" sz="2400" b="0" kern="1200" dirty="0">
                          <a:solidFill>
                            <a:srgbClr val="111111"/>
                          </a:solidFill>
                          <a:latin typeface="Inter" panose="02000503000000020004" pitchFamily="2" charset="0"/>
                          <a:ea typeface="Inter" panose="02000503000000020004" pitchFamily="2" charset="0"/>
                          <a:cs typeface="+mn-cs"/>
                        </a:rPr>
                        <a:t>3,562.74</a:t>
                      </a:r>
                    </a:p>
                  </a:txBody>
                  <a:tcPr/>
                </a:tc>
                <a:extLst>
                  <a:ext uri="{0D108BD9-81ED-4DB2-BD59-A6C34878D82A}">
                    <a16:rowId xmlns:a16="http://schemas.microsoft.com/office/drawing/2014/main" val="2797925493"/>
                  </a:ext>
                </a:extLst>
              </a:tr>
              <a:tr h="505034">
                <a:tc>
                  <a:txBody>
                    <a:bodyPr/>
                    <a:lstStyle/>
                    <a:p>
                      <a:pPr algn="r"/>
                      <a:r>
                        <a:rPr lang="en-US" sz="2400" dirty="0">
                          <a:solidFill>
                            <a:srgbClr val="111111"/>
                          </a:solidFill>
                          <a:latin typeface="Inter" panose="02000503000000020004" pitchFamily="2" charset="0"/>
                          <a:ea typeface="Inter" panose="02000503000000020004" pitchFamily="2" charset="0"/>
                        </a:rPr>
                        <a:t>Lake Mead</a:t>
                      </a:r>
                    </a:p>
                  </a:txBody>
                  <a:tcPr/>
                </a:tc>
                <a:tc>
                  <a:txBody>
                    <a:bodyPr/>
                    <a:lstStyle/>
                    <a:p>
                      <a:pPr marL="0" algn="ctr" defTabSz="914400" rtl="0" eaLnBrk="1" latinLnBrk="0" hangingPunct="1"/>
                      <a:r>
                        <a:rPr lang="en-US" sz="2400" b="0" kern="1200" dirty="0">
                          <a:solidFill>
                            <a:srgbClr val="111111"/>
                          </a:solidFill>
                          <a:latin typeface="Inter" panose="02000503000000020004" pitchFamily="2" charset="0"/>
                          <a:ea typeface="Inter" panose="02000503000000020004" pitchFamily="2" charset="0"/>
                          <a:cs typeface="+mn-cs"/>
                        </a:rPr>
                        <a:t>35%</a:t>
                      </a:r>
                    </a:p>
                  </a:txBody>
                  <a:tcPr/>
                </a:tc>
                <a:tc>
                  <a:txBody>
                    <a:bodyPr/>
                    <a:lstStyle/>
                    <a:p>
                      <a:pPr marL="0" algn="ctr" defTabSz="914400" rtl="0" eaLnBrk="1" latinLnBrk="0" hangingPunct="1"/>
                      <a:r>
                        <a:rPr lang="en-US" sz="2400" b="0" kern="1200" dirty="0">
                          <a:solidFill>
                            <a:srgbClr val="111111"/>
                          </a:solidFill>
                          <a:latin typeface="Inter" panose="02000503000000020004" pitchFamily="2" charset="0"/>
                          <a:ea typeface="Inter" panose="02000503000000020004" pitchFamily="2" charset="0"/>
                          <a:cs typeface="+mn-cs"/>
                        </a:rPr>
                        <a:t>9.123</a:t>
                      </a:r>
                    </a:p>
                  </a:txBody>
                  <a:tcPr/>
                </a:tc>
                <a:tc>
                  <a:txBody>
                    <a:bodyPr/>
                    <a:lstStyle/>
                    <a:p>
                      <a:pPr marL="0" algn="ctr" defTabSz="914400" rtl="0" eaLnBrk="1" latinLnBrk="0" hangingPunct="1"/>
                      <a:r>
                        <a:rPr lang="en-US" sz="2400" b="0" kern="1200" dirty="0">
                          <a:solidFill>
                            <a:srgbClr val="111111"/>
                          </a:solidFill>
                          <a:latin typeface="Inter" panose="02000503000000020004" pitchFamily="2" charset="0"/>
                          <a:ea typeface="Inter" panose="02000503000000020004" pitchFamily="2" charset="0"/>
                          <a:cs typeface="+mn-cs"/>
                        </a:rPr>
                        <a:t>1,069.04</a:t>
                      </a:r>
                    </a:p>
                  </a:txBody>
                  <a:tcPr/>
                </a:tc>
                <a:extLst>
                  <a:ext uri="{0D108BD9-81ED-4DB2-BD59-A6C34878D82A}">
                    <a16:rowId xmlns:a16="http://schemas.microsoft.com/office/drawing/2014/main" val="3220949698"/>
                  </a:ext>
                </a:extLst>
              </a:tr>
              <a:tr h="505034">
                <a:tc>
                  <a:txBody>
                    <a:bodyPr/>
                    <a:lstStyle/>
                    <a:p>
                      <a:pPr algn="r"/>
                      <a:r>
                        <a:rPr lang="en-US" sz="2400" dirty="0">
                          <a:solidFill>
                            <a:srgbClr val="111111"/>
                          </a:solidFill>
                          <a:latin typeface="Inter" panose="02000503000000020004" pitchFamily="2" charset="0"/>
                          <a:ea typeface="Inter" panose="02000503000000020004" pitchFamily="2" charset="0"/>
                        </a:rPr>
                        <a:t>Total System Content</a:t>
                      </a:r>
                    </a:p>
                  </a:txBody>
                  <a:tcPr/>
                </a:tc>
                <a:tc>
                  <a:txBody>
                    <a:bodyPr/>
                    <a:lstStyle/>
                    <a:p>
                      <a:pPr algn="ctr"/>
                      <a:r>
                        <a:rPr lang="en-US" sz="2400" b="0" kern="1200" dirty="0">
                          <a:solidFill>
                            <a:srgbClr val="111111"/>
                          </a:solidFill>
                          <a:latin typeface="Inter" panose="02000503000000020004" pitchFamily="2" charset="0"/>
                          <a:ea typeface="Inter" panose="02000503000000020004" pitchFamily="2" charset="0"/>
                          <a:cs typeface="+mn-cs"/>
                        </a:rPr>
                        <a:t>42%</a:t>
                      </a:r>
                    </a:p>
                  </a:txBody>
                  <a:tcPr/>
                </a:tc>
                <a:tc>
                  <a:txBody>
                    <a:bodyPr/>
                    <a:lstStyle/>
                    <a:p>
                      <a:pPr algn="ctr"/>
                      <a:r>
                        <a:rPr lang="en-US" sz="2400" b="0" kern="1200" dirty="0">
                          <a:solidFill>
                            <a:srgbClr val="111111"/>
                          </a:solidFill>
                          <a:latin typeface="Inter" panose="02000503000000020004" pitchFamily="2" charset="0"/>
                          <a:ea typeface="Inter" panose="02000503000000020004" pitchFamily="2" charset="0"/>
                          <a:cs typeface="+mn-cs"/>
                        </a:rPr>
                        <a:t>24.536</a:t>
                      </a:r>
                    </a:p>
                  </a:txBody>
                  <a:tcPr/>
                </a:tc>
                <a:tc>
                  <a:txBody>
                    <a:bodyPr/>
                    <a:lstStyle/>
                    <a:p>
                      <a:pPr algn="ctr"/>
                      <a:r>
                        <a:rPr lang="en-US" sz="2400" b="0" kern="1200" dirty="0">
                          <a:solidFill>
                            <a:srgbClr val="111111"/>
                          </a:solidFill>
                          <a:latin typeface="Inter" panose="02000503000000020004" pitchFamily="2" charset="0"/>
                          <a:ea typeface="Inter" panose="02000503000000020004" pitchFamily="2" charset="0"/>
                          <a:cs typeface="+mn-cs"/>
                        </a:rPr>
                        <a:t>NA</a:t>
                      </a:r>
                    </a:p>
                  </a:txBody>
                  <a:tcPr/>
                </a:tc>
                <a:extLst>
                  <a:ext uri="{0D108BD9-81ED-4DB2-BD59-A6C34878D82A}">
                    <a16:rowId xmlns:a16="http://schemas.microsoft.com/office/drawing/2014/main" val="3762727113"/>
                  </a:ext>
                </a:extLst>
              </a:tr>
              <a:tr h="103203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rgbClr val="772116"/>
                          </a:solidFill>
                          <a:latin typeface="Inter" panose="02000503000000020004" pitchFamily="2" charset="0"/>
                          <a:ea typeface="Inter" panose="02000503000000020004" pitchFamily="2" charset="0"/>
                        </a:rPr>
                        <a:t>Total System Content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rgbClr val="772116"/>
                          </a:solidFill>
                          <a:latin typeface="Inter" panose="02000503000000020004" pitchFamily="2" charset="0"/>
                          <a:ea typeface="Inter" panose="02000503000000020004" pitchFamily="2" charset="0"/>
                        </a:rPr>
                        <a:t>(one year ago)</a:t>
                      </a:r>
                    </a:p>
                  </a:txBody>
                  <a:tcPr/>
                </a:tc>
                <a:tc>
                  <a:txBody>
                    <a:bodyPr/>
                    <a:lstStyle/>
                    <a:p>
                      <a:pPr algn="ctr"/>
                      <a:r>
                        <a:rPr lang="en-US" sz="2400" b="0" kern="1200" dirty="0">
                          <a:solidFill>
                            <a:srgbClr val="111111"/>
                          </a:solidFill>
                          <a:latin typeface="Inter" panose="02000503000000020004" pitchFamily="2" charset="0"/>
                          <a:ea typeface="Inter" panose="02000503000000020004" pitchFamily="2" charset="0"/>
                          <a:cs typeface="+mn-cs"/>
                        </a:rPr>
                        <a:t>37%</a:t>
                      </a:r>
                    </a:p>
                  </a:txBody>
                  <a:tcPr/>
                </a:tc>
                <a:tc>
                  <a:txBody>
                    <a:bodyPr/>
                    <a:lstStyle/>
                    <a:p>
                      <a:pPr algn="ctr"/>
                      <a:r>
                        <a:rPr lang="en-US" sz="2400" b="0" kern="1200" dirty="0">
                          <a:solidFill>
                            <a:srgbClr val="111111"/>
                          </a:solidFill>
                          <a:latin typeface="Inter" panose="02000503000000020004" pitchFamily="2" charset="0"/>
                          <a:ea typeface="Inter" panose="02000503000000020004" pitchFamily="2" charset="0"/>
                          <a:cs typeface="+mn-cs"/>
                        </a:rPr>
                        <a:t>21.688</a:t>
                      </a:r>
                    </a:p>
                  </a:txBody>
                  <a:tcPr/>
                </a:tc>
                <a:tc>
                  <a:txBody>
                    <a:bodyPr/>
                    <a:lstStyle/>
                    <a:p>
                      <a:pPr algn="ctr"/>
                      <a:r>
                        <a:rPr lang="en-US" sz="2400" b="0" kern="1200" dirty="0">
                          <a:solidFill>
                            <a:srgbClr val="111111"/>
                          </a:solidFill>
                          <a:latin typeface="Inter" panose="02000503000000020004" pitchFamily="2" charset="0"/>
                          <a:ea typeface="Inter" panose="02000503000000020004" pitchFamily="2" charset="0"/>
                          <a:cs typeface="+mn-cs"/>
                        </a:rPr>
                        <a:t>NA</a:t>
                      </a:r>
                    </a:p>
                  </a:txBody>
                  <a:tcPr/>
                </a:tc>
                <a:extLst>
                  <a:ext uri="{0D108BD9-81ED-4DB2-BD59-A6C34878D82A}">
                    <a16:rowId xmlns:a16="http://schemas.microsoft.com/office/drawing/2014/main" val="2068159943"/>
                  </a:ext>
                </a:extLst>
              </a:tr>
            </a:tbl>
          </a:graphicData>
        </a:graphic>
      </p:graphicFrame>
    </p:spTree>
    <p:extLst>
      <p:ext uri="{BB962C8B-B14F-4D97-AF65-F5344CB8AC3E}">
        <p14:creationId xmlns:p14="http://schemas.microsoft.com/office/powerpoint/2010/main" val="1754343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D4FB6-D12B-9E25-C3C4-2B066A57235A}"/>
              </a:ext>
            </a:extLst>
          </p:cNvPr>
          <p:cNvPicPr>
            <a:picLocks noChangeAspect="1"/>
          </p:cNvPicPr>
          <p:nvPr/>
        </p:nvPicPr>
        <p:blipFill>
          <a:blip r:embed="rId3"/>
          <a:stretch>
            <a:fillRect/>
          </a:stretch>
        </p:blipFill>
        <p:spPr>
          <a:xfrm>
            <a:off x="1086232" y="125711"/>
            <a:ext cx="10435208" cy="6606577"/>
          </a:xfrm>
          <a:prstGeom prst="rect">
            <a:avLst/>
          </a:prstGeom>
        </p:spPr>
      </p:pic>
    </p:spTree>
    <p:extLst>
      <p:ext uri="{BB962C8B-B14F-4D97-AF65-F5344CB8AC3E}">
        <p14:creationId xmlns:p14="http://schemas.microsoft.com/office/powerpoint/2010/main" val="200889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890" y="535945"/>
            <a:ext cx="10249841" cy="600703"/>
          </a:xfrm>
        </p:spPr>
        <p:txBody>
          <a:bodyPr>
            <a:normAutofit fontScale="90000"/>
          </a:bodyPr>
          <a:lstStyle/>
          <a:p>
            <a:r>
              <a:rPr lang="en-US" dirty="0"/>
              <a:t>WY 2024 Lake Powell Unregulated Inflow Forecasts  </a:t>
            </a:r>
            <a:br>
              <a:rPr lang="en-US" dirty="0"/>
            </a:br>
            <a:endParaRPr lang="en-US" sz="3100" i="1" dirty="0"/>
          </a:p>
        </p:txBody>
      </p:sp>
      <p:graphicFrame>
        <p:nvGraphicFramePr>
          <p:cNvPr id="6" name="Table 5">
            <a:extLst>
              <a:ext uri="{FF2B5EF4-FFF2-40B4-BE49-F238E27FC236}">
                <a16:creationId xmlns:a16="http://schemas.microsoft.com/office/drawing/2014/main" id="{AB945577-A219-8FE4-481E-8E16D57776D1}"/>
              </a:ext>
            </a:extLst>
          </p:cNvPr>
          <p:cNvGraphicFramePr>
            <a:graphicFrameLocks noGrp="1"/>
          </p:cNvGraphicFramePr>
          <p:nvPr>
            <p:extLst>
              <p:ext uri="{D42A27DB-BD31-4B8C-83A1-F6EECF244321}">
                <p14:modId xmlns:p14="http://schemas.microsoft.com/office/powerpoint/2010/main" val="1925378825"/>
              </p:ext>
            </p:extLst>
          </p:nvPr>
        </p:nvGraphicFramePr>
        <p:xfrm>
          <a:off x="1296891" y="1459488"/>
          <a:ext cx="10364677" cy="4121914"/>
        </p:xfrm>
        <a:graphic>
          <a:graphicData uri="http://schemas.openxmlformats.org/drawingml/2006/table">
            <a:tbl>
              <a:tblPr>
                <a:tableStyleId>{616DA210-FB5B-4158-B5E0-FEB733F419BA}</a:tableStyleId>
              </a:tblPr>
              <a:tblGrid>
                <a:gridCol w="1306524">
                  <a:extLst>
                    <a:ext uri="{9D8B030D-6E8A-4147-A177-3AD203B41FA5}">
                      <a16:colId xmlns:a16="http://schemas.microsoft.com/office/drawing/2014/main" val="1799930316"/>
                    </a:ext>
                  </a:extLst>
                </a:gridCol>
                <a:gridCol w="1020533">
                  <a:extLst>
                    <a:ext uri="{9D8B030D-6E8A-4147-A177-3AD203B41FA5}">
                      <a16:colId xmlns:a16="http://schemas.microsoft.com/office/drawing/2014/main" val="567792819"/>
                    </a:ext>
                  </a:extLst>
                </a:gridCol>
                <a:gridCol w="830715">
                  <a:extLst>
                    <a:ext uri="{9D8B030D-6E8A-4147-A177-3AD203B41FA5}">
                      <a16:colId xmlns:a16="http://schemas.microsoft.com/office/drawing/2014/main" val="3693526942"/>
                    </a:ext>
                  </a:extLst>
                </a:gridCol>
                <a:gridCol w="974492">
                  <a:extLst>
                    <a:ext uri="{9D8B030D-6E8A-4147-A177-3AD203B41FA5}">
                      <a16:colId xmlns:a16="http://schemas.microsoft.com/office/drawing/2014/main" val="3632161808"/>
                    </a:ext>
                  </a:extLst>
                </a:gridCol>
                <a:gridCol w="990469">
                  <a:extLst>
                    <a:ext uri="{9D8B030D-6E8A-4147-A177-3AD203B41FA5}">
                      <a16:colId xmlns:a16="http://schemas.microsoft.com/office/drawing/2014/main" val="3490727577"/>
                    </a:ext>
                  </a:extLst>
                </a:gridCol>
                <a:gridCol w="1094308">
                  <a:extLst>
                    <a:ext uri="{9D8B030D-6E8A-4147-A177-3AD203B41FA5}">
                      <a16:colId xmlns:a16="http://schemas.microsoft.com/office/drawing/2014/main" val="2525434225"/>
                    </a:ext>
                  </a:extLst>
                </a:gridCol>
                <a:gridCol w="1036909">
                  <a:extLst>
                    <a:ext uri="{9D8B030D-6E8A-4147-A177-3AD203B41FA5}">
                      <a16:colId xmlns:a16="http://schemas.microsoft.com/office/drawing/2014/main" val="3936221397"/>
                    </a:ext>
                  </a:extLst>
                </a:gridCol>
                <a:gridCol w="1036909">
                  <a:extLst>
                    <a:ext uri="{9D8B030D-6E8A-4147-A177-3AD203B41FA5}">
                      <a16:colId xmlns:a16="http://schemas.microsoft.com/office/drawing/2014/main" val="3671243046"/>
                    </a:ext>
                  </a:extLst>
                </a:gridCol>
                <a:gridCol w="1036909">
                  <a:extLst>
                    <a:ext uri="{9D8B030D-6E8A-4147-A177-3AD203B41FA5}">
                      <a16:colId xmlns:a16="http://schemas.microsoft.com/office/drawing/2014/main" val="3359633606"/>
                    </a:ext>
                  </a:extLst>
                </a:gridCol>
                <a:gridCol w="1036909">
                  <a:extLst>
                    <a:ext uri="{9D8B030D-6E8A-4147-A177-3AD203B41FA5}">
                      <a16:colId xmlns:a16="http://schemas.microsoft.com/office/drawing/2014/main" val="1729721080"/>
                    </a:ext>
                  </a:extLst>
                </a:gridCol>
              </a:tblGrid>
              <a:tr h="1450885">
                <a:tc>
                  <a:txBody>
                    <a:bodyPr/>
                    <a:lstStyle/>
                    <a:p>
                      <a:pPr algn="ctr" fontAlgn="b"/>
                      <a:r>
                        <a:rPr lang="en-US" sz="1800" b="1" i="0" u="none" strike="noStrike" dirty="0">
                          <a:solidFill>
                            <a:schemeClr val="bg1"/>
                          </a:solidFill>
                          <a:effectLst/>
                          <a:latin typeface="Inter" panose="020B0502030000000004"/>
                        </a:rPr>
                        <a:t>Forecast</a:t>
                      </a:r>
                    </a:p>
                  </a:txBody>
                  <a:tcPr marL="9525" marR="9525" marT="9525" marB="0" anchor="ctr">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u="none" strike="noStrike" dirty="0">
                          <a:solidFill>
                            <a:schemeClr val="bg1"/>
                          </a:solidFill>
                          <a:effectLst/>
                          <a:latin typeface="Inter" panose="020B0502030000000004"/>
                        </a:rPr>
                        <a:t>Sept </a:t>
                      </a:r>
                      <a:endParaRPr lang="en-US" sz="2800" b="1" i="0" u="none" strike="noStrike" dirty="0">
                        <a:solidFill>
                          <a:schemeClr val="bg1"/>
                        </a:solidFill>
                        <a:effectLst/>
                        <a:latin typeface="Inter" panose="020B0502030000000004"/>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u="none" strike="noStrike" dirty="0">
                          <a:solidFill>
                            <a:schemeClr val="bg1"/>
                          </a:solidFill>
                          <a:effectLst/>
                          <a:latin typeface="Inter" panose="020B0502030000000004"/>
                        </a:rPr>
                        <a:t>Oct </a:t>
                      </a:r>
                      <a:endParaRPr lang="en-US" sz="2800" b="1" i="0" u="none" strike="noStrike" dirty="0">
                        <a:solidFill>
                          <a:schemeClr val="bg1"/>
                        </a:solidFill>
                        <a:effectLst/>
                        <a:latin typeface="Inter" panose="020B0502030000000004"/>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u="none" strike="noStrike" dirty="0">
                          <a:solidFill>
                            <a:schemeClr val="bg1"/>
                          </a:solidFill>
                          <a:effectLst/>
                          <a:latin typeface="Inter" panose="020B0502030000000004"/>
                        </a:rPr>
                        <a:t>Nov </a:t>
                      </a:r>
                      <a:endParaRPr lang="en-US" sz="2800" b="1" i="0" u="none" strike="noStrike" dirty="0">
                        <a:solidFill>
                          <a:schemeClr val="bg1"/>
                        </a:solidFill>
                        <a:effectLst/>
                        <a:latin typeface="Inter" panose="020B0502030000000004"/>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i="0" u="none" strike="noStrike" dirty="0">
                          <a:solidFill>
                            <a:schemeClr val="bg1"/>
                          </a:solidFill>
                          <a:effectLst/>
                          <a:latin typeface="Inter" panose="020B0502030000000004"/>
                        </a:rPr>
                        <a:t>Dec</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i="0" u="none" strike="noStrike" dirty="0">
                          <a:solidFill>
                            <a:schemeClr val="bg1"/>
                          </a:solidFill>
                          <a:effectLst/>
                          <a:latin typeface="Inter" panose="020B0502030000000004"/>
                        </a:rPr>
                        <a:t>Jan</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i="0" u="none" strike="noStrike" dirty="0">
                          <a:solidFill>
                            <a:schemeClr val="bg1"/>
                          </a:solidFill>
                          <a:effectLst/>
                          <a:latin typeface="Inter" panose="020B0502030000000004"/>
                        </a:rPr>
                        <a:t>Feb</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i="0" u="none" strike="noStrike" dirty="0">
                          <a:solidFill>
                            <a:schemeClr val="bg1"/>
                          </a:solidFill>
                          <a:effectLst/>
                          <a:latin typeface="Inter" panose="020B0502030000000004"/>
                        </a:rPr>
                        <a:t>Mar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i="0" u="none" strike="noStrike" dirty="0">
                          <a:solidFill>
                            <a:schemeClr val="bg1"/>
                          </a:solidFill>
                          <a:effectLst/>
                          <a:latin typeface="Inter" panose="020B0502030000000004"/>
                        </a:rPr>
                        <a:t>Apr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tc>
                  <a:txBody>
                    <a:bodyPr/>
                    <a:lstStyle/>
                    <a:p>
                      <a:pPr algn="ctr" fontAlgn="b"/>
                      <a:r>
                        <a:rPr lang="en-US" sz="2800" b="1" i="0" u="none" strike="noStrike" dirty="0">
                          <a:solidFill>
                            <a:schemeClr val="bg1"/>
                          </a:solidFill>
                          <a:effectLst/>
                          <a:latin typeface="Inter" panose="020B0502030000000004"/>
                        </a:rPr>
                        <a:t>May</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tx1"/>
                    </a:solidFill>
                  </a:tcPr>
                </a:tc>
                <a:extLst>
                  <a:ext uri="{0D108BD9-81ED-4DB2-BD59-A6C34878D82A}">
                    <a16:rowId xmlns:a16="http://schemas.microsoft.com/office/drawing/2014/main" val="288427760"/>
                  </a:ext>
                </a:extLst>
              </a:tr>
              <a:tr h="890343">
                <a:tc>
                  <a:txBody>
                    <a:bodyPr/>
                    <a:lstStyle/>
                    <a:p>
                      <a:pPr algn="ctr" fontAlgn="b"/>
                      <a:r>
                        <a:rPr lang="en-US" sz="2400" u="none" strike="noStrike" dirty="0">
                          <a:solidFill>
                            <a:srgbClr val="111111"/>
                          </a:solidFill>
                          <a:effectLst/>
                          <a:latin typeface="Inter" panose="020B0502030000000004"/>
                        </a:rPr>
                        <a:t>Min (MAF)</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6.3</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6.0</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5.57</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4.9</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4.95</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5.69</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6.15</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7.11</a:t>
                      </a:r>
                    </a:p>
                  </a:txBody>
                  <a:tcPr marL="9525" marR="9525" marT="9525" marB="0" anchor="ctr"/>
                </a:tc>
                <a:tc>
                  <a:txBody>
                    <a:bodyPr/>
                    <a:lstStyle/>
                    <a:p>
                      <a:pPr algn="ctr" fontAlgn="b"/>
                      <a:r>
                        <a:rPr lang="en-US" sz="2400" b="1" i="0" u="none" strike="noStrike" dirty="0">
                          <a:solidFill>
                            <a:srgbClr val="772116"/>
                          </a:solidFill>
                          <a:effectLst/>
                          <a:latin typeface="Inter" panose="020B0502030000000004"/>
                        </a:rPr>
                        <a:t>6.80</a:t>
                      </a:r>
                    </a:p>
                  </a:txBody>
                  <a:tcPr marL="9525" marR="9525" marT="9525" marB="0" anchor="ctr"/>
                </a:tc>
                <a:extLst>
                  <a:ext uri="{0D108BD9-81ED-4DB2-BD59-A6C34878D82A}">
                    <a16:rowId xmlns:a16="http://schemas.microsoft.com/office/drawing/2014/main" val="1939719108"/>
                  </a:ext>
                </a:extLst>
              </a:tr>
              <a:tr h="890343">
                <a:tc>
                  <a:txBody>
                    <a:bodyPr/>
                    <a:lstStyle/>
                    <a:p>
                      <a:pPr algn="ctr" fontAlgn="b"/>
                      <a:r>
                        <a:rPr lang="en-US" sz="2400" u="none" strike="noStrike" dirty="0">
                          <a:solidFill>
                            <a:srgbClr val="111111"/>
                          </a:solidFill>
                          <a:effectLst/>
                          <a:latin typeface="Inter" panose="020B0502030000000004"/>
                        </a:rPr>
                        <a:t>Most (MAF)</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10.0</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9.4</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8.62</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7.62</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6.92</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7.36</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7.66</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8.39</a:t>
                      </a:r>
                    </a:p>
                  </a:txBody>
                  <a:tcPr marL="9525" marR="9525" marT="9525" marB="0" anchor="ctr"/>
                </a:tc>
                <a:tc>
                  <a:txBody>
                    <a:bodyPr/>
                    <a:lstStyle/>
                    <a:p>
                      <a:pPr algn="ctr" fontAlgn="b"/>
                      <a:r>
                        <a:rPr lang="en-US" sz="2400" b="1" i="0" u="none" strike="noStrike" dirty="0">
                          <a:solidFill>
                            <a:srgbClr val="772116"/>
                          </a:solidFill>
                          <a:effectLst/>
                          <a:latin typeface="Inter" panose="020B0502030000000004"/>
                        </a:rPr>
                        <a:t>7.79</a:t>
                      </a:r>
                    </a:p>
                  </a:txBody>
                  <a:tcPr marL="9525" marR="9525" marT="9525" marB="0" anchor="ctr"/>
                </a:tc>
                <a:extLst>
                  <a:ext uri="{0D108BD9-81ED-4DB2-BD59-A6C34878D82A}">
                    <a16:rowId xmlns:a16="http://schemas.microsoft.com/office/drawing/2014/main" val="1913837774"/>
                  </a:ext>
                </a:extLst>
              </a:tr>
              <a:tr h="890343">
                <a:tc>
                  <a:txBody>
                    <a:bodyPr/>
                    <a:lstStyle/>
                    <a:p>
                      <a:pPr algn="ctr" fontAlgn="b"/>
                      <a:r>
                        <a:rPr lang="en-US" sz="2400" u="none" strike="noStrike">
                          <a:solidFill>
                            <a:srgbClr val="111111"/>
                          </a:solidFill>
                          <a:effectLst/>
                          <a:latin typeface="Inter" panose="020B0502030000000004"/>
                        </a:rPr>
                        <a:t>Max (MAF)</a:t>
                      </a:r>
                      <a:endParaRPr lang="en-US" sz="2400" b="0" i="0" u="none" strike="noStrike">
                        <a:solidFill>
                          <a:srgbClr val="111111"/>
                        </a:solidFill>
                        <a:effectLst/>
                        <a:latin typeface="Inter" panose="020B0502030000000004"/>
                      </a:endParaRPr>
                    </a:p>
                  </a:txBody>
                  <a:tcPr marL="9525" marR="9525" marT="9525" marB="0" anchor="ctr"/>
                </a:tc>
                <a:tc>
                  <a:txBody>
                    <a:bodyPr/>
                    <a:lstStyle/>
                    <a:p>
                      <a:pPr algn="ctr" fontAlgn="b"/>
                      <a:r>
                        <a:rPr lang="en-US" sz="2400" u="none" strike="noStrike">
                          <a:solidFill>
                            <a:srgbClr val="111111"/>
                          </a:solidFill>
                          <a:effectLst/>
                          <a:latin typeface="Inter" panose="020B0502030000000004"/>
                        </a:rPr>
                        <a:t>17.6</a:t>
                      </a:r>
                      <a:endParaRPr lang="en-US" sz="2400" b="0" i="0" u="none" strike="noStrike">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17.6</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u="none" strike="noStrike" dirty="0">
                          <a:solidFill>
                            <a:srgbClr val="111111"/>
                          </a:solidFill>
                          <a:effectLst/>
                          <a:latin typeface="Inter" panose="020B0502030000000004"/>
                        </a:rPr>
                        <a:t>15.42</a:t>
                      </a:r>
                      <a:endParaRPr lang="en-US" sz="2400" b="0" i="0" u="none" strike="noStrike" dirty="0">
                        <a:solidFill>
                          <a:srgbClr val="111111"/>
                        </a:solidFill>
                        <a:effectLst/>
                        <a:latin typeface="Inter" panose="020B0502030000000004"/>
                      </a:endParaRP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13.5</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11.1</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10.93</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10.90</a:t>
                      </a:r>
                    </a:p>
                  </a:txBody>
                  <a:tcPr marL="9525" marR="9525" marT="9525" marB="0" anchor="ctr"/>
                </a:tc>
                <a:tc>
                  <a:txBody>
                    <a:bodyPr/>
                    <a:lstStyle/>
                    <a:p>
                      <a:pPr algn="ctr" fontAlgn="b"/>
                      <a:r>
                        <a:rPr lang="en-US" sz="2400" b="0" i="0" u="none" strike="noStrike" dirty="0">
                          <a:solidFill>
                            <a:srgbClr val="111111"/>
                          </a:solidFill>
                          <a:effectLst/>
                          <a:latin typeface="Inter" panose="020B0502030000000004"/>
                        </a:rPr>
                        <a:t>11.33</a:t>
                      </a:r>
                    </a:p>
                  </a:txBody>
                  <a:tcPr marL="9525" marR="9525" marT="9525" marB="0" anchor="ctr"/>
                </a:tc>
                <a:tc>
                  <a:txBody>
                    <a:bodyPr/>
                    <a:lstStyle/>
                    <a:p>
                      <a:pPr algn="ctr" fontAlgn="b"/>
                      <a:r>
                        <a:rPr lang="en-US" sz="2400" b="1" i="0" u="none" strike="noStrike" dirty="0">
                          <a:solidFill>
                            <a:srgbClr val="772116"/>
                          </a:solidFill>
                          <a:effectLst/>
                          <a:latin typeface="Inter" panose="020B0502030000000004"/>
                        </a:rPr>
                        <a:t>9.35</a:t>
                      </a:r>
                    </a:p>
                  </a:txBody>
                  <a:tcPr marL="9525" marR="9525" marT="9525" marB="0" anchor="ctr"/>
                </a:tc>
                <a:extLst>
                  <a:ext uri="{0D108BD9-81ED-4DB2-BD59-A6C34878D82A}">
                    <a16:rowId xmlns:a16="http://schemas.microsoft.com/office/drawing/2014/main" val="3474165869"/>
                  </a:ext>
                </a:extLst>
              </a:tr>
            </a:tbl>
          </a:graphicData>
        </a:graphic>
      </p:graphicFrame>
    </p:spTree>
    <p:extLst>
      <p:ext uri="{BB962C8B-B14F-4D97-AF65-F5344CB8AC3E}">
        <p14:creationId xmlns:p14="http://schemas.microsoft.com/office/powerpoint/2010/main" val="3201546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94DAAF-15AB-BD17-4D7A-E833A74490F4}"/>
              </a:ext>
            </a:extLst>
          </p:cNvPr>
          <p:cNvPicPr>
            <a:picLocks noChangeAspect="1"/>
          </p:cNvPicPr>
          <p:nvPr/>
        </p:nvPicPr>
        <p:blipFill>
          <a:blip r:embed="rId3"/>
          <a:stretch>
            <a:fillRect/>
          </a:stretch>
        </p:blipFill>
        <p:spPr>
          <a:xfrm>
            <a:off x="1227241" y="1021679"/>
            <a:ext cx="9737517" cy="5436563"/>
          </a:xfrm>
          <a:prstGeom prst="rect">
            <a:avLst/>
          </a:prstGeom>
        </p:spPr>
      </p:pic>
      <p:sp>
        <p:nvSpPr>
          <p:cNvPr id="2" name="Title 1"/>
          <p:cNvSpPr>
            <a:spLocks noGrp="1"/>
          </p:cNvSpPr>
          <p:nvPr>
            <p:ph type="title"/>
          </p:nvPr>
        </p:nvSpPr>
        <p:spPr>
          <a:xfrm>
            <a:off x="1724525" y="399758"/>
            <a:ext cx="8731440" cy="600703"/>
          </a:xfrm>
        </p:spPr>
        <p:txBody>
          <a:bodyPr>
            <a:normAutofit fontScale="90000"/>
          </a:bodyPr>
          <a:lstStyle/>
          <a:p>
            <a:r>
              <a:rPr lang="en-US" dirty="0"/>
              <a:t>Unregulated Inflow - Upper Basin Reservoirs</a:t>
            </a:r>
          </a:p>
        </p:txBody>
      </p:sp>
    </p:spTree>
    <p:extLst>
      <p:ext uri="{BB962C8B-B14F-4D97-AF65-F5344CB8AC3E}">
        <p14:creationId xmlns:p14="http://schemas.microsoft.com/office/powerpoint/2010/main" val="873943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EF67BC-E663-28C4-7DD0-9B0C42C02773}"/>
              </a:ext>
            </a:extLst>
          </p:cNvPr>
          <p:cNvPicPr>
            <a:picLocks noChangeAspect="1"/>
          </p:cNvPicPr>
          <p:nvPr/>
        </p:nvPicPr>
        <p:blipFill>
          <a:blip r:embed="rId2"/>
          <a:stretch>
            <a:fillRect/>
          </a:stretch>
        </p:blipFill>
        <p:spPr>
          <a:xfrm>
            <a:off x="1618625" y="766391"/>
            <a:ext cx="8954750" cy="5325218"/>
          </a:xfrm>
          <a:prstGeom prst="rect">
            <a:avLst/>
          </a:prstGeom>
        </p:spPr>
      </p:pic>
    </p:spTree>
    <p:extLst>
      <p:ext uri="{BB962C8B-B14F-4D97-AF65-F5344CB8AC3E}">
        <p14:creationId xmlns:p14="http://schemas.microsoft.com/office/powerpoint/2010/main" val="408071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3AAADB5-4446-2B4E-84AE-1B6BF987986A}"/>
              </a:ext>
            </a:extLst>
          </p:cNvPr>
          <p:cNvPicPr>
            <a:picLocks noChangeAspect="1"/>
          </p:cNvPicPr>
          <p:nvPr/>
        </p:nvPicPr>
        <p:blipFill>
          <a:blip r:embed="rId3">
            <a:alphaModFix amt="5000"/>
          </a:blip>
          <a:stretch>
            <a:fillRect/>
          </a:stretch>
        </p:blipFill>
        <p:spPr>
          <a:xfrm>
            <a:off x="2273567" y="-1790947"/>
            <a:ext cx="10186416" cy="10186416"/>
          </a:xfrm>
          <a:prstGeom prst="rect">
            <a:avLst/>
          </a:prstGeom>
        </p:spPr>
      </p:pic>
      <p:sp>
        <p:nvSpPr>
          <p:cNvPr id="6" name="Title 3"/>
          <p:cNvSpPr txBox="1">
            <a:spLocks/>
          </p:cNvSpPr>
          <p:nvPr/>
        </p:nvSpPr>
        <p:spPr>
          <a:xfrm>
            <a:off x="2175640" y="2720648"/>
            <a:ext cx="7840720" cy="1416705"/>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3200" b="1" i="0" kern="1200" spc="-151" baseline="0">
                <a:solidFill>
                  <a:schemeClr val="tx1"/>
                </a:solidFill>
                <a:latin typeface="Montserrat SemiBold" charset="0"/>
                <a:ea typeface="Montserrat SemiBold" charset="0"/>
                <a:cs typeface="Montserrat SemiBold" charset="0"/>
              </a:defRPr>
            </a:lvl1pPr>
          </a:lstStyle>
          <a:p>
            <a:pPr algn="ctr"/>
            <a:r>
              <a:rPr lang="en-US" sz="8800" dirty="0">
                <a:solidFill>
                  <a:srgbClr val="772116"/>
                </a:solidFill>
                <a:latin typeface="Inter" panose="020B0502030000000004" pitchFamily="34" charset="0"/>
                <a:ea typeface="Inter" panose="020B0502030000000004" pitchFamily="34" charset="0"/>
              </a:rPr>
              <a:t>Hydrology</a:t>
            </a:r>
          </a:p>
        </p:txBody>
      </p:sp>
    </p:spTree>
    <p:extLst>
      <p:ext uri="{BB962C8B-B14F-4D97-AF65-F5344CB8AC3E}">
        <p14:creationId xmlns:p14="http://schemas.microsoft.com/office/powerpoint/2010/main" val="286472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0FB0135-A267-D4E1-8F00-97CA05E64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745" y="576400"/>
            <a:ext cx="8261639" cy="60084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DA2174-4691-9252-6F59-E451E83DEF4C}"/>
              </a:ext>
            </a:extLst>
          </p:cNvPr>
          <p:cNvSpPr txBox="1"/>
          <p:nvPr/>
        </p:nvSpPr>
        <p:spPr>
          <a:xfrm>
            <a:off x="9276324" y="1833785"/>
            <a:ext cx="2621902"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11111"/>
                </a:solidFill>
                <a:latin typeface="Inter" panose="020B0502030000000004"/>
              </a:rPr>
              <a:t>Uncertainty is narrowing in 2024 projections</a:t>
            </a:r>
          </a:p>
          <a:p>
            <a:endParaRPr lang="en-US" dirty="0">
              <a:solidFill>
                <a:srgbClr val="111111"/>
              </a:solidFill>
              <a:latin typeface="Inter" panose="020B0502030000000004"/>
            </a:endParaRPr>
          </a:p>
          <a:p>
            <a:pPr marL="285750" indent="-285750">
              <a:buFont typeface="Arial" panose="020B0604020202020204" pitchFamily="34" charset="0"/>
              <a:buChar char="•"/>
            </a:pPr>
            <a:r>
              <a:rPr lang="en-US" dirty="0">
                <a:solidFill>
                  <a:srgbClr val="111111"/>
                </a:solidFill>
                <a:latin typeface="Inter" panose="020B0502030000000004"/>
              </a:rPr>
              <a:t>April probabilistic projections show no traces below 3525’ in 2024 or 2025</a:t>
            </a:r>
          </a:p>
        </p:txBody>
      </p:sp>
      <p:sp>
        <p:nvSpPr>
          <p:cNvPr id="4" name="Rectangle 3">
            <a:extLst>
              <a:ext uri="{FF2B5EF4-FFF2-40B4-BE49-F238E27FC236}">
                <a16:creationId xmlns:a16="http://schemas.microsoft.com/office/drawing/2014/main" id="{6A3EC287-93BF-E716-0DAA-507EB6029A15}"/>
              </a:ext>
            </a:extLst>
          </p:cNvPr>
          <p:cNvSpPr/>
          <p:nvPr/>
        </p:nvSpPr>
        <p:spPr>
          <a:xfrm>
            <a:off x="3768994" y="3530380"/>
            <a:ext cx="2489302" cy="5307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11111"/>
                </a:solidFill>
                <a:latin typeface="Inter" panose="020B0604020202020204" charset="0"/>
                <a:ea typeface="Inter" panose="020B0604020202020204" charset="0"/>
              </a:rPr>
              <a:t>Most probable end of CY24: 3,572.92’ (37% full)</a:t>
            </a:r>
          </a:p>
        </p:txBody>
      </p:sp>
      <p:cxnSp>
        <p:nvCxnSpPr>
          <p:cNvPr id="5" name="Straight Arrow Connector 4">
            <a:extLst>
              <a:ext uri="{FF2B5EF4-FFF2-40B4-BE49-F238E27FC236}">
                <a16:creationId xmlns:a16="http://schemas.microsoft.com/office/drawing/2014/main" id="{1571DABF-B2F5-0AF7-DF08-9B94CE4FC5C9}"/>
              </a:ext>
            </a:extLst>
          </p:cNvPr>
          <p:cNvCxnSpPr>
            <a:cxnSpLocks/>
          </p:cNvCxnSpPr>
          <p:nvPr/>
        </p:nvCxnSpPr>
        <p:spPr>
          <a:xfrm flipV="1">
            <a:off x="4865169" y="3126446"/>
            <a:ext cx="257577" cy="4039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0AFB80F0-BF2C-B470-EFC4-2FCC3A7AD752}"/>
              </a:ext>
            </a:extLst>
          </p:cNvPr>
          <p:cNvSpPr/>
          <p:nvPr/>
        </p:nvSpPr>
        <p:spPr>
          <a:xfrm>
            <a:off x="4472413" y="1281699"/>
            <a:ext cx="4191212" cy="5520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11111"/>
                </a:solidFill>
                <a:latin typeface="Inter" panose="020B0604020202020204" charset="0"/>
                <a:ea typeface="Inter" panose="020B0604020202020204" charset="0"/>
              </a:rPr>
              <a:t>Most probable end of CY25: 3,582.12’ (41% full)</a:t>
            </a:r>
          </a:p>
          <a:p>
            <a:pPr algn="ctr"/>
            <a:r>
              <a:rPr lang="en-US" sz="1200" b="1" dirty="0">
                <a:solidFill>
                  <a:srgbClr val="111111"/>
                </a:solidFill>
                <a:latin typeface="Inter" panose="020B0604020202020204" charset="0"/>
                <a:ea typeface="Inter" panose="020B0604020202020204" charset="0"/>
              </a:rPr>
              <a:t>Min/Max Range: 3,550.06’ – 3,610.17’</a:t>
            </a:r>
          </a:p>
        </p:txBody>
      </p:sp>
      <p:cxnSp>
        <p:nvCxnSpPr>
          <p:cNvPr id="7" name="Straight Arrow Connector 6">
            <a:extLst>
              <a:ext uri="{FF2B5EF4-FFF2-40B4-BE49-F238E27FC236}">
                <a16:creationId xmlns:a16="http://schemas.microsoft.com/office/drawing/2014/main" id="{4C3534CA-C69E-B798-DAFC-CC929476FD63}"/>
              </a:ext>
            </a:extLst>
          </p:cNvPr>
          <p:cNvCxnSpPr>
            <a:cxnSpLocks/>
          </p:cNvCxnSpPr>
          <p:nvPr/>
        </p:nvCxnSpPr>
        <p:spPr>
          <a:xfrm>
            <a:off x="7578257" y="1841031"/>
            <a:ext cx="219346" cy="317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7231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29D5A6F-8682-36D7-F1C9-F4B0D4D20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121" y="430112"/>
            <a:ext cx="8144383" cy="59231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BAB9F3-C731-7718-5D6C-4E3504C0F4B9}"/>
              </a:ext>
            </a:extLst>
          </p:cNvPr>
          <p:cNvSpPr txBox="1"/>
          <p:nvPr/>
        </p:nvSpPr>
        <p:spPr>
          <a:xfrm>
            <a:off x="9187132" y="1903126"/>
            <a:ext cx="2579298" cy="1754326"/>
          </a:xfrm>
          <a:prstGeom prst="rect">
            <a:avLst/>
          </a:prstGeom>
          <a:noFill/>
        </p:spPr>
        <p:txBody>
          <a:bodyPr wrap="square" rtlCol="0">
            <a:spAutoFit/>
          </a:bodyPr>
          <a:lstStyle/>
          <a:p>
            <a:r>
              <a:rPr lang="en-US" dirty="0">
                <a:solidFill>
                  <a:srgbClr val="111111"/>
                </a:solidFill>
                <a:latin typeface="Inter" panose="020B0502030000000004"/>
              </a:rPr>
              <a:t>End of CY25</a:t>
            </a:r>
          </a:p>
          <a:p>
            <a:pPr marL="285750" indent="-285750">
              <a:buFont typeface="Arial" panose="020B0604020202020204" pitchFamily="34" charset="0"/>
              <a:buChar char="•"/>
            </a:pPr>
            <a:r>
              <a:rPr lang="en-US" dirty="0">
                <a:solidFill>
                  <a:srgbClr val="111111"/>
                </a:solidFill>
                <a:latin typeface="Inter" panose="020B0502030000000004"/>
              </a:rPr>
              <a:t>Min – Level 2 shortage</a:t>
            </a:r>
          </a:p>
          <a:p>
            <a:pPr marL="285750" indent="-285750">
              <a:buFont typeface="Arial" panose="020B0604020202020204" pitchFamily="34" charset="0"/>
              <a:buChar char="•"/>
            </a:pPr>
            <a:r>
              <a:rPr lang="en-US" dirty="0">
                <a:solidFill>
                  <a:srgbClr val="111111"/>
                </a:solidFill>
                <a:latin typeface="Inter" panose="020B0502030000000004"/>
              </a:rPr>
              <a:t>Most – Level 1 shortage</a:t>
            </a:r>
          </a:p>
          <a:p>
            <a:pPr marL="285750" indent="-285750">
              <a:buFont typeface="Arial" panose="020B0604020202020204" pitchFamily="34" charset="0"/>
              <a:buChar char="•"/>
            </a:pPr>
            <a:r>
              <a:rPr lang="en-US" dirty="0">
                <a:solidFill>
                  <a:srgbClr val="111111"/>
                </a:solidFill>
                <a:latin typeface="Inter" panose="020B0502030000000004"/>
              </a:rPr>
              <a:t>Max - Normal</a:t>
            </a:r>
          </a:p>
          <a:p>
            <a:pPr marL="285750" indent="-285750">
              <a:buFont typeface="Arial" panose="020B0604020202020204" pitchFamily="34" charset="0"/>
              <a:buChar char="•"/>
            </a:pPr>
            <a:endParaRPr lang="en-US" dirty="0">
              <a:solidFill>
                <a:srgbClr val="111111"/>
              </a:solidFill>
              <a:latin typeface="Inter" panose="020B0502030000000004"/>
            </a:endParaRPr>
          </a:p>
        </p:txBody>
      </p:sp>
      <p:sp>
        <p:nvSpPr>
          <p:cNvPr id="2" name="Rectangle 1">
            <a:extLst>
              <a:ext uri="{FF2B5EF4-FFF2-40B4-BE49-F238E27FC236}">
                <a16:creationId xmlns:a16="http://schemas.microsoft.com/office/drawing/2014/main" id="{4DB6FD10-C0FD-BBD4-8138-23664BC07C6A}"/>
              </a:ext>
            </a:extLst>
          </p:cNvPr>
          <p:cNvSpPr/>
          <p:nvPr/>
        </p:nvSpPr>
        <p:spPr>
          <a:xfrm>
            <a:off x="3567065" y="3334287"/>
            <a:ext cx="2691231" cy="5307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11111"/>
                </a:solidFill>
                <a:latin typeface="Inter" panose="020B0604020202020204" charset="0"/>
                <a:ea typeface="Inter" panose="020B0604020202020204" charset="0"/>
              </a:rPr>
              <a:t>Most probable end of CY24: 1,061.41’ (33% full)</a:t>
            </a:r>
          </a:p>
        </p:txBody>
      </p:sp>
      <p:cxnSp>
        <p:nvCxnSpPr>
          <p:cNvPr id="3" name="Straight Arrow Connector 2">
            <a:extLst>
              <a:ext uri="{FF2B5EF4-FFF2-40B4-BE49-F238E27FC236}">
                <a16:creationId xmlns:a16="http://schemas.microsoft.com/office/drawing/2014/main" id="{EEB38946-F111-D762-B0ED-BA32F4BDC279}"/>
              </a:ext>
            </a:extLst>
          </p:cNvPr>
          <p:cNvCxnSpPr>
            <a:cxnSpLocks/>
          </p:cNvCxnSpPr>
          <p:nvPr/>
        </p:nvCxnSpPr>
        <p:spPr>
          <a:xfrm flipV="1">
            <a:off x="4756068" y="2767044"/>
            <a:ext cx="257577" cy="5672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E54F90A9-F8B8-7790-7A00-9B8BF280CB77}"/>
              </a:ext>
            </a:extLst>
          </p:cNvPr>
          <p:cNvSpPr/>
          <p:nvPr/>
        </p:nvSpPr>
        <p:spPr>
          <a:xfrm>
            <a:off x="4164594" y="1070931"/>
            <a:ext cx="4314548" cy="5520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11111"/>
                </a:solidFill>
                <a:latin typeface="Inter" panose="020B0604020202020204" charset="0"/>
                <a:ea typeface="Inter" panose="020B0604020202020204" charset="0"/>
              </a:rPr>
              <a:t>Most probable end of CY25: 1,059.62’ (32% full)</a:t>
            </a:r>
          </a:p>
          <a:p>
            <a:pPr algn="ctr"/>
            <a:r>
              <a:rPr lang="en-US" sz="1200" b="1" dirty="0">
                <a:solidFill>
                  <a:srgbClr val="111111"/>
                </a:solidFill>
                <a:latin typeface="Inter" panose="020B0604020202020204" charset="0"/>
                <a:ea typeface="Inter" panose="020B0604020202020204" charset="0"/>
              </a:rPr>
              <a:t>Min/Max Range: 1,047.75’ – 1,082.51’</a:t>
            </a:r>
          </a:p>
        </p:txBody>
      </p:sp>
      <p:cxnSp>
        <p:nvCxnSpPr>
          <p:cNvPr id="5" name="Straight Arrow Connector 4">
            <a:extLst>
              <a:ext uri="{FF2B5EF4-FFF2-40B4-BE49-F238E27FC236}">
                <a16:creationId xmlns:a16="http://schemas.microsoft.com/office/drawing/2014/main" id="{12186E19-1D17-27FE-2D5D-9E75311E3DC9}"/>
              </a:ext>
            </a:extLst>
          </p:cNvPr>
          <p:cNvCxnSpPr>
            <a:cxnSpLocks/>
          </p:cNvCxnSpPr>
          <p:nvPr/>
        </p:nvCxnSpPr>
        <p:spPr>
          <a:xfrm>
            <a:off x="7393695" y="1623017"/>
            <a:ext cx="219346" cy="317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2914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49" descr="A body of water with a rocky cliff in the background&#10;&#10;Description automatically generated with low confidence"/>
          <p:cNvPicPr preferRelativeResize="0"/>
          <p:nvPr/>
        </p:nvPicPr>
        <p:blipFill rotWithShape="1">
          <a:blip r:embed="rId3">
            <a:alphaModFix amt="20000"/>
          </a:blip>
          <a:srcRect t="-13" b="25112"/>
          <a:stretch/>
        </p:blipFill>
        <p:spPr>
          <a:xfrm>
            <a:off x="0" y="-1"/>
            <a:ext cx="12208358" cy="6858001"/>
          </a:xfrm>
          <a:prstGeom prst="rect">
            <a:avLst/>
          </a:prstGeom>
          <a:noFill/>
          <a:ln>
            <a:noFill/>
          </a:ln>
        </p:spPr>
      </p:pic>
      <p:sp>
        <p:nvSpPr>
          <p:cNvPr id="750" name="Google Shape;750;p49"/>
          <p:cNvSpPr txBox="1"/>
          <p:nvPr/>
        </p:nvSpPr>
        <p:spPr>
          <a:xfrm>
            <a:off x="11587295" y="261928"/>
            <a:ext cx="3769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Inter"/>
                <a:ea typeface="Inter"/>
                <a:cs typeface="Inter"/>
                <a:sym typeface="Inter"/>
              </a:rPr>
              <a:t>8</a:t>
            </a:r>
            <a:endParaRPr/>
          </a:p>
        </p:txBody>
      </p:sp>
      <p:pic>
        <p:nvPicPr>
          <p:cNvPr id="751" name="Google Shape;751;p49" descr="Logo&#10;&#10;Description automatically generated"/>
          <p:cNvPicPr preferRelativeResize="0"/>
          <p:nvPr/>
        </p:nvPicPr>
        <p:blipFill rotWithShape="1">
          <a:blip r:embed="rId4">
            <a:alphaModFix/>
          </a:blip>
          <a:srcRect/>
          <a:stretch/>
        </p:blipFill>
        <p:spPr>
          <a:xfrm>
            <a:off x="4523807" y="357500"/>
            <a:ext cx="3144384" cy="3144384"/>
          </a:xfrm>
          <a:prstGeom prst="rect">
            <a:avLst/>
          </a:prstGeom>
          <a:noFill/>
          <a:ln>
            <a:noFill/>
          </a:ln>
        </p:spPr>
      </p:pic>
      <p:sp>
        <p:nvSpPr>
          <p:cNvPr id="752" name="Google Shape;752;p49"/>
          <p:cNvSpPr txBox="1"/>
          <p:nvPr/>
        </p:nvSpPr>
        <p:spPr>
          <a:xfrm>
            <a:off x="4204420" y="5651769"/>
            <a:ext cx="3783158" cy="453842"/>
          </a:xfrm>
          <a:prstGeom prst="rect">
            <a:avLst/>
          </a:prstGeom>
          <a:noFill/>
          <a:ln>
            <a:noFill/>
          </a:ln>
        </p:spPr>
        <p:txBody>
          <a:bodyPr spcFirstLastPara="1" wrap="square" lIns="0" tIns="45700" rIns="0" bIns="45700" anchor="t" anchorCtr="0">
            <a:spAutoFit/>
          </a:bodyPr>
          <a:lstStyle/>
          <a:p>
            <a:pPr marL="0" marR="0" lvl="0" indent="0" algn="ctr" rtl="0">
              <a:lnSpc>
                <a:spcPct val="130000"/>
              </a:lnSpc>
              <a:spcBef>
                <a:spcPts val="0"/>
              </a:spcBef>
              <a:spcAft>
                <a:spcPts val="0"/>
              </a:spcAft>
              <a:buNone/>
            </a:pPr>
            <a:r>
              <a:rPr lang="en-US" sz="2000" b="1" dirty="0">
                <a:solidFill>
                  <a:srgbClr val="111111"/>
                </a:solidFill>
                <a:latin typeface="Inter"/>
                <a:ea typeface="Inter"/>
                <a:cs typeface="Inter"/>
                <a:sym typeface="Inter"/>
              </a:rPr>
              <a:t>cra.utah.gov</a:t>
            </a:r>
            <a:endParaRPr dirty="0"/>
          </a:p>
        </p:txBody>
      </p:sp>
      <p:grpSp>
        <p:nvGrpSpPr>
          <p:cNvPr id="753" name="Google Shape;753;p49"/>
          <p:cNvGrpSpPr/>
          <p:nvPr/>
        </p:nvGrpSpPr>
        <p:grpSpPr>
          <a:xfrm>
            <a:off x="5294399" y="6033477"/>
            <a:ext cx="2897775" cy="698035"/>
            <a:chOff x="5387392" y="5944053"/>
            <a:chExt cx="2897775" cy="698035"/>
          </a:xfrm>
        </p:grpSpPr>
        <p:sp>
          <p:nvSpPr>
            <p:cNvPr id="754" name="Google Shape;754;p49"/>
            <p:cNvSpPr txBox="1"/>
            <p:nvPr/>
          </p:nvSpPr>
          <p:spPr>
            <a:xfrm>
              <a:off x="5387392" y="5944053"/>
              <a:ext cx="278475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11111"/>
                  </a:solidFill>
                  <a:latin typeface="Inter"/>
                  <a:ea typeface="Inter"/>
                  <a:cs typeface="Inter"/>
                  <a:sym typeface="Inter"/>
                </a:rPr>
                <a:t>@AuthorityUT</a:t>
              </a:r>
              <a:endParaRPr/>
            </a:p>
          </p:txBody>
        </p:sp>
        <p:sp>
          <p:nvSpPr>
            <p:cNvPr id="755" name="Google Shape;755;p49"/>
            <p:cNvSpPr txBox="1"/>
            <p:nvPr/>
          </p:nvSpPr>
          <p:spPr>
            <a:xfrm>
              <a:off x="5387392" y="6241978"/>
              <a:ext cx="28977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11111"/>
                  </a:solidFill>
                  <a:latin typeface="Inter"/>
                  <a:ea typeface="Inter"/>
                  <a:cs typeface="Inter"/>
                  <a:sym typeface="Inter"/>
                </a:rPr>
                <a:t>@AmyHaasColoRivr</a:t>
              </a:r>
              <a:endParaRPr/>
            </a:p>
          </p:txBody>
        </p:sp>
      </p:grpSp>
      <p:pic>
        <p:nvPicPr>
          <p:cNvPr id="756" name="Google Shape;756;p49" descr="A black background with a black square&#10;&#10;Description automatically generated with medium confidence"/>
          <p:cNvPicPr preferRelativeResize="0"/>
          <p:nvPr/>
        </p:nvPicPr>
        <p:blipFill rotWithShape="1">
          <a:blip r:embed="rId5">
            <a:alphaModFix/>
          </a:blip>
          <a:srcRect/>
          <a:stretch/>
        </p:blipFill>
        <p:spPr>
          <a:xfrm>
            <a:off x="4861996" y="6209753"/>
            <a:ext cx="411480" cy="420567"/>
          </a:xfrm>
          <a:prstGeom prst="rect">
            <a:avLst/>
          </a:prstGeom>
          <a:noFill/>
          <a:ln>
            <a:noFill/>
          </a:ln>
        </p:spPr>
      </p:pic>
      <p:pic>
        <p:nvPicPr>
          <p:cNvPr id="757" name="Google Shape;757;p49"/>
          <p:cNvPicPr preferRelativeResize="0"/>
          <p:nvPr/>
        </p:nvPicPr>
        <p:blipFill rotWithShape="1">
          <a:blip r:embed="rId6">
            <a:alphaModFix/>
          </a:blip>
          <a:srcRect/>
          <a:stretch/>
        </p:blipFill>
        <p:spPr>
          <a:xfrm>
            <a:off x="4337500" y="6220252"/>
            <a:ext cx="411480" cy="411480"/>
          </a:xfrm>
          <a:prstGeom prst="rect">
            <a:avLst/>
          </a:prstGeom>
          <a:noFill/>
          <a:ln>
            <a:noFill/>
          </a:ln>
        </p:spPr>
      </p:pic>
      <p:pic>
        <p:nvPicPr>
          <p:cNvPr id="3" name="Picture 2" descr="A qr code on a white background&#10;&#10;Description automatically generated">
            <a:extLst>
              <a:ext uri="{FF2B5EF4-FFF2-40B4-BE49-F238E27FC236}">
                <a16:creationId xmlns:a16="http://schemas.microsoft.com/office/drawing/2014/main" id="{902C198B-F0A1-0B94-6488-2B71A0B4C349}"/>
              </a:ext>
            </a:extLst>
          </p:cNvPr>
          <p:cNvPicPr>
            <a:picLocks noChangeAspect="1"/>
          </p:cNvPicPr>
          <p:nvPr/>
        </p:nvPicPr>
        <p:blipFill rotWithShape="1">
          <a:blip r:embed="rId7"/>
          <a:srcRect l="12211" t="12256" r="12285" b="12449"/>
          <a:stretch/>
        </p:blipFill>
        <p:spPr>
          <a:xfrm>
            <a:off x="5276965" y="4097255"/>
            <a:ext cx="1638070" cy="1633527"/>
          </a:xfrm>
          <a:prstGeom prst="rect">
            <a:avLst/>
          </a:prstGeom>
        </p:spPr>
      </p:pic>
      <p:sp>
        <p:nvSpPr>
          <p:cNvPr id="2" name="Google Shape;752;p49">
            <a:extLst>
              <a:ext uri="{FF2B5EF4-FFF2-40B4-BE49-F238E27FC236}">
                <a16:creationId xmlns:a16="http://schemas.microsoft.com/office/drawing/2014/main" id="{6729E2C3-3ED5-55A0-296E-479F0F4FF61C}"/>
              </a:ext>
            </a:extLst>
          </p:cNvPr>
          <p:cNvSpPr txBox="1"/>
          <p:nvPr/>
        </p:nvSpPr>
        <p:spPr>
          <a:xfrm>
            <a:off x="4204420" y="3442039"/>
            <a:ext cx="3783158" cy="492402"/>
          </a:xfrm>
          <a:prstGeom prst="rect">
            <a:avLst/>
          </a:prstGeom>
          <a:noFill/>
          <a:ln>
            <a:noFill/>
          </a:ln>
        </p:spPr>
        <p:txBody>
          <a:bodyPr spcFirstLastPara="1" wrap="square" lIns="0" tIns="45700" rIns="0" bIns="45700" anchor="t" anchorCtr="0">
            <a:spAutoFit/>
          </a:bodyPr>
          <a:lstStyle/>
          <a:p>
            <a:pPr marL="0" marR="0" lvl="0" indent="0" algn="ctr" rtl="0">
              <a:lnSpc>
                <a:spcPct val="130000"/>
              </a:lnSpc>
              <a:spcBef>
                <a:spcPts val="0"/>
              </a:spcBef>
              <a:spcAft>
                <a:spcPts val="0"/>
              </a:spcAft>
              <a:buNone/>
            </a:pPr>
            <a:r>
              <a:rPr lang="en-US" sz="2000" b="1" i="1" dirty="0">
                <a:solidFill>
                  <a:srgbClr val="772116"/>
                </a:solidFill>
                <a:latin typeface="Inter"/>
                <a:ea typeface="Inter"/>
                <a:sym typeface="Inter"/>
              </a:rPr>
              <a:t>Defending Every Drop</a:t>
            </a:r>
            <a:endParaRPr i="1" dirty="0">
              <a:solidFill>
                <a:srgbClr val="77211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iver with rocks in the background&#10;&#10;Description automatically generated">
            <a:extLst>
              <a:ext uri="{FF2B5EF4-FFF2-40B4-BE49-F238E27FC236}">
                <a16:creationId xmlns:a16="http://schemas.microsoft.com/office/drawing/2014/main" id="{B3114CFC-F34E-147D-3D13-EDFF1C77B830}"/>
              </a:ext>
            </a:extLst>
          </p:cNvPr>
          <p:cNvPicPr>
            <a:picLocks noChangeAspect="1"/>
          </p:cNvPicPr>
          <p:nvPr/>
        </p:nvPicPr>
        <p:blipFill rotWithShape="1">
          <a:blip r:embed="rId3"/>
          <a:srcRect t="13050" b="11631"/>
          <a:stretch/>
        </p:blipFill>
        <p:spPr>
          <a:xfrm>
            <a:off x="1143000" y="2975"/>
            <a:ext cx="6825979" cy="6855025"/>
          </a:xfrm>
          <a:prstGeom prst="rect">
            <a:avLst/>
          </a:prstGeom>
        </p:spPr>
      </p:pic>
      <p:sp>
        <p:nvSpPr>
          <p:cNvPr id="9" name="Title 1">
            <a:extLst>
              <a:ext uri="{FF2B5EF4-FFF2-40B4-BE49-F238E27FC236}">
                <a16:creationId xmlns:a16="http://schemas.microsoft.com/office/drawing/2014/main" id="{2027C2E5-CBA9-CEBD-920A-DBC767DA8891}"/>
              </a:ext>
            </a:extLst>
          </p:cNvPr>
          <p:cNvSpPr>
            <a:spLocks noGrp="1"/>
          </p:cNvSpPr>
          <p:nvPr>
            <p:ph type="title"/>
          </p:nvPr>
        </p:nvSpPr>
        <p:spPr>
          <a:xfrm>
            <a:off x="8083685" y="2398048"/>
            <a:ext cx="3502726" cy="1022096"/>
          </a:xfrm>
        </p:spPr>
        <p:txBody>
          <a:bodyPr>
            <a:noAutofit/>
          </a:bodyPr>
          <a:lstStyle/>
          <a:p>
            <a:r>
              <a:rPr lang="en-US" dirty="0"/>
              <a:t>Green River, UT</a:t>
            </a:r>
            <a:br>
              <a:rPr lang="en-US" dirty="0"/>
            </a:br>
            <a:r>
              <a:rPr lang="en-US" dirty="0"/>
              <a:t>May 15 2024</a:t>
            </a:r>
          </a:p>
        </p:txBody>
      </p:sp>
    </p:spTree>
    <p:extLst>
      <p:ext uri="{BB962C8B-B14F-4D97-AF65-F5344CB8AC3E}">
        <p14:creationId xmlns:p14="http://schemas.microsoft.com/office/powerpoint/2010/main" val="3605434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6" name="Group 3105">
            <a:extLst>
              <a:ext uri="{FF2B5EF4-FFF2-40B4-BE49-F238E27FC236}">
                <a16:creationId xmlns:a16="http://schemas.microsoft.com/office/drawing/2014/main" id="{53DE74C3-C0CA-FE5C-9CDB-B6E66FB58CB4}"/>
              </a:ext>
            </a:extLst>
          </p:cNvPr>
          <p:cNvGrpSpPr/>
          <p:nvPr/>
        </p:nvGrpSpPr>
        <p:grpSpPr>
          <a:xfrm>
            <a:off x="3059880" y="293616"/>
            <a:ext cx="3036814" cy="6375632"/>
            <a:chOff x="10920851" y="1353056"/>
            <a:chExt cx="1188612" cy="2623326"/>
          </a:xfrm>
        </p:grpSpPr>
        <p:grpSp>
          <p:nvGrpSpPr>
            <p:cNvPr id="3088" name="Group 3087">
              <a:extLst>
                <a:ext uri="{FF2B5EF4-FFF2-40B4-BE49-F238E27FC236}">
                  <a16:creationId xmlns:a16="http://schemas.microsoft.com/office/drawing/2014/main" id="{257A4917-EFE5-F3C3-0B60-7AE3190D664C}"/>
                </a:ext>
              </a:extLst>
            </p:cNvPr>
            <p:cNvGrpSpPr/>
            <p:nvPr/>
          </p:nvGrpSpPr>
          <p:grpSpPr>
            <a:xfrm>
              <a:off x="10920851" y="1353056"/>
              <a:ext cx="1188612" cy="2623326"/>
              <a:chOff x="2080470" y="1442906"/>
              <a:chExt cx="1753299" cy="3976382"/>
            </a:xfrm>
          </p:grpSpPr>
          <p:sp>
            <p:nvSpPr>
              <p:cNvPr id="3089" name="Rectangle 3088">
                <a:extLst>
                  <a:ext uri="{FF2B5EF4-FFF2-40B4-BE49-F238E27FC236}">
                    <a16:creationId xmlns:a16="http://schemas.microsoft.com/office/drawing/2014/main" id="{3D30E7C9-AFCC-E929-C754-ECDACED54123}"/>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374E15DB-DEC2-6426-18F5-0CAB42C31986}"/>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DAE2F772-C5A9-B75F-90C6-57056F75557F}"/>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Rectangle 3091">
                <a:extLst>
                  <a:ext uri="{FF2B5EF4-FFF2-40B4-BE49-F238E27FC236}">
                    <a16:creationId xmlns:a16="http://schemas.microsoft.com/office/drawing/2014/main" id="{0BCB9F4A-E719-9F1D-1559-B08F016CBB3C}"/>
                  </a:ext>
                </a:extLst>
              </p:cNvPr>
              <p:cNvSpPr/>
              <p:nvPr/>
            </p:nvSpPr>
            <p:spPr>
              <a:xfrm>
                <a:off x="2080470" y="3429000"/>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3092">
                <a:extLst>
                  <a:ext uri="{FF2B5EF4-FFF2-40B4-BE49-F238E27FC236}">
                    <a16:creationId xmlns:a16="http://schemas.microsoft.com/office/drawing/2014/main" id="{65ABC45C-5FE7-84C3-11C3-86DA877692CB}"/>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Rectangle 3093">
                <a:extLst>
                  <a:ext uri="{FF2B5EF4-FFF2-40B4-BE49-F238E27FC236}">
                    <a16:creationId xmlns:a16="http://schemas.microsoft.com/office/drawing/2014/main" id="{3CB92D42-E5E9-8156-8AB5-F8EB4D40BEE5}"/>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95" name="Graphic 3094" descr="Water with solid fill">
                <a:extLst>
                  <a:ext uri="{FF2B5EF4-FFF2-40B4-BE49-F238E27FC236}">
                    <a16:creationId xmlns:a16="http://schemas.microsoft.com/office/drawing/2014/main" id="{78706012-9D6A-4D97-57FD-1F332F3307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470" y="3430398"/>
                <a:ext cx="453705" cy="453705"/>
              </a:xfrm>
              <a:prstGeom prst="rect">
                <a:avLst/>
              </a:prstGeom>
            </p:spPr>
          </p:pic>
          <p:pic>
            <p:nvPicPr>
              <p:cNvPr id="3096" name="Graphic 3095" descr="Snowflake with solid fill">
                <a:extLst>
                  <a:ext uri="{FF2B5EF4-FFF2-40B4-BE49-F238E27FC236}">
                    <a16:creationId xmlns:a16="http://schemas.microsoft.com/office/drawing/2014/main" id="{0E51AE14-5EE3-82D7-FA55-A9E046970D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0470" y="2976692"/>
                <a:ext cx="453706" cy="453706"/>
              </a:xfrm>
              <a:prstGeom prst="rect">
                <a:avLst/>
              </a:prstGeom>
            </p:spPr>
          </p:pic>
          <p:pic>
            <p:nvPicPr>
              <p:cNvPr id="3097" name="Graphic 3096" descr="Dim (Medium Sun) with solid fill">
                <a:extLst>
                  <a:ext uri="{FF2B5EF4-FFF2-40B4-BE49-F238E27FC236}">
                    <a16:creationId xmlns:a16="http://schemas.microsoft.com/office/drawing/2014/main" id="{A519E2C4-3876-03D0-BFC4-510EC0DBA0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0470" y="1442906"/>
                <a:ext cx="914400" cy="914400"/>
              </a:xfrm>
              <a:prstGeom prst="rect">
                <a:avLst/>
              </a:prstGeom>
            </p:spPr>
          </p:pic>
          <p:pic>
            <p:nvPicPr>
              <p:cNvPr id="3098" name="Graphic 3097" descr="Cloud with solid fill">
                <a:extLst>
                  <a:ext uri="{FF2B5EF4-FFF2-40B4-BE49-F238E27FC236}">
                    <a16:creationId xmlns:a16="http://schemas.microsoft.com/office/drawing/2014/main" id="{0B776103-9E4C-6A1F-B977-1E0FF8CD48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1271" y="1634803"/>
                <a:ext cx="914400" cy="914400"/>
              </a:xfrm>
              <a:prstGeom prst="rect">
                <a:avLst/>
              </a:prstGeom>
            </p:spPr>
          </p:pic>
          <p:pic>
            <p:nvPicPr>
              <p:cNvPr id="3099" name="Graphic 3098" descr="Plant With Roots with solid fill">
                <a:extLst>
                  <a:ext uri="{FF2B5EF4-FFF2-40B4-BE49-F238E27FC236}">
                    <a16:creationId xmlns:a16="http://schemas.microsoft.com/office/drawing/2014/main" id="{3F73981F-8159-A1C8-9A23-F833C1AA04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9369" y="3556933"/>
                <a:ext cx="914400" cy="914400"/>
              </a:xfrm>
              <a:prstGeom prst="rect">
                <a:avLst/>
              </a:prstGeom>
            </p:spPr>
          </p:pic>
          <p:sp>
            <p:nvSpPr>
              <p:cNvPr id="3100" name="Isosceles Triangle 3099">
                <a:extLst>
                  <a:ext uri="{FF2B5EF4-FFF2-40B4-BE49-F238E27FC236}">
                    <a16:creationId xmlns:a16="http://schemas.microsoft.com/office/drawing/2014/main" id="{9DE11703-FC3F-635B-A9F6-9D811283A8C3}"/>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01" name="Straight Connector 3100">
                <a:extLst>
                  <a:ext uri="{FF2B5EF4-FFF2-40B4-BE49-F238E27FC236}">
                    <a16:creationId xmlns:a16="http://schemas.microsoft.com/office/drawing/2014/main" id="{B5BFB69A-670A-2C78-8CD0-65CD3AC177E3}"/>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5C419252-4857-6F5C-CF42-453D084A0620}"/>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E1D96822-CF51-D7ED-C559-5E444C0D1613}"/>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3105" name="Rectangle 3104">
              <a:extLst>
                <a:ext uri="{FF2B5EF4-FFF2-40B4-BE49-F238E27FC236}">
                  <a16:creationId xmlns:a16="http://schemas.microsoft.com/office/drawing/2014/main" id="{E50E9817-8259-70CD-4240-67895D5C1C8A}"/>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08" name="Straight Arrow Connector 3107">
            <a:extLst>
              <a:ext uri="{FF2B5EF4-FFF2-40B4-BE49-F238E27FC236}">
                <a16:creationId xmlns:a16="http://schemas.microsoft.com/office/drawing/2014/main" id="{C144F84E-65CB-4DC1-CD39-40DCAA7A63C8}"/>
              </a:ext>
            </a:extLst>
          </p:cNvPr>
          <p:cNvCxnSpPr>
            <a:cxnSpLocks/>
          </p:cNvCxnSpPr>
          <p:nvPr/>
        </p:nvCxnSpPr>
        <p:spPr>
          <a:xfrm flipV="1">
            <a:off x="2534170" y="1407510"/>
            <a:ext cx="0" cy="4042981"/>
          </a:xfrm>
          <a:prstGeom prst="straightConnector1">
            <a:avLst/>
          </a:prstGeom>
          <a:ln w="76200">
            <a:solidFill>
              <a:srgbClr val="EE6417"/>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DE87C59-B60A-3861-E9B3-CCDD0A48F57E}"/>
              </a:ext>
            </a:extLst>
          </p:cNvPr>
          <p:cNvSpPr txBox="1">
            <a:spLocks/>
          </p:cNvSpPr>
          <p:nvPr/>
        </p:nvSpPr>
        <p:spPr>
          <a:xfrm>
            <a:off x="7099776" y="4477160"/>
            <a:ext cx="4221816" cy="146612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sz="2000" dirty="0"/>
              <a:t>Today’s data:</a:t>
            </a:r>
          </a:p>
          <a:p>
            <a:endParaRPr lang="en-US" sz="2000" b="0" dirty="0"/>
          </a:p>
          <a:p>
            <a:pPr marL="342900" indent="-342900">
              <a:buFont typeface="Arial" panose="020B0604020202020204" pitchFamily="34" charset="0"/>
              <a:buChar char="•"/>
            </a:pPr>
            <a:r>
              <a:rPr lang="en-US" sz="2000" b="0" dirty="0"/>
              <a:t>Ground-up </a:t>
            </a:r>
          </a:p>
          <a:p>
            <a:pPr marL="342900" indent="-342900">
              <a:buFont typeface="Arial" panose="020B0604020202020204" pitchFamily="34" charset="0"/>
              <a:buChar char="•"/>
            </a:pPr>
            <a:r>
              <a:rPr lang="en-US" sz="2000" b="0" dirty="0"/>
              <a:t>Present and future</a:t>
            </a:r>
          </a:p>
          <a:p>
            <a:pPr marL="342900" indent="-342900">
              <a:buFont typeface="Arial" panose="020B0604020202020204" pitchFamily="34" charset="0"/>
              <a:buChar char="•"/>
            </a:pPr>
            <a:r>
              <a:rPr lang="en-US" sz="2000" b="0" dirty="0"/>
              <a:t>Upper Colorado River Basin</a:t>
            </a:r>
          </a:p>
        </p:txBody>
      </p:sp>
      <p:grpSp>
        <p:nvGrpSpPr>
          <p:cNvPr id="16" name="Group 15">
            <a:extLst>
              <a:ext uri="{FF2B5EF4-FFF2-40B4-BE49-F238E27FC236}">
                <a16:creationId xmlns:a16="http://schemas.microsoft.com/office/drawing/2014/main" id="{C5735AF0-7C09-31A9-577B-FC10570458B5}"/>
              </a:ext>
            </a:extLst>
          </p:cNvPr>
          <p:cNvGrpSpPr/>
          <p:nvPr/>
        </p:nvGrpSpPr>
        <p:grpSpPr>
          <a:xfrm>
            <a:off x="7442527" y="1266786"/>
            <a:ext cx="2658360" cy="2158663"/>
            <a:chOff x="7442527" y="1266786"/>
            <a:chExt cx="2658360" cy="2158663"/>
          </a:xfrm>
        </p:grpSpPr>
        <p:grpSp>
          <p:nvGrpSpPr>
            <p:cNvPr id="11" name="Group 10">
              <a:extLst>
                <a:ext uri="{FF2B5EF4-FFF2-40B4-BE49-F238E27FC236}">
                  <a16:creationId xmlns:a16="http://schemas.microsoft.com/office/drawing/2014/main" id="{10833946-ACA7-B520-2349-CE06FFD3D7E7}"/>
                </a:ext>
              </a:extLst>
            </p:cNvPr>
            <p:cNvGrpSpPr/>
            <p:nvPr/>
          </p:nvGrpSpPr>
          <p:grpSpPr>
            <a:xfrm>
              <a:off x="7442527" y="1266786"/>
              <a:ext cx="2658360" cy="2158663"/>
              <a:chOff x="7235137" y="1266786"/>
              <a:chExt cx="2658360" cy="2158663"/>
            </a:xfrm>
          </p:grpSpPr>
          <p:sp>
            <p:nvSpPr>
              <p:cNvPr id="3" name="Arrow: Left 2">
                <a:extLst>
                  <a:ext uri="{FF2B5EF4-FFF2-40B4-BE49-F238E27FC236}">
                    <a16:creationId xmlns:a16="http://schemas.microsoft.com/office/drawing/2014/main" id="{C929A696-0401-CB63-6A7F-8F7A32D8C7F1}"/>
                  </a:ext>
                </a:extLst>
              </p:cNvPr>
              <p:cNvSpPr/>
              <p:nvPr/>
            </p:nvSpPr>
            <p:spPr>
              <a:xfrm>
                <a:off x="7235137" y="2638387"/>
                <a:ext cx="1329180" cy="729701"/>
              </a:xfrm>
              <a:prstGeom prst="lef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A283149C-E07A-1CDB-CA04-AEB769EF95E6}"/>
                  </a:ext>
                </a:extLst>
              </p:cNvPr>
              <p:cNvSpPr/>
              <p:nvPr/>
            </p:nvSpPr>
            <p:spPr>
              <a:xfrm rot="10800000">
                <a:off x="8564317" y="2638386"/>
                <a:ext cx="1329180" cy="729701"/>
              </a:xfrm>
              <a:prstGeom prst="leftArrow">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onthly calendar with solid fill">
                <a:extLst>
                  <a:ext uri="{FF2B5EF4-FFF2-40B4-BE49-F238E27FC236}">
                    <a16:creationId xmlns:a16="http://schemas.microsoft.com/office/drawing/2014/main" id="{6B32762A-5E4A-AD2F-4852-6FAB99E597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09507" y="1266786"/>
                <a:ext cx="914400" cy="914400"/>
              </a:xfrm>
              <a:prstGeom prst="rect">
                <a:avLst/>
              </a:prstGeom>
            </p:spPr>
          </p:pic>
          <p:cxnSp>
            <p:nvCxnSpPr>
              <p:cNvPr id="8" name="Straight Connector 7">
                <a:extLst>
                  <a:ext uri="{FF2B5EF4-FFF2-40B4-BE49-F238E27FC236}">
                    <a16:creationId xmlns:a16="http://schemas.microsoft.com/office/drawing/2014/main" id="{4CB1F84D-D03C-430A-7D8D-EAE3B7A65832}"/>
                  </a:ext>
                </a:extLst>
              </p:cNvPr>
              <p:cNvCxnSpPr>
                <a:cxnSpLocks/>
              </p:cNvCxnSpPr>
              <p:nvPr/>
            </p:nvCxnSpPr>
            <p:spPr>
              <a:xfrm>
                <a:off x="8564317" y="2163831"/>
                <a:ext cx="2390" cy="1261618"/>
              </a:xfrm>
              <a:prstGeom prst="line">
                <a:avLst/>
              </a:prstGeom>
              <a:ln w="38100">
                <a:solidFill>
                  <a:srgbClr val="772116"/>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E2CA2C21-43C9-C32B-A26A-C789CD1A7814}"/>
                </a:ext>
              </a:extLst>
            </p:cNvPr>
            <p:cNvCxnSpPr>
              <a:cxnSpLocks/>
            </p:cNvCxnSpPr>
            <p:nvPr/>
          </p:nvCxnSpPr>
          <p:spPr>
            <a:xfrm>
              <a:off x="8476023" y="2505141"/>
              <a:ext cx="2390" cy="914400"/>
            </a:xfrm>
            <a:prstGeom prst="line">
              <a:avLst/>
            </a:prstGeom>
            <a:ln w="19050">
              <a:solidFill>
                <a:srgbClr val="77211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EA2268-3A18-1177-9670-FC9B2F9001DE}"/>
                </a:ext>
              </a:extLst>
            </p:cNvPr>
            <p:cNvCxnSpPr>
              <a:cxnSpLocks/>
            </p:cNvCxnSpPr>
            <p:nvPr/>
          </p:nvCxnSpPr>
          <p:spPr>
            <a:xfrm>
              <a:off x="8185120" y="2511049"/>
              <a:ext cx="2390" cy="914400"/>
            </a:xfrm>
            <a:prstGeom prst="line">
              <a:avLst/>
            </a:prstGeom>
            <a:ln w="19050">
              <a:solidFill>
                <a:srgbClr val="77211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247589-EB77-D0F3-9BBD-1A43CF0D7F51}"/>
                </a:ext>
              </a:extLst>
            </p:cNvPr>
            <p:cNvCxnSpPr>
              <a:cxnSpLocks/>
            </p:cNvCxnSpPr>
            <p:nvPr/>
          </p:nvCxnSpPr>
          <p:spPr>
            <a:xfrm>
              <a:off x="9066196" y="2505141"/>
              <a:ext cx="2390" cy="914400"/>
            </a:xfrm>
            <a:prstGeom prst="line">
              <a:avLst/>
            </a:prstGeom>
            <a:ln w="19050">
              <a:solidFill>
                <a:srgbClr val="77211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2831E6-4DC0-783E-54B1-8CABB0FF8E45}"/>
                </a:ext>
              </a:extLst>
            </p:cNvPr>
            <p:cNvCxnSpPr>
              <a:cxnSpLocks/>
            </p:cNvCxnSpPr>
            <p:nvPr/>
          </p:nvCxnSpPr>
          <p:spPr>
            <a:xfrm>
              <a:off x="9355904" y="2505141"/>
              <a:ext cx="2390" cy="914400"/>
            </a:xfrm>
            <a:prstGeom prst="line">
              <a:avLst/>
            </a:prstGeom>
            <a:ln w="19050">
              <a:solidFill>
                <a:srgbClr val="7721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2210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6726"/>
            <a:ext cx="10443411" cy="1022096"/>
          </a:xfrm>
        </p:spPr>
        <p:txBody>
          <a:bodyPr>
            <a:noAutofit/>
          </a:bodyPr>
          <a:lstStyle/>
          <a:p>
            <a:r>
              <a:rPr lang="en-US" dirty="0"/>
              <a:t>Subsurface Hydrology: May 2024</a:t>
            </a:r>
          </a:p>
        </p:txBody>
      </p:sp>
      <p:pic>
        <p:nvPicPr>
          <p:cNvPr id="4" name="Picture 6">
            <a:extLst>
              <a:ext uri="{FF2B5EF4-FFF2-40B4-BE49-F238E27FC236}">
                <a16:creationId xmlns:a16="http://schemas.microsoft.com/office/drawing/2014/main" id="{20DB2787-5987-6591-F8B9-A6E2F320E5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0" t="76891" r="56931" b="5052"/>
          <a:stretch/>
        </p:blipFill>
        <p:spPr bwMode="auto">
          <a:xfrm>
            <a:off x="6364705" y="5275917"/>
            <a:ext cx="4362221" cy="15755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4CB4A58-1C7B-F733-5841-D02BB7E5A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29" t="90932" r="18390" b="4714"/>
          <a:stretch/>
        </p:blipFill>
        <p:spPr bwMode="auto">
          <a:xfrm>
            <a:off x="9772439" y="6010373"/>
            <a:ext cx="1708031" cy="2980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1962DBB-6F0F-9F4A-5129-C556466E092E}"/>
              </a:ext>
            </a:extLst>
          </p:cNvPr>
          <p:cNvSpPr txBox="1">
            <a:spLocks/>
          </p:cNvSpPr>
          <p:nvPr/>
        </p:nvSpPr>
        <p:spPr>
          <a:xfrm>
            <a:off x="1214488" y="964781"/>
            <a:ext cx="3024302" cy="311019"/>
          </a:xfrm>
          <a:prstGeom prst="rect">
            <a:avLst/>
          </a:prstGeom>
        </p:spPr>
        <p:txBody>
          <a:bodyPr vert="horz" lIns="0" tIns="45720" rIns="0" bIns="45720" rtlCol="0" anchor="t">
            <a:normAutofit fontScale="92500" lnSpcReduction="10000"/>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algn="ctr"/>
            <a:r>
              <a:rPr lang="en-US" sz="1800" dirty="0">
                <a:solidFill>
                  <a:srgbClr val="EE6417"/>
                </a:solidFill>
              </a:rPr>
              <a:t>Shallow Groundwater</a:t>
            </a:r>
          </a:p>
        </p:txBody>
      </p:sp>
      <p:sp>
        <p:nvSpPr>
          <p:cNvPr id="10" name="Title 1">
            <a:extLst>
              <a:ext uri="{FF2B5EF4-FFF2-40B4-BE49-F238E27FC236}">
                <a16:creationId xmlns:a16="http://schemas.microsoft.com/office/drawing/2014/main" id="{74EB0278-F868-883D-4AB4-491B65C7CEE9}"/>
              </a:ext>
            </a:extLst>
          </p:cNvPr>
          <p:cNvSpPr txBox="1">
            <a:spLocks/>
          </p:cNvSpPr>
          <p:nvPr/>
        </p:nvSpPr>
        <p:spPr>
          <a:xfrm>
            <a:off x="4417957" y="961671"/>
            <a:ext cx="3024302" cy="311019"/>
          </a:xfrm>
          <a:prstGeom prst="rect">
            <a:avLst/>
          </a:prstGeom>
        </p:spPr>
        <p:txBody>
          <a:bodyPr vert="horz" lIns="0" tIns="45720" rIns="0" bIns="45720" rtlCol="0" anchor="t">
            <a:normAutofit fontScale="92500" lnSpcReduction="10000"/>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algn="ctr"/>
            <a:r>
              <a:rPr lang="en-US" sz="1800" dirty="0">
                <a:solidFill>
                  <a:srgbClr val="EE6417"/>
                </a:solidFill>
              </a:rPr>
              <a:t>Root Zone Soil Moisture</a:t>
            </a:r>
          </a:p>
        </p:txBody>
      </p:sp>
      <p:sp>
        <p:nvSpPr>
          <p:cNvPr id="12" name="Title 1">
            <a:extLst>
              <a:ext uri="{FF2B5EF4-FFF2-40B4-BE49-F238E27FC236}">
                <a16:creationId xmlns:a16="http://schemas.microsoft.com/office/drawing/2014/main" id="{2179C9B0-43CF-3DD6-289B-0BCECAB7F024}"/>
              </a:ext>
            </a:extLst>
          </p:cNvPr>
          <p:cNvSpPr txBox="1">
            <a:spLocks/>
          </p:cNvSpPr>
          <p:nvPr/>
        </p:nvSpPr>
        <p:spPr>
          <a:xfrm>
            <a:off x="7621424" y="964781"/>
            <a:ext cx="3024302" cy="311019"/>
          </a:xfrm>
          <a:prstGeom prst="rect">
            <a:avLst/>
          </a:prstGeom>
        </p:spPr>
        <p:txBody>
          <a:bodyPr vert="horz" lIns="0" tIns="45720" rIns="0" bIns="45720" rtlCol="0" anchor="t">
            <a:normAutofit fontScale="92500" lnSpcReduction="10000"/>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algn="ctr"/>
            <a:r>
              <a:rPr lang="en-US" sz="1800" dirty="0">
                <a:solidFill>
                  <a:srgbClr val="EE6417"/>
                </a:solidFill>
              </a:rPr>
              <a:t>Surface Soil Moisture</a:t>
            </a:r>
          </a:p>
        </p:txBody>
      </p:sp>
      <p:sp>
        <p:nvSpPr>
          <p:cNvPr id="14" name="Rectangle 13">
            <a:extLst>
              <a:ext uri="{FF2B5EF4-FFF2-40B4-BE49-F238E27FC236}">
                <a16:creationId xmlns:a16="http://schemas.microsoft.com/office/drawing/2014/main" id="{1D5A4BBE-0338-47F4-CF45-7435B2B9FF49}"/>
              </a:ext>
            </a:extLst>
          </p:cNvPr>
          <p:cNvSpPr/>
          <p:nvPr/>
        </p:nvSpPr>
        <p:spPr>
          <a:xfrm>
            <a:off x="9964987" y="5258021"/>
            <a:ext cx="1445185" cy="69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9319D90-FD43-58F6-04CA-4B1D88A5DE71}"/>
              </a:ext>
            </a:extLst>
          </p:cNvPr>
          <p:cNvSpPr txBox="1">
            <a:spLocks/>
          </p:cNvSpPr>
          <p:nvPr/>
        </p:nvSpPr>
        <p:spPr>
          <a:xfrm>
            <a:off x="1394661" y="5645479"/>
            <a:ext cx="5115765" cy="807070"/>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marL="342900" indent="-342900">
              <a:buFont typeface="Arial" panose="020B0604020202020204" pitchFamily="34" charset="0"/>
              <a:buChar char="•"/>
            </a:pPr>
            <a:r>
              <a:rPr lang="en-US" sz="2000" b="0" dirty="0"/>
              <a:t>Dry subsurface conditions suggest long-term drought impacts remain</a:t>
            </a:r>
          </a:p>
        </p:txBody>
      </p:sp>
      <p:pic>
        <p:nvPicPr>
          <p:cNvPr id="3080" name="Picture 8" descr="Symbols of NASA | NASA">
            <a:extLst>
              <a:ext uri="{FF2B5EF4-FFF2-40B4-BE49-F238E27FC236}">
                <a16:creationId xmlns:a16="http://schemas.microsoft.com/office/drawing/2014/main" id="{88B4B542-1DF7-1D6D-735F-C8A9637C0B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77" r="21818"/>
          <a:stretch/>
        </p:blipFill>
        <p:spPr bwMode="auto">
          <a:xfrm>
            <a:off x="9921462" y="5326991"/>
            <a:ext cx="875877" cy="766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83F4AF6-3498-27A6-76D2-9533546BAD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31" t="35461" r="61087" b="25532"/>
          <a:stretch/>
        </p:blipFill>
        <p:spPr bwMode="auto">
          <a:xfrm>
            <a:off x="1423201" y="1298822"/>
            <a:ext cx="2606876" cy="3657600"/>
          </a:xfrm>
          <a:prstGeom prst="rect">
            <a:avLst/>
          </a:prstGeom>
          <a:noFill/>
          <a:ln w="19050">
            <a:solidFill>
              <a:srgbClr val="11111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94E1A03-7D37-4316-1259-AE3EBD8754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31" t="35555" r="61087" b="25438"/>
          <a:stretch/>
        </p:blipFill>
        <p:spPr bwMode="auto">
          <a:xfrm>
            <a:off x="4613779" y="1298822"/>
            <a:ext cx="2606876" cy="3657600"/>
          </a:xfrm>
          <a:prstGeom prst="rect">
            <a:avLst/>
          </a:prstGeom>
          <a:noFill/>
          <a:ln w="19050">
            <a:solidFill>
              <a:srgbClr val="111111"/>
            </a:solidFill>
          </a:ln>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ACA6721-F0CE-15C7-28C1-6B23419F20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431" t="35555" r="61087" b="25438"/>
          <a:stretch/>
        </p:blipFill>
        <p:spPr bwMode="auto">
          <a:xfrm>
            <a:off x="7830138" y="1316718"/>
            <a:ext cx="2606874" cy="3657600"/>
          </a:xfrm>
          <a:prstGeom prst="rect">
            <a:avLst/>
          </a:prstGeom>
          <a:noFill/>
          <a:ln w="19050">
            <a:solidFill>
              <a:srgbClr val="111111"/>
            </a:solidFill>
          </a:ln>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C6A3F68-CAE3-2969-F362-A8D73906A3C2}"/>
              </a:ext>
            </a:extLst>
          </p:cNvPr>
          <p:cNvGrpSpPr/>
          <p:nvPr/>
        </p:nvGrpSpPr>
        <p:grpSpPr>
          <a:xfrm>
            <a:off x="10920851" y="1353056"/>
            <a:ext cx="1188612" cy="2623326"/>
            <a:chOff x="10920851" y="1353056"/>
            <a:chExt cx="1188612" cy="2623326"/>
          </a:xfrm>
        </p:grpSpPr>
        <p:grpSp>
          <p:nvGrpSpPr>
            <p:cNvPr id="15" name="Group 14">
              <a:extLst>
                <a:ext uri="{FF2B5EF4-FFF2-40B4-BE49-F238E27FC236}">
                  <a16:creationId xmlns:a16="http://schemas.microsoft.com/office/drawing/2014/main" id="{2579016E-3F0D-EED7-A0D9-6AA249FB1EA5}"/>
                </a:ext>
              </a:extLst>
            </p:cNvPr>
            <p:cNvGrpSpPr/>
            <p:nvPr/>
          </p:nvGrpSpPr>
          <p:grpSpPr>
            <a:xfrm>
              <a:off x="10920851" y="1353056"/>
              <a:ext cx="1188612" cy="2623326"/>
              <a:chOff x="2080470" y="1442906"/>
              <a:chExt cx="1753299" cy="3976382"/>
            </a:xfrm>
          </p:grpSpPr>
          <p:sp>
            <p:nvSpPr>
              <p:cNvPr id="18" name="Rectangle 17">
                <a:extLst>
                  <a:ext uri="{FF2B5EF4-FFF2-40B4-BE49-F238E27FC236}">
                    <a16:creationId xmlns:a16="http://schemas.microsoft.com/office/drawing/2014/main" id="{A81D0B3D-5B30-507B-94C8-5CF979D56B5D}"/>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F7C945-DFA5-23E3-8168-6C5E281CD9EE}"/>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30A24A-A8B3-C124-0203-7646C40EBE11}"/>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EC71FF5-9C18-E6BA-A8DA-2CF193FFBDFA}"/>
                  </a:ext>
                </a:extLst>
              </p:cNvPr>
              <p:cNvSpPr/>
              <p:nvPr/>
            </p:nvSpPr>
            <p:spPr>
              <a:xfrm>
                <a:off x="2080470" y="3429000"/>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654851C-BEC0-74FA-918D-F2C6B6039E0C}"/>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D7DD036-4212-B5E4-3D98-4859EFA49C24}"/>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Water with solid fill">
                <a:extLst>
                  <a:ext uri="{FF2B5EF4-FFF2-40B4-BE49-F238E27FC236}">
                    <a16:creationId xmlns:a16="http://schemas.microsoft.com/office/drawing/2014/main" id="{C5108087-7B42-E6A7-A7F1-12F05323FB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0470" y="3430398"/>
                <a:ext cx="453705" cy="453705"/>
              </a:xfrm>
              <a:prstGeom prst="rect">
                <a:avLst/>
              </a:prstGeom>
            </p:spPr>
          </p:pic>
          <p:pic>
            <p:nvPicPr>
              <p:cNvPr id="25" name="Graphic 24" descr="Snowflake with solid fill">
                <a:extLst>
                  <a:ext uri="{FF2B5EF4-FFF2-40B4-BE49-F238E27FC236}">
                    <a16:creationId xmlns:a16="http://schemas.microsoft.com/office/drawing/2014/main" id="{3C2DBBB2-E029-3147-0197-456AAE9A66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80470" y="2976692"/>
                <a:ext cx="453706" cy="453706"/>
              </a:xfrm>
              <a:prstGeom prst="rect">
                <a:avLst/>
              </a:prstGeom>
            </p:spPr>
          </p:pic>
          <p:pic>
            <p:nvPicPr>
              <p:cNvPr id="26" name="Graphic 25" descr="Dim (Medium Sun) with solid fill">
                <a:extLst>
                  <a:ext uri="{FF2B5EF4-FFF2-40B4-BE49-F238E27FC236}">
                    <a16:creationId xmlns:a16="http://schemas.microsoft.com/office/drawing/2014/main" id="{25330AAE-1119-CC1D-7423-C7BA9534ED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80470" y="1442906"/>
                <a:ext cx="914400" cy="914400"/>
              </a:xfrm>
              <a:prstGeom prst="rect">
                <a:avLst/>
              </a:prstGeom>
            </p:spPr>
          </p:pic>
          <p:pic>
            <p:nvPicPr>
              <p:cNvPr id="27" name="Graphic 26" descr="Cloud with solid fill">
                <a:extLst>
                  <a:ext uri="{FF2B5EF4-FFF2-40B4-BE49-F238E27FC236}">
                    <a16:creationId xmlns:a16="http://schemas.microsoft.com/office/drawing/2014/main" id="{732231CB-8264-16CB-5767-FA36E8C309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1271" y="1634803"/>
                <a:ext cx="914400" cy="914400"/>
              </a:xfrm>
              <a:prstGeom prst="rect">
                <a:avLst/>
              </a:prstGeom>
            </p:spPr>
          </p:pic>
          <p:pic>
            <p:nvPicPr>
              <p:cNvPr id="28" name="Graphic 27" descr="Plant With Roots with solid fill">
                <a:extLst>
                  <a:ext uri="{FF2B5EF4-FFF2-40B4-BE49-F238E27FC236}">
                    <a16:creationId xmlns:a16="http://schemas.microsoft.com/office/drawing/2014/main" id="{8C11B740-DB23-BC61-416D-7B50683D8F8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19369" y="3556933"/>
                <a:ext cx="914400" cy="914400"/>
              </a:xfrm>
              <a:prstGeom prst="rect">
                <a:avLst/>
              </a:prstGeom>
            </p:spPr>
          </p:pic>
          <p:sp>
            <p:nvSpPr>
              <p:cNvPr id="29" name="Isosceles Triangle 28">
                <a:extLst>
                  <a:ext uri="{FF2B5EF4-FFF2-40B4-BE49-F238E27FC236}">
                    <a16:creationId xmlns:a16="http://schemas.microsoft.com/office/drawing/2014/main" id="{5A43C780-36F6-820D-D590-CBA603A3528D}"/>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3A3C79F-CFEF-817D-7F45-542D5874B26D}"/>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28FEF04-5C6B-395C-681C-B6967F60277C}"/>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C040A868-4BA8-B192-41DE-2FCA3B69FDF0}"/>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707AF43-6AD7-CA7D-914C-752AEC789817}"/>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EC996-22DB-1201-CEF2-EB637761F920}"/>
                </a:ext>
              </a:extLst>
            </p:cNvPr>
            <p:cNvSpPr/>
            <p:nvPr/>
          </p:nvSpPr>
          <p:spPr>
            <a:xfrm>
              <a:off x="10920851" y="2966198"/>
              <a:ext cx="1171551" cy="1010184"/>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3705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396" y="276726"/>
            <a:ext cx="10565780" cy="1022096"/>
          </a:xfrm>
        </p:spPr>
        <p:txBody>
          <a:bodyPr>
            <a:noAutofit/>
          </a:bodyPr>
          <a:lstStyle/>
          <a:p>
            <a:r>
              <a:rPr lang="en-US" dirty="0"/>
              <a:t>Surface Hydrology: May Streamflow</a:t>
            </a:r>
          </a:p>
        </p:txBody>
      </p:sp>
      <p:sp>
        <p:nvSpPr>
          <p:cNvPr id="3" name="Title 1">
            <a:extLst>
              <a:ext uri="{FF2B5EF4-FFF2-40B4-BE49-F238E27FC236}">
                <a16:creationId xmlns:a16="http://schemas.microsoft.com/office/drawing/2014/main" id="{A9319D90-FD43-58F6-04CA-4B1D88A5DE71}"/>
              </a:ext>
            </a:extLst>
          </p:cNvPr>
          <p:cNvSpPr txBox="1">
            <a:spLocks/>
          </p:cNvSpPr>
          <p:nvPr/>
        </p:nvSpPr>
        <p:spPr>
          <a:xfrm>
            <a:off x="1303506" y="1477173"/>
            <a:ext cx="3072711" cy="2339671"/>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endParaRPr lang="en-US" sz="2000" b="0" dirty="0"/>
          </a:p>
          <a:p>
            <a:pPr marL="342900" indent="-342900">
              <a:buFont typeface="Arial" panose="020B0604020202020204" pitchFamily="34" charset="0"/>
              <a:buChar char="•"/>
            </a:pPr>
            <a:r>
              <a:rPr lang="en-US" sz="2000" b="0" dirty="0"/>
              <a:t>Normal to below normal flow across Upper Basin</a:t>
            </a:r>
          </a:p>
          <a:p>
            <a:pPr marL="342900" indent="-342900">
              <a:buFont typeface="Arial" panose="020B0604020202020204" pitchFamily="34" charset="0"/>
              <a:buChar char="•"/>
            </a:pPr>
            <a:endParaRPr lang="en-US" sz="2000" b="0" dirty="0"/>
          </a:p>
        </p:txBody>
      </p:sp>
      <p:grpSp>
        <p:nvGrpSpPr>
          <p:cNvPr id="4" name="Group 3">
            <a:extLst>
              <a:ext uri="{FF2B5EF4-FFF2-40B4-BE49-F238E27FC236}">
                <a16:creationId xmlns:a16="http://schemas.microsoft.com/office/drawing/2014/main" id="{A3D7447F-9DFB-D7BD-B029-0D800F6EEBA5}"/>
              </a:ext>
            </a:extLst>
          </p:cNvPr>
          <p:cNvGrpSpPr/>
          <p:nvPr/>
        </p:nvGrpSpPr>
        <p:grpSpPr>
          <a:xfrm>
            <a:off x="10920851" y="1353056"/>
            <a:ext cx="1188612" cy="2623326"/>
            <a:chOff x="10920851" y="1353056"/>
            <a:chExt cx="1188612" cy="2623326"/>
          </a:xfrm>
        </p:grpSpPr>
        <p:grpSp>
          <p:nvGrpSpPr>
            <p:cNvPr id="7" name="Group 6">
              <a:extLst>
                <a:ext uri="{FF2B5EF4-FFF2-40B4-BE49-F238E27FC236}">
                  <a16:creationId xmlns:a16="http://schemas.microsoft.com/office/drawing/2014/main" id="{05875E57-F988-6163-264C-7B623D7DC8D0}"/>
                </a:ext>
              </a:extLst>
            </p:cNvPr>
            <p:cNvGrpSpPr/>
            <p:nvPr/>
          </p:nvGrpSpPr>
          <p:grpSpPr>
            <a:xfrm>
              <a:off x="10920851" y="1353056"/>
              <a:ext cx="1188612" cy="2623326"/>
              <a:chOff x="2080470" y="1442906"/>
              <a:chExt cx="1753299" cy="3976382"/>
            </a:xfrm>
          </p:grpSpPr>
          <p:sp>
            <p:nvSpPr>
              <p:cNvPr id="10" name="Rectangle 9">
                <a:extLst>
                  <a:ext uri="{FF2B5EF4-FFF2-40B4-BE49-F238E27FC236}">
                    <a16:creationId xmlns:a16="http://schemas.microsoft.com/office/drawing/2014/main" id="{CA7B35B5-6D86-F0F8-2719-024B55FB0C66}"/>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2740B1-8597-0DD5-3477-F0B44B82ADD4}"/>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90CB2B-DE21-604F-0335-A0C2317E8489}"/>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52729B-FA2D-EC94-6911-AB34D861E3E2}"/>
                  </a:ext>
                </a:extLst>
              </p:cNvPr>
              <p:cNvSpPr/>
              <p:nvPr/>
            </p:nvSpPr>
            <p:spPr>
              <a:xfrm>
                <a:off x="2080470" y="3429000"/>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28C898-3249-9F9A-8040-7C8494C48154}"/>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8FF89D-51FF-EA55-5109-71D4C0B74A45}"/>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Water with solid fill">
                <a:extLst>
                  <a:ext uri="{FF2B5EF4-FFF2-40B4-BE49-F238E27FC236}">
                    <a16:creationId xmlns:a16="http://schemas.microsoft.com/office/drawing/2014/main" id="{3BE3F4AB-F767-F5CC-C40C-CB7AB9418C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470" y="3430398"/>
                <a:ext cx="453705" cy="453705"/>
              </a:xfrm>
              <a:prstGeom prst="rect">
                <a:avLst/>
              </a:prstGeom>
            </p:spPr>
          </p:pic>
          <p:pic>
            <p:nvPicPr>
              <p:cNvPr id="17" name="Graphic 16" descr="Snowflake with solid fill">
                <a:extLst>
                  <a:ext uri="{FF2B5EF4-FFF2-40B4-BE49-F238E27FC236}">
                    <a16:creationId xmlns:a16="http://schemas.microsoft.com/office/drawing/2014/main" id="{640DCC1D-FF71-3612-3727-D9B81E3850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0470" y="2976692"/>
                <a:ext cx="453706" cy="453706"/>
              </a:xfrm>
              <a:prstGeom prst="rect">
                <a:avLst/>
              </a:prstGeom>
            </p:spPr>
          </p:pic>
          <p:pic>
            <p:nvPicPr>
              <p:cNvPr id="18" name="Graphic 17" descr="Dim (Medium Sun) with solid fill">
                <a:extLst>
                  <a:ext uri="{FF2B5EF4-FFF2-40B4-BE49-F238E27FC236}">
                    <a16:creationId xmlns:a16="http://schemas.microsoft.com/office/drawing/2014/main" id="{EE8F7A7D-C43A-D028-E7AE-EE346FCE99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0470" y="1442906"/>
                <a:ext cx="914400" cy="914400"/>
              </a:xfrm>
              <a:prstGeom prst="rect">
                <a:avLst/>
              </a:prstGeom>
            </p:spPr>
          </p:pic>
          <p:pic>
            <p:nvPicPr>
              <p:cNvPr id="19" name="Graphic 18" descr="Cloud with solid fill">
                <a:extLst>
                  <a:ext uri="{FF2B5EF4-FFF2-40B4-BE49-F238E27FC236}">
                    <a16:creationId xmlns:a16="http://schemas.microsoft.com/office/drawing/2014/main" id="{1D231645-E5C7-807C-A35D-F27F85ACEB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1271" y="1634803"/>
                <a:ext cx="914400" cy="914400"/>
              </a:xfrm>
              <a:prstGeom prst="rect">
                <a:avLst/>
              </a:prstGeom>
            </p:spPr>
          </p:pic>
          <p:pic>
            <p:nvPicPr>
              <p:cNvPr id="20" name="Graphic 19" descr="Plant With Roots with solid fill">
                <a:extLst>
                  <a:ext uri="{FF2B5EF4-FFF2-40B4-BE49-F238E27FC236}">
                    <a16:creationId xmlns:a16="http://schemas.microsoft.com/office/drawing/2014/main" id="{18836A16-3DA6-BF56-8B12-74BB6E959B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9369" y="3556933"/>
                <a:ext cx="914400" cy="914400"/>
              </a:xfrm>
              <a:prstGeom prst="rect">
                <a:avLst/>
              </a:prstGeom>
            </p:spPr>
          </p:pic>
          <p:sp>
            <p:nvSpPr>
              <p:cNvPr id="21" name="Isosceles Triangle 20">
                <a:extLst>
                  <a:ext uri="{FF2B5EF4-FFF2-40B4-BE49-F238E27FC236}">
                    <a16:creationId xmlns:a16="http://schemas.microsoft.com/office/drawing/2014/main" id="{1085729E-DF0F-5965-42DB-B29BECD73F30}"/>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A30BE18-F081-D02F-F2CE-0D67287814B4}"/>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83B84B-512F-705F-8D41-7D524453C216}"/>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86A333F-435C-5688-476F-C818808F4AA8}"/>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D18EEF1E-8E33-BB87-B1DE-7CDA7F0A8CC0}"/>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BB9E9E-7C98-301B-F00D-8B76A55485F8}"/>
                </a:ext>
              </a:extLst>
            </p:cNvPr>
            <p:cNvSpPr/>
            <p:nvPr/>
          </p:nvSpPr>
          <p:spPr>
            <a:xfrm>
              <a:off x="10920851" y="2674365"/>
              <a:ext cx="1171551" cy="287371"/>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20BE9777-09A8-BD5B-084F-64A6DA9D0F50}"/>
              </a:ext>
            </a:extLst>
          </p:cNvPr>
          <p:cNvPicPr>
            <a:picLocks noChangeAspect="1"/>
          </p:cNvPicPr>
          <p:nvPr/>
        </p:nvPicPr>
        <p:blipFill>
          <a:blip r:embed="rId13"/>
          <a:stretch>
            <a:fillRect/>
          </a:stretch>
        </p:blipFill>
        <p:spPr>
          <a:xfrm>
            <a:off x="4376217" y="782880"/>
            <a:ext cx="6149116" cy="6075119"/>
          </a:xfrm>
          <a:prstGeom prst="rect">
            <a:avLst/>
          </a:prstGeom>
        </p:spPr>
      </p:pic>
    </p:spTree>
    <p:extLst>
      <p:ext uri="{BB962C8B-B14F-4D97-AF65-F5344CB8AC3E}">
        <p14:creationId xmlns:p14="http://schemas.microsoft.com/office/powerpoint/2010/main" val="3350747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823E18-67FF-BE64-4FFB-24839410339A}"/>
              </a:ext>
            </a:extLst>
          </p:cNvPr>
          <p:cNvGrpSpPr/>
          <p:nvPr/>
        </p:nvGrpSpPr>
        <p:grpSpPr>
          <a:xfrm>
            <a:off x="10920851" y="1353056"/>
            <a:ext cx="1188612" cy="2623326"/>
            <a:chOff x="10920851" y="1353056"/>
            <a:chExt cx="1188612" cy="2623326"/>
          </a:xfrm>
        </p:grpSpPr>
        <p:grpSp>
          <p:nvGrpSpPr>
            <p:cNvPr id="6" name="Group 5">
              <a:extLst>
                <a:ext uri="{FF2B5EF4-FFF2-40B4-BE49-F238E27FC236}">
                  <a16:creationId xmlns:a16="http://schemas.microsoft.com/office/drawing/2014/main" id="{82772EBC-1C00-3BC0-D32A-3E7E0E066E29}"/>
                </a:ext>
              </a:extLst>
            </p:cNvPr>
            <p:cNvGrpSpPr/>
            <p:nvPr/>
          </p:nvGrpSpPr>
          <p:grpSpPr>
            <a:xfrm>
              <a:off x="10920851" y="1353056"/>
              <a:ext cx="1188612" cy="2623326"/>
              <a:chOff x="2080470" y="1442906"/>
              <a:chExt cx="1753299" cy="3976382"/>
            </a:xfrm>
          </p:grpSpPr>
          <p:sp>
            <p:nvSpPr>
              <p:cNvPr id="9" name="Rectangle 8">
                <a:extLst>
                  <a:ext uri="{FF2B5EF4-FFF2-40B4-BE49-F238E27FC236}">
                    <a16:creationId xmlns:a16="http://schemas.microsoft.com/office/drawing/2014/main" id="{A51B57B3-7EB1-2CD6-415F-DF9931CC1F62}"/>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4C99CE-806B-8968-C30C-74B82FF8A5A4}"/>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F075AA-35AF-1764-B79D-8C6DD5C3AF97}"/>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60272E-F58D-D2F1-993D-4C281B4550DD}"/>
                  </a:ext>
                </a:extLst>
              </p:cNvPr>
              <p:cNvSpPr/>
              <p:nvPr/>
            </p:nvSpPr>
            <p:spPr>
              <a:xfrm>
                <a:off x="2080470" y="3429000"/>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A61A8B-4976-47A2-43A1-C9CA8ECC6841}"/>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EA0B74-7050-ADAD-D8EE-78571706E3D9}"/>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Water with solid fill">
                <a:extLst>
                  <a:ext uri="{FF2B5EF4-FFF2-40B4-BE49-F238E27FC236}">
                    <a16:creationId xmlns:a16="http://schemas.microsoft.com/office/drawing/2014/main" id="{CFC5FA6E-CF6F-083C-5885-7A7BA8BCA2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0470" y="3430398"/>
                <a:ext cx="453705" cy="453705"/>
              </a:xfrm>
              <a:prstGeom prst="rect">
                <a:avLst/>
              </a:prstGeom>
            </p:spPr>
          </p:pic>
          <p:pic>
            <p:nvPicPr>
              <p:cNvPr id="16" name="Graphic 15" descr="Snowflake with solid fill">
                <a:extLst>
                  <a:ext uri="{FF2B5EF4-FFF2-40B4-BE49-F238E27FC236}">
                    <a16:creationId xmlns:a16="http://schemas.microsoft.com/office/drawing/2014/main" id="{EC26AC21-2172-8EA7-2174-88E2C6E832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0470" y="2976692"/>
                <a:ext cx="453706" cy="453706"/>
              </a:xfrm>
              <a:prstGeom prst="rect">
                <a:avLst/>
              </a:prstGeom>
            </p:spPr>
          </p:pic>
          <p:pic>
            <p:nvPicPr>
              <p:cNvPr id="17" name="Graphic 16" descr="Dim (Medium Sun) with solid fill">
                <a:extLst>
                  <a:ext uri="{FF2B5EF4-FFF2-40B4-BE49-F238E27FC236}">
                    <a16:creationId xmlns:a16="http://schemas.microsoft.com/office/drawing/2014/main" id="{406DBFD2-974E-4445-85EC-4E44E27773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80470" y="1442906"/>
                <a:ext cx="914400" cy="914400"/>
              </a:xfrm>
              <a:prstGeom prst="rect">
                <a:avLst/>
              </a:prstGeom>
            </p:spPr>
          </p:pic>
          <p:pic>
            <p:nvPicPr>
              <p:cNvPr id="18" name="Graphic 17" descr="Cloud with solid fill">
                <a:extLst>
                  <a:ext uri="{FF2B5EF4-FFF2-40B4-BE49-F238E27FC236}">
                    <a16:creationId xmlns:a16="http://schemas.microsoft.com/office/drawing/2014/main" id="{479A877C-2B21-5F15-1046-DE3B0F1E42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1271" y="1634803"/>
                <a:ext cx="914400" cy="914400"/>
              </a:xfrm>
              <a:prstGeom prst="rect">
                <a:avLst/>
              </a:prstGeom>
            </p:spPr>
          </p:pic>
          <p:pic>
            <p:nvPicPr>
              <p:cNvPr id="19" name="Graphic 18" descr="Plant With Roots with solid fill">
                <a:extLst>
                  <a:ext uri="{FF2B5EF4-FFF2-40B4-BE49-F238E27FC236}">
                    <a16:creationId xmlns:a16="http://schemas.microsoft.com/office/drawing/2014/main" id="{DF99FF02-6874-DDC2-7F92-7050EE5E44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9369" y="3556933"/>
                <a:ext cx="914400" cy="914400"/>
              </a:xfrm>
              <a:prstGeom prst="rect">
                <a:avLst/>
              </a:prstGeom>
            </p:spPr>
          </p:pic>
          <p:sp>
            <p:nvSpPr>
              <p:cNvPr id="20" name="Isosceles Triangle 19">
                <a:extLst>
                  <a:ext uri="{FF2B5EF4-FFF2-40B4-BE49-F238E27FC236}">
                    <a16:creationId xmlns:a16="http://schemas.microsoft.com/office/drawing/2014/main" id="{FDBF3D6D-4060-CBFE-54CE-F92B1BFCBB9A}"/>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64ACC35-881E-C2A6-780F-F1AA0CED7551}"/>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B20566-495F-3D1A-C776-2B691942141F}"/>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AB36C8-32B9-2960-5987-5403905B329A}"/>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1ADA3A17-4B1E-81B6-C2F7-47643EC24D72}"/>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D989D9-4103-53E2-DB9C-4C5DF12DDEDB}"/>
                </a:ext>
              </a:extLst>
            </p:cNvPr>
            <p:cNvSpPr/>
            <p:nvPr/>
          </p:nvSpPr>
          <p:spPr>
            <a:xfrm>
              <a:off x="10920851" y="2674365"/>
              <a:ext cx="1171551" cy="287371"/>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41683C74-944A-AB8A-2BF2-26222B02AD32}"/>
              </a:ext>
            </a:extLst>
          </p:cNvPr>
          <p:cNvPicPr>
            <a:picLocks noChangeAspect="1"/>
          </p:cNvPicPr>
          <p:nvPr/>
        </p:nvPicPr>
        <p:blipFill>
          <a:blip r:embed="rId12"/>
          <a:stretch>
            <a:fillRect/>
          </a:stretch>
        </p:blipFill>
        <p:spPr>
          <a:xfrm>
            <a:off x="5378840" y="895250"/>
            <a:ext cx="5280878" cy="5962750"/>
          </a:xfrm>
          <a:prstGeom prst="rect">
            <a:avLst/>
          </a:prstGeom>
          <a:ln w="19050">
            <a:solidFill>
              <a:srgbClr val="111111"/>
            </a:solidFill>
          </a:ln>
        </p:spPr>
      </p:pic>
      <p:sp>
        <p:nvSpPr>
          <p:cNvPr id="26" name="Title 1">
            <a:extLst>
              <a:ext uri="{FF2B5EF4-FFF2-40B4-BE49-F238E27FC236}">
                <a16:creationId xmlns:a16="http://schemas.microsoft.com/office/drawing/2014/main" id="{0C61A66A-84CE-917C-EA89-B8FA733A14FD}"/>
              </a:ext>
            </a:extLst>
          </p:cNvPr>
          <p:cNvSpPr txBox="1">
            <a:spLocks/>
          </p:cNvSpPr>
          <p:nvPr/>
        </p:nvSpPr>
        <p:spPr>
          <a:xfrm>
            <a:off x="1098396" y="276726"/>
            <a:ext cx="10565780" cy="1022096"/>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Surface Hydrology: Runoff Forecast</a:t>
            </a:r>
          </a:p>
        </p:txBody>
      </p:sp>
      <p:sp>
        <p:nvSpPr>
          <p:cNvPr id="29" name="Title 1">
            <a:extLst>
              <a:ext uri="{FF2B5EF4-FFF2-40B4-BE49-F238E27FC236}">
                <a16:creationId xmlns:a16="http://schemas.microsoft.com/office/drawing/2014/main" id="{185566CE-16EB-17AA-C30C-2EDF36A8FFD6}"/>
              </a:ext>
            </a:extLst>
          </p:cNvPr>
          <p:cNvSpPr txBox="1">
            <a:spLocks/>
          </p:cNvSpPr>
          <p:nvPr/>
        </p:nvSpPr>
        <p:spPr>
          <a:xfrm>
            <a:off x="1446963" y="1591572"/>
            <a:ext cx="2959086" cy="1820296"/>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marL="342900" indent="-342900">
              <a:buFont typeface="Arial" panose="020B0604020202020204" pitchFamily="34" charset="0"/>
              <a:buChar char="•"/>
            </a:pPr>
            <a:r>
              <a:rPr lang="en-US" sz="2000" b="0" dirty="0"/>
              <a:t>Normal to below normal runoff forecasted across Upper Basin</a:t>
            </a:r>
          </a:p>
          <a:p>
            <a:pPr marL="342900" indent="-342900">
              <a:buFont typeface="Arial" panose="020B0604020202020204" pitchFamily="34" charset="0"/>
              <a:buChar char="•"/>
            </a:pPr>
            <a:endParaRPr lang="en-US" sz="2000" b="0" dirty="0"/>
          </a:p>
        </p:txBody>
      </p:sp>
    </p:spTree>
    <p:extLst>
      <p:ext uri="{BB962C8B-B14F-4D97-AF65-F5344CB8AC3E}">
        <p14:creationId xmlns:p14="http://schemas.microsoft.com/office/powerpoint/2010/main" val="362285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963" y="276726"/>
            <a:ext cx="10139448" cy="1022096"/>
          </a:xfrm>
        </p:spPr>
        <p:txBody>
          <a:bodyPr>
            <a:noAutofit/>
          </a:bodyPr>
          <a:lstStyle/>
          <a:p>
            <a:r>
              <a:rPr lang="en-US" dirty="0"/>
              <a:t>Surface Hydrology: May Snow</a:t>
            </a:r>
          </a:p>
        </p:txBody>
      </p:sp>
      <p:sp>
        <p:nvSpPr>
          <p:cNvPr id="14" name="Rectangle 13">
            <a:extLst>
              <a:ext uri="{FF2B5EF4-FFF2-40B4-BE49-F238E27FC236}">
                <a16:creationId xmlns:a16="http://schemas.microsoft.com/office/drawing/2014/main" id="{1D5A4BBE-0338-47F4-CF45-7435B2B9FF49}"/>
              </a:ext>
            </a:extLst>
          </p:cNvPr>
          <p:cNvSpPr/>
          <p:nvPr/>
        </p:nvSpPr>
        <p:spPr>
          <a:xfrm>
            <a:off x="9964987" y="5258021"/>
            <a:ext cx="1445185" cy="69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9319D90-FD43-58F6-04CA-4B1D88A5DE71}"/>
              </a:ext>
            </a:extLst>
          </p:cNvPr>
          <p:cNvSpPr txBox="1">
            <a:spLocks/>
          </p:cNvSpPr>
          <p:nvPr/>
        </p:nvSpPr>
        <p:spPr>
          <a:xfrm>
            <a:off x="1446963" y="1591572"/>
            <a:ext cx="2959086" cy="1820296"/>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marL="342900" indent="-342900">
              <a:buFont typeface="Arial" panose="020B0604020202020204" pitchFamily="34" charset="0"/>
              <a:buChar char="•"/>
            </a:pPr>
            <a:r>
              <a:rPr lang="en-US" sz="2000" b="0" dirty="0"/>
              <a:t>Above normal to below normal snowpack across Upper Basin</a:t>
            </a:r>
          </a:p>
          <a:p>
            <a:pPr marL="342900" indent="-342900">
              <a:buFont typeface="Arial" panose="020B0604020202020204" pitchFamily="34" charset="0"/>
              <a:buChar char="•"/>
            </a:pPr>
            <a:endParaRPr lang="en-US" sz="2000" b="0" dirty="0"/>
          </a:p>
        </p:txBody>
      </p:sp>
      <p:grpSp>
        <p:nvGrpSpPr>
          <p:cNvPr id="7" name="Group 6">
            <a:extLst>
              <a:ext uri="{FF2B5EF4-FFF2-40B4-BE49-F238E27FC236}">
                <a16:creationId xmlns:a16="http://schemas.microsoft.com/office/drawing/2014/main" id="{21837F61-26A8-6A01-1790-71409D17F32D}"/>
              </a:ext>
            </a:extLst>
          </p:cNvPr>
          <p:cNvGrpSpPr/>
          <p:nvPr/>
        </p:nvGrpSpPr>
        <p:grpSpPr>
          <a:xfrm>
            <a:off x="10920851" y="1353056"/>
            <a:ext cx="1188612" cy="2623326"/>
            <a:chOff x="10920851" y="1353056"/>
            <a:chExt cx="1188612" cy="2623326"/>
          </a:xfrm>
        </p:grpSpPr>
        <p:grpSp>
          <p:nvGrpSpPr>
            <p:cNvPr id="8" name="Group 7">
              <a:extLst>
                <a:ext uri="{FF2B5EF4-FFF2-40B4-BE49-F238E27FC236}">
                  <a16:creationId xmlns:a16="http://schemas.microsoft.com/office/drawing/2014/main" id="{F7D7A784-99BE-8D41-E2C2-CEC3A9139D67}"/>
                </a:ext>
              </a:extLst>
            </p:cNvPr>
            <p:cNvGrpSpPr/>
            <p:nvPr/>
          </p:nvGrpSpPr>
          <p:grpSpPr>
            <a:xfrm>
              <a:off x="10920851" y="1353056"/>
              <a:ext cx="1188612" cy="2623326"/>
              <a:chOff x="2080470" y="1442906"/>
              <a:chExt cx="1753299" cy="3976382"/>
            </a:xfrm>
          </p:grpSpPr>
          <p:sp>
            <p:nvSpPr>
              <p:cNvPr id="11" name="Rectangle 10">
                <a:extLst>
                  <a:ext uri="{FF2B5EF4-FFF2-40B4-BE49-F238E27FC236}">
                    <a16:creationId xmlns:a16="http://schemas.microsoft.com/office/drawing/2014/main" id="{9C63327C-9BAF-E8D4-E981-35899D46E257}"/>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278BA1-1BCB-5C2F-0863-432709D26132}"/>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810FDE-1426-FFC0-CF01-EF4264CC44DC}"/>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57F2E2-33A9-611D-CF32-0F8394F4413B}"/>
                  </a:ext>
                </a:extLst>
              </p:cNvPr>
              <p:cNvSpPr/>
              <p:nvPr/>
            </p:nvSpPr>
            <p:spPr>
              <a:xfrm>
                <a:off x="2080470" y="3429001"/>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0AA815-CAF8-6EBC-9080-C792964D03B5}"/>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94535D-6A8B-D87B-D8B2-C1F63B593DAC}"/>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Water with solid fill">
                <a:extLst>
                  <a:ext uri="{FF2B5EF4-FFF2-40B4-BE49-F238E27FC236}">
                    <a16:creationId xmlns:a16="http://schemas.microsoft.com/office/drawing/2014/main" id="{080D2712-9027-3F78-71C8-7E82E2DC40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470" y="3430398"/>
                <a:ext cx="453705" cy="453705"/>
              </a:xfrm>
              <a:prstGeom prst="rect">
                <a:avLst/>
              </a:prstGeom>
            </p:spPr>
          </p:pic>
          <p:pic>
            <p:nvPicPr>
              <p:cNvPr id="19" name="Graphic 18" descr="Snowflake with solid fill">
                <a:extLst>
                  <a:ext uri="{FF2B5EF4-FFF2-40B4-BE49-F238E27FC236}">
                    <a16:creationId xmlns:a16="http://schemas.microsoft.com/office/drawing/2014/main" id="{1A9101F3-3529-6034-9F32-6CBBCBF21C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0470" y="2976692"/>
                <a:ext cx="453706" cy="453706"/>
              </a:xfrm>
              <a:prstGeom prst="rect">
                <a:avLst/>
              </a:prstGeom>
            </p:spPr>
          </p:pic>
          <p:pic>
            <p:nvPicPr>
              <p:cNvPr id="20" name="Graphic 19" descr="Dim (Medium Sun) with solid fill">
                <a:extLst>
                  <a:ext uri="{FF2B5EF4-FFF2-40B4-BE49-F238E27FC236}">
                    <a16:creationId xmlns:a16="http://schemas.microsoft.com/office/drawing/2014/main" id="{3DAB0CF4-A000-D281-F65A-EF5026A9FB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0470" y="1442906"/>
                <a:ext cx="914400" cy="914400"/>
              </a:xfrm>
              <a:prstGeom prst="rect">
                <a:avLst/>
              </a:prstGeom>
            </p:spPr>
          </p:pic>
          <p:pic>
            <p:nvPicPr>
              <p:cNvPr id="21" name="Graphic 20" descr="Cloud with solid fill">
                <a:extLst>
                  <a:ext uri="{FF2B5EF4-FFF2-40B4-BE49-F238E27FC236}">
                    <a16:creationId xmlns:a16="http://schemas.microsoft.com/office/drawing/2014/main" id="{EBC51B42-AE90-8588-3A51-0E911E06CC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1271" y="1634803"/>
                <a:ext cx="914400" cy="914400"/>
              </a:xfrm>
              <a:prstGeom prst="rect">
                <a:avLst/>
              </a:prstGeom>
            </p:spPr>
          </p:pic>
          <p:pic>
            <p:nvPicPr>
              <p:cNvPr id="22" name="Graphic 21" descr="Plant With Roots with solid fill">
                <a:extLst>
                  <a:ext uri="{FF2B5EF4-FFF2-40B4-BE49-F238E27FC236}">
                    <a16:creationId xmlns:a16="http://schemas.microsoft.com/office/drawing/2014/main" id="{00CBDE68-698F-B508-1F1F-745E1B8353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9369" y="3556933"/>
                <a:ext cx="914400" cy="914400"/>
              </a:xfrm>
              <a:prstGeom prst="rect">
                <a:avLst/>
              </a:prstGeom>
            </p:spPr>
          </p:pic>
          <p:sp>
            <p:nvSpPr>
              <p:cNvPr id="23" name="Isosceles Triangle 22">
                <a:extLst>
                  <a:ext uri="{FF2B5EF4-FFF2-40B4-BE49-F238E27FC236}">
                    <a16:creationId xmlns:a16="http://schemas.microsoft.com/office/drawing/2014/main" id="{99638A8A-7D12-D1B5-2641-E2D5D8C074C6}"/>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90E4D87-31A6-CD07-3B26-4A5C07E47376}"/>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E56A7E-5E07-A6FC-6FC7-0B2375131252}"/>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D794D4-340B-AF60-A78B-7E67BB7C940E}"/>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62AD9699-9F2E-8F5A-0C2E-176B1F06EA64}"/>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87D6C1-2493-3DA3-6FEC-536687DBAFE2}"/>
                </a:ext>
              </a:extLst>
            </p:cNvPr>
            <p:cNvSpPr/>
            <p:nvPr/>
          </p:nvSpPr>
          <p:spPr>
            <a:xfrm>
              <a:off x="10920851" y="2371562"/>
              <a:ext cx="1171551" cy="287371"/>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8234DC36-FA1A-3283-B2D7-F176CA951194}"/>
              </a:ext>
            </a:extLst>
          </p:cNvPr>
          <p:cNvPicPr>
            <a:picLocks noChangeAspect="1"/>
          </p:cNvPicPr>
          <p:nvPr/>
        </p:nvPicPr>
        <p:blipFill>
          <a:blip r:embed="rId13"/>
          <a:stretch>
            <a:fillRect/>
          </a:stretch>
        </p:blipFill>
        <p:spPr>
          <a:xfrm>
            <a:off x="4667183" y="977821"/>
            <a:ext cx="5133113" cy="5897312"/>
          </a:xfrm>
          <a:prstGeom prst="rect">
            <a:avLst/>
          </a:prstGeom>
          <a:ln w="19050">
            <a:solidFill>
              <a:srgbClr val="111111"/>
            </a:solidFill>
          </a:ln>
        </p:spPr>
      </p:pic>
      <p:sp>
        <p:nvSpPr>
          <p:cNvPr id="6" name="Rectangle: Rounded Corners 5">
            <a:extLst>
              <a:ext uri="{FF2B5EF4-FFF2-40B4-BE49-F238E27FC236}">
                <a16:creationId xmlns:a16="http://schemas.microsoft.com/office/drawing/2014/main" id="{9737747C-6C3A-F2BA-E150-4B3ADD71DAD2}"/>
              </a:ext>
            </a:extLst>
          </p:cNvPr>
          <p:cNvSpPr/>
          <p:nvPr/>
        </p:nvSpPr>
        <p:spPr>
          <a:xfrm>
            <a:off x="1536486" y="3142235"/>
            <a:ext cx="2570419" cy="1668294"/>
          </a:xfrm>
          <a:prstGeom prst="roundRect">
            <a:avLst/>
          </a:prstGeom>
          <a:solidFill>
            <a:srgbClr val="EE6417">
              <a:alpha val="30196"/>
            </a:srgbClr>
          </a:solid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72116"/>
                </a:solidFill>
                <a:latin typeface="Inter" panose="02000503000000020004" pitchFamily="2" charset="0"/>
                <a:ea typeface="Inter" panose="02000503000000020004" pitchFamily="2" charset="0"/>
              </a:rPr>
              <a:t>Low runoff efficiency persists</a:t>
            </a:r>
          </a:p>
        </p:txBody>
      </p:sp>
    </p:spTree>
    <p:extLst>
      <p:ext uri="{BB962C8B-B14F-4D97-AF65-F5344CB8AC3E}">
        <p14:creationId xmlns:p14="http://schemas.microsoft.com/office/powerpoint/2010/main" val="831838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6726"/>
            <a:ext cx="10443411" cy="1022096"/>
          </a:xfrm>
        </p:spPr>
        <p:txBody>
          <a:bodyPr>
            <a:noAutofit/>
          </a:bodyPr>
          <a:lstStyle/>
          <a:p>
            <a:r>
              <a:rPr lang="en-US"/>
              <a:t>Surface Hydrology: Water Year 2024 Snow</a:t>
            </a:r>
            <a:endParaRPr lang="en-US" dirty="0"/>
          </a:p>
        </p:txBody>
      </p:sp>
      <p:grpSp>
        <p:nvGrpSpPr>
          <p:cNvPr id="4" name="Group 3">
            <a:extLst>
              <a:ext uri="{FF2B5EF4-FFF2-40B4-BE49-F238E27FC236}">
                <a16:creationId xmlns:a16="http://schemas.microsoft.com/office/drawing/2014/main" id="{A0DF687B-F30A-ABDD-7F2B-A5E8755BED29}"/>
              </a:ext>
            </a:extLst>
          </p:cNvPr>
          <p:cNvGrpSpPr/>
          <p:nvPr/>
        </p:nvGrpSpPr>
        <p:grpSpPr>
          <a:xfrm>
            <a:off x="10920851" y="1353056"/>
            <a:ext cx="1188612" cy="2623326"/>
            <a:chOff x="10920851" y="1353056"/>
            <a:chExt cx="1188612" cy="2623326"/>
          </a:xfrm>
        </p:grpSpPr>
        <p:grpSp>
          <p:nvGrpSpPr>
            <p:cNvPr id="5" name="Group 4">
              <a:extLst>
                <a:ext uri="{FF2B5EF4-FFF2-40B4-BE49-F238E27FC236}">
                  <a16:creationId xmlns:a16="http://schemas.microsoft.com/office/drawing/2014/main" id="{9FE9DE4A-3E91-9855-99AF-8432105AA894}"/>
                </a:ext>
              </a:extLst>
            </p:cNvPr>
            <p:cNvGrpSpPr/>
            <p:nvPr/>
          </p:nvGrpSpPr>
          <p:grpSpPr>
            <a:xfrm>
              <a:off x="10920851" y="1353056"/>
              <a:ext cx="1188612" cy="2623326"/>
              <a:chOff x="2080470" y="1442906"/>
              <a:chExt cx="1753299" cy="3976382"/>
            </a:xfrm>
          </p:grpSpPr>
          <p:sp>
            <p:nvSpPr>
              <p:cNvPr id="9" name="Rectangle 8">
                <a:extLst>
                  <a:ext uri="{FF2B5EF4-FFF2-40B4-BE49-F238E27FC236}">
                    <a16:creationId xmlns:a16="http://schemas.microsoft.com/office/drawing/2014/main" id="{F555FA11-F007-C4E3-CC92-0359EF4652B9}"/>
                  </a:ext>
                </a:extLst>
              </p:cNvPr>
              <p:cNvSpPr/>
              <p:nvPr/>
            </p:nvSpPr>
            <p:spPr>
              <a:xfrm>
                <a:off x="2080470" y="3884104"/>
                <a:ext cx="1728133" cy="26005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8C41D1-8896-2505-7C74-4624FD937E7B}"/>
                  </a:ext>
                </a:extLst>
              </p:cNvPr>
              <p:cNvSpPr/>
              <p:nvPr/>
            </p:nvSpPr>
            <p:spPr>
              <a:xfrm>
                <a:off x="2080470" y="4144162"/>
                <a:ext cx="1728133" cy="637563"/>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D38330-1772-3018-24C2-01349CF6BC64}"/>
                  </a:ext>
                </a:extLst>
              </p:cNvPr>
              <p:cNvSpPr/>
              <p:nvPr/>
            </p:nvSpPr>
            <p:spPr>
              <a:xfrm>
                <a:off x="2080470" y="4781725"/>
                <a:ext cx="1728133" cy="63756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EDD979-80F2-4EC7-76B0-839397DB50AF}"/>
                  </a:ext>
                </a:extLst>
              </p:cNvPr>
              <p:cNvSpPr/>
              <p:nvPr/>
            </p:nvSpPr>
            <p:spPr>
              <a:xfrm>
                <a:off x="2080470" y="3429001"/>
                <a:ext cx="1728133" cy="45510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B1648E-9949-1F6E-8B88-10304118BDA3}"/>
                  </a:ext>
                </a:extLst>
              </p:cNvPr>
              <p:cNvSpPr/>
              <p:nvPr/>
            </p:nvSpPr>
            <p:spPr>
              <a:xfrm>
                <a:off x="2080470" y="2973897"/>
                <a:ext cx="1728133" cy="45510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20BC1E-B8E2-827F-0ED6-209E6E6B9F68}"/>
                  </a:ext>
                </a:extLst>
              </p:cNvPr>
              <p:cNvSpPr/>
              <p:nvPr/>
            </p:nvSpPr>
            <p:spPr>
              <a:xfrm>
                <a:off x="2080470" y="1442906"/>
                <a:ext cx="1728133" cy="153099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Water with solid fill">
                <a:extLst>
                  <a:ext uri="{FF2B5EF4-FFF2-40B4-BE49-F238E27FC236}">
                    <a16:creationId xmlns:a16="http://schemas.microsoft.com/office/drawing/2014/main" id="{06984EC6-AD75-8D74-0A44-3671A018C4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470" y="3430398"/>
                <a:ext cx="453705" cy="453705"/>
              </a:xfrm>
              <a:prstGeom prst="rect">
                <a:avLst/>
              </a:prstGeom>
            </p:spPr>
          </p:pic>
          <p:pic>
            <p:nvPicPr>
              <p:cNvPr id="17" name="Graphic 16" descr="Snowflake with solid fill">
                <a:extLst>
                  <a:ext uri="{FF2B5EF4-FFF2-40B4-BE49-F238E27FC236}">
                    <a16:creationId xmlns:a16="http://schemas.microsoft.com/office/drawing/2014/main" id="{2AB4AB37-1771-D5A0-7B0A-35A1241BA7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0470" y="2976692"/>
                <a:ext cx="453706" cy="453706"/>
              </a:xfrm>
              <a:prstGeom prst="rect">
                <a:avLst/>
              </a:prstGeom>
            </p:spPr>
          </p:pic>
          <p:pic>
            <p:nvPicPr>
              <p:cNvPr id="18" name="Graphic 17" descr="Dim (Medium Sun) with solid fill">
                <a:extLst>
                  <a:ext uri="{FF2B5EF4-FFF2-40B4-BE49-F238E27FC236}">
                    <a16:creationId xmlns:a16="http://schemas.microsoft.com/office/drawing/2014/main" id="{69DFDE9F-CC7B-23FA-9EDD-C191FD2CCF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0470" y="1442906"/>
                <a:ext cx="914400" cy="914400"/>
              </a:xfrm>
              <a:prstGeom prst="rect">
                <a:avLst/>
              </a:prstGeom>
            </p:spPr>
          </p:pic>
          <p:pic>
            <p:nvPicPr>
              <p:cNvPr id="19" name="Graphic 18" descr="Cloud with solid fill">
                <a:extLst>
                  <a:ext uri="{FF2B5EF4-FFF2-40B4-BE49-F238E27FC236}">
                    <a16:creationId xmlns:a16="http://schemas.microsoft.com/office/drawing/2014/main" id="{1BF353AD-3B15-ECD6-B8A5-ACE4189503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1271" y="1634803"/>
                <a:ext cx="914400" cy="914400"/>
              </a:xfrm>
              <a:prstGeom prst="rect">
                <a:avLst/>
              </a:prstGeom>
            </p:spPr>
          </p:pic>
          <p:pic>
            <p:nvPicPr>
              <p:cNvPr id="20" name="Graphic 19" descr="Plant With Roots with solid fill">
                <a:extLst>
                  <a:ext uri="{FF2B5EF4-FFF2-40B4-BE49-F238E27FC236}">
                    <a16:creationId xmlns:a16="http://schemas.microsoft.com/office/drawing/2014/main" id="{B97D96DE-4738-37A5-8EB4-5AE351FA96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9369" y="3556933"/>
                <a:ext cx="914400" cy="914400"/>
              </a:xfrm>
              <a:prstGeom prst="rect">
                <a:avLst/>
              </a:prstGeom>
            </p:spPr>
          </p:pic>
          <p:sp>
            <p:nvSpPr>
              <p:cNvPr id="21" name="Isosceles Triangle 20">
                <a:extLst>
                  <a:ext uri="{FF2B5EF4-FFF2-40B4-BE49-F238E27FC236}">
                    <a16:creationId xmlns:a16="http://schemas.microsoft.com/office/drawing/2014/main" id="{534B4DFB-6F47-B6D7-F663-AB35BE9A1353}"/>
                  </a:ext>
                </a:extLst>
              </p:cNvPr>
              <p:cNvSpPr/>
              <p:nvPr/>
            </p:nvSpPr>
            <p:spPr>
              <a:xfrm rot="10800000">
                <a:off x="2215394" y="4563611"/>
                <a:ext cx="225802" cy="218114"/>
              </a:xfrm>
              <a:prstGeom prst="triangl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C0FC623-644F-7444-4175-4B9134067D50}"/>
                  </a:ext>
                </a:extLst>
              </p:cNvPr>
              <p:cNvCxnSpPr/>
              <p:nvPr/>
            </p:nvCxnSpPr>
            <p:spPr>
              <a:xfrm>
                <a:off x="2164709" y="4798505"/>
                <a:ext cx="335559"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0BCA01-452D-6773-12DD-1DA607C0A3EA}"/>
                  </a:ext>
                </a:extLst>
              </p:cNvPr>
              <p:cNvCxnSpPr>
                <a:cxnSpLocks/>
              </p:cNvCxnSpPr>
              <p:nvPr/>
            </p:nvCxnSpPr>
            <p:spPr>
              <a:xfrm>
                <a:off x="2215394" y="4883793"/>
                <a:ext cx="254115"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B9E769-D941-B829-DEB7-9FFA1D8BB3B5}"/>
                  </a:ext>
                </a:extLst>
              </p:cNvPr>
              <p:cNvCxnSpPr>
                <a:cxnSpLocks/>
              </p:cNvCxnSpPr>
              <p:nvPr/>
            </p:nvCxnSpPr>
            <p:spPr>
              <a:xfrm>
                <a:off x="2248599" y="4977471"/>
                <a:ext cx="167780" cy="0"/>
              </a:xfrm>
              <a:prstGeom prst="line">
                <a:avLst/>
              </a:prstGeom>
              <a:ln w="19050">
                <a:solidFill>
                  <a:srgbClr val="111111"/>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DCA32CA1-41C5-B394-55C9-461C38D66661}"/>
                </a:ext>
              </a:extLst>
            </p:cNvPr>
            <p:cNvSpPr/>
            <p:nvPr/>
          </p:nvSpPr>
          <p:spPr>
            <a:xfrm>
              <a:off x="10920851" y="1353056"/>
              <a:ext cx="1171551" cy="2623326"/>
            </a:xfrm>
            <a:prstGeom prst="rect">
              <a:avLst/>
            </a:prstGeom>
            <a:noFill/>
            <a:ln>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D60C5E-7E11-75AB-D478-BBA8CE15AA6E}"/>
                </a:ext>
              </a:extLst>
            </p:cNvPr>
            <p:cNvSpPr/>
            <p:nvPr/>
          </p:nvSpPr>
          <p:spPr>
            <a:xfrm>
              <a:off x="10920851" y="2371562"/>
              <a:ext cx="1171551" cy="287371"/>
            </a:xfrm>
            <a:prstGeom prst="rect">
              <a:avLst/>
            </a:prstGeom>
            <a:noFill/>
            <a:ln w="38100">
              <a:solidFill>
                <a:srgbClr val="EE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1">
            <a:extLst>
              <a:ext uri="{FF2B5EF4-FFF2-40B4-BE49-F238E27FC236}">
                <a16:creationId xmlns:a16="http://schemas.microsoft.com/office/drawing/2014/main" id="{CCCBF809-3DA0-7F2E-38AE-61F22B3292E1}"/>
              </a:ext>
            </a:extLst>
          </p:cNvPr>
          <p:cNvSpPr txBox="1">
            <a:spLocks/>
          </p:cNvSpPr>
          <p:nvPr/>
        </p:nvSpPr>
        <p:spPr>
          <a:xfrm>
            <a:off x="1484610" y="5948338"/>
            <a:ext cx="7805305" cy="732080"/>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pPr marL="342900" indent="-342900">
              <a:buFont typeface="Arial" panose="020B0604020202020204" pitchFamily="34" charset="0"/>
              <a:buChar char="•"/>
            </a:pPr>
            <a:r>
              <a:rPr lang="en-US" sz="2000" b="0" dirty="0"/>
              <a:t>Below normal SWE progressed to normal SWE during snow season across Upper Basin</a:t>
            </a:r>
          </a:p>
          <a:p>
            <a:pPr marL="342900" indent="-342900">
              <a:buFont typeface="Arial" panose="020B0604020202020204" pitchFamily="34" charset="0"/>
              <a:buChar char="•"/>
            </a:pPr>
            <a:endParaRPr lang="en-US" sz="2000" b="0" dirty="0"/>
          </a:p>
        </p:txBody>
      </p:sp>
      <p:pic>
        <p:nvPicPr>
          <p:cNvPr id="7" name="Picture 6">
            <a:extLst>
              <a:ext uri="{FF2B5EF4-FFF2-40B4-BE49-F238E27FC236}">
                <a16:creationId xmlns:a16="http://schemas.microsoft.com/office/drawing/2014/main" id="{148F8731-57EA-A39D-F05A-10B2E9B26FE8}"/>
              </a:ext>
            </a:extLst>
          </p:cNvPr>
          <p:cNvPicPr>
            <a:picLocks noChangeAspect="1"/>
          </p:cNvPicPr>
          <p:nvPr/>
        </p:nvPicPr>
        <p:blipFill>
          <a:blip r:embed="rId13"/>
          <a:stretch>
            <a:fillRect/>
          </a:stretch>
        </p:blipFill>
        <p:spPr>
          <a:xfrm>
            <a:off x="1090492" y="943583"/>
            <a:ext cx="9750858" cy="4951311"/>
          </a:xfrm>
          <a:prstGeom prst="rect">
            <a:avLst/>
          </a:prstGeom>
        </p:spPr>
      </p:pic>
    </p:spTree>
    <p:extLst>
      <p:ext uri="{BB962C8B-B14F-4D97-AF65-F5344CB8AC3E}">
        <p14:creationId xmlns:p14="http://schemas.microsoft.com/office/powerpoint/2010/main" val="2370914706"/>
      </p:ext>
    </p:extLst>
  </p:cSld>
  <p:clrMapOvr>
    <a:masterClrMapping/>
  </p:clrMapOvr>
</p:sld>
</file>

<file path=ppt/theme/theme1.xml><?xml version="1.0" encoding="utf-8"?>
<a:theme xmlns:a="http://schemas.openxmlformats.org/drawingml/2006/main" name="Pattern Powerpoint Template">
  <a:themeElements>
    <a:clrScheme name="pattern color">
      <a:dk1>
        <a:srgbClr val="49494B"/>
      </a:dk1>
      <a:lt1>
        <a:srgbClr val="FFFFFF"/>
      </a:lt1>
      <a:dk2>
        <a:srgbClr val="49494B"/>
      </a:dk2>
      <a:lt2>
        <a:srgbClr val="FEFC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Source Sans Pro Bold and Regular">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4596</TotalTime>
  <Words>651</Words>
  <Application>Microsoft Office PowerPoint</Application>
  <PresentationFormat>Widescreen</PresentationFormat>
  <Paragraphs>145</Paragraphs>
  <Slides>22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Calibri</vt:lpstr>
      <vt:lpstr>Inter</vt:lpstr>
      <vt:lpstr>Arial</vt:lpstr>
      <vt:lpstr>Source Sans Pro</vt:lpstr>
      <vt:lpstr>Pattern Powerpoint Template</vt:lpstr>
      <vt:lpstr>Hydrology &amp; System Status Update May 2024</vt:lpstr>
      <vt:lpstr>PowerPoint Presentation</vt:lpstr>
      <vt:lpstr>Green River, UT May 15 2024</vt:lpstr>
      <vt:lpstr>PowerPoint Presentation</vt:lpstr>
      <vt:lpstr>Subsurface Hydrology: May 2024</vt:lpstr>
      <vt:lpstr>Surface Hydrology: May Streamflow</vt:lpstr>
      <vt:lpstr>PowerPoint Presentation</vt:lpstr>
      <vt:lpstr>Surface Hydrology: May Snow</vt:lpstr>
      <vt:lpstr>Surface Hydrology: Water Year 2024 Snow</vt:lpstr>
      <vt:lpstr>Atmospheric Hydrology:  Precipitation Outlook</vt:lpstr>
      <vt:lpstr>Atmospheric Hydrology:  Temperature Outlook</vt:lpstr>
      <vt:lpstr>Drought Conditions: U.S. Drought Monitor</vt:lpstr>
      <vt:lpstr>PowerPoint Presentation</vt:lpstr>
      <vt:lpstr>Upper Basin Storage:  May 19, 2024</vt:lpstr>
      <vt:lpstr>Powell, Mead and System Storage:  May 19, 2024</vt:lpstr>
      <vt:lpstr>PowerPoint Presentation</vt:lpstr>
      <vt:lpstr>WY 2024 Lake Powell Unregulated Inflow Forecasts   </vt:lpstr>
      <vt:lpstr>Unregulated Inflow - Upper Basin Reservoirs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ShapeSlide</dc:creator>
  <cp:keywords/>
  <dc:description/>
  <cp:lastModifiedBy>Lily Bosworth</cp:lastModifiedBy>
  <cp:revision>147</cp:revision>
  <cp:lastPrinted>2017-08-11T00:36:20Z</cp:lastPrinted>
  <dcterms:created xsi:type="dcterms:W3CDTF">2017-08-07T02:30:58Z</dcterms:created>
  <dcterms:modified xsi:type="dcterms:W3CDTF">2024-05-21T14:49:25Z</dcterms:modified>
  <cp:category/>
</cp:coreProperties>
</file>