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53" r:id="rId2"/>
    <p:sldId id="433" r:id="rId3"/>
    <p:sldId id="445" r:id="rId4"/>
    <p:sldId id="467" r:id="rId5"/>
    <p:sldId id="446" r:id="rId6"/>
    <p:sldId id="469" r:id="rId7"/>
    <p:sldId id="458" r:id="rId8"/>
    <p:sldId id="304" r:id="rId9"/>
  </p:sldIdLst>
  <p:sldSz cx="12192000" cy="6858000"/>
  <p:notesSz cx="6858000" cy="9144000"/>
  <p:embeddedFontLst>
    <p:embeddedFont>
      <p:font typeface="Inter" panose="020B0604020202020204" charset="0"/>
      <p:regular r:id="rId12"/>
      <p:bold r:id="rId13"/>
    </p:embeddedFont>
    <p:embeddedFont>
      <p:font typeface="Source Sans Pro" panose="020B0503030403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2116"/>
    <a:srgbClr val="EE6417"/>
    <a:srgbClr val="111111"/>
    <a:srgbClr val="008000"/>
    <a:srgbClr val="663300"/>
    <a:srgbClr val="0099FF"/>
    <a:srgbClr val="FFCC00"/>
    <a:srgbClr val="003399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3457" autoAdjust="0"/>
  </p:normalViewPr>
  <p:slideViewPr>
    <p:cSldViewPr snapToGrid="0" snapToObjects="1" showGuides="1">
      <p:cViewPr varScale="1">
        <p:scale>
          <a:sx n="54" d="100"/>
          <a:sy n="54" d="100"/>
        </p:scale>
        <p:origin x="852" y="5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338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F6F05-3F3E-2048-BC3F-63605A1D392D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A7324-FE81-FB44-993A-39FC0F643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78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F3A15-AFE2-EF49-9E7E-F79D0D5E526E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98CE7-D7A0-7847-90FC-3890BB83C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95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73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79EF3-67D6-6033-133D-D1BBCBC46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98511B-955D-6269-49F6-16B9AB9E6B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E5C497-702A-025E-FD4C-551DB9CFA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EA583-E246-16C4-C3CD-29405453A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9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05ADD-4A67-C27F-A177-3108AC3E7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C875F1-825B-80E5-D7C0-6F887D018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54688C-1946-EFF2-DF6F-8C2A01199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BE39C-4CF1-AE0F-AA62-298D4F63AD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26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E178D-5891-E5AC-1393-061C36F7D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AC09AF-6A5F-D77A-E4C2-3FB0BA374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A81D8C-717A-0689-011A-A7A7E8DA7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10B36-DE8E-992E-B34D-CAABD3EAC4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2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35405-68F8-A47A-6197-3871A456E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475CB8-740F-2B3B-FD09-5CE396D4A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3D2C46-6FDD-CF63-7DB3-6A569FC063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E9C1F-953D-E190-D4AD-7155B6B59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37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AB5A1-C506-00CD-56E9-A2A0DE8B7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EE444C-9DD3-0B9C-0030-C616BDDE0B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B85891-4D72-884E-2A23-8A30FA33A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400BA-9682-CB44-5DA7-E42D07570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98CE7-D7A0-7847-90FC-3890BB83CC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45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5" name="Google Shape;745;p49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9:notes"/>
          <p:cNvSpPr txBox="1">
            <a:spLocks noGrp="1"/>
          </p:cNvSpPr>
          <p:nvPr>
            <p:ph type="sldNum" idx="12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724526" y="373632"/>
            <a:ext cx="5747428" cy="2358197"/>
          </a:xfrm>
        </p:spPr>
        <p:txBody>
          <a:bodyPr anchor="t">
            <a:noAutofit/>
          </a:bodyPr>
          <a:lstStyle>
            <a:lvl1pPr>
              <a:defRPr sz="6000" b="1" i="0">
                <a:solidFill>
                  <a:srgbClr val="11111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Goes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386269" y="235611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i="0" smtClean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Source Sans Pro" charset="0"/>
              </a:rPr>
              <a:pPr algn="ctr"/>
              <a:t>‹#›</a:t>
            </a:fld>
            <a:endParaRPr lang="en-US" sz="1200" b="1" i="0" dirty="0">
              <a:solidFill>
                <a:schemeClr val="tx1"/>
              </a:solidFill>
              <a:latin typeface="Inter" panose="020B0502030000000004" pitchFamily="34" charset="0"/>
              <a:ea typeface="Inter" panose="020B0502030000000004" pitchFamily="34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11464" y="399758"/>
            <a:ext cx="9143770" cy="553831"/>
          </a:xfrm>
        </p:spPr>
        <p:txBody>
          <a:bodyPr anchor="t">
            <a:normAutofit/>
          </a:bodyPr>
          <a:lstStyle>
            <a:lvl1pPr>
              <a:defRPr sz="3400" b="1" i="0">
                <a:solidFill>
                  <a:srgbClr val="11111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386269" y="235611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i="0" smtClean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pPr algn="ctr"/>
              <a:t>‹#›</a:t>
            </a:fld>
            <a:endParaRPr lang="en-US" sz="1200" b="1" i="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724526" y="397565"/>
            <a:ext cx="5769578" cy="2087216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rgbClr val="11111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 dirty="0"/>
              <a:t>Add Your Title Here</a:t>
            </a: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386269" y="235611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i="0" smtClean="0">
                <a:solidFill>
                  <a:srgbClr val="EE6417"/>
                </a:solidFill>
                <a:latin typeface="Source Sans Pro" charset="0"/>
                <a:ea typeface="Source Sans Pro" charset="0"/>
                <a:cs typeface="Source Sans Pro" charset="0"/>
              </a:rPr>
              <a:pPr algn="ctr"/>
              <a:t>‹#›</a:t>
            </a:fld>
            <a:endParaRPr lang="en-US" sz="1200" b="1" i="0" dirty="0">
              <a:solidFill>
                <a:srgbClr val="EE6417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1724526" y="1818861"/>
            <a:ext cx="3020271" cy="428345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903823" y="1818861"/>
            <a:ext cx="3020271" cy="428345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083120" y="1818861"/>
            <a:ext cx="3020271" cy="428345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386269" y="235611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b="1" i="0" smtClean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pPr algn="ctr"/>
              <a:t>‹#›</a:t>
            </a:fld>
            <a:endParaRPr lang="en-US" sz="1200" b="1" i="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1724526" y="399758"/>
            <a:ext cx="3891083" cy="1031477"/>
          </a:xfrm>
        </p:spPr>
        <p:txBody>
          <a:bodyPr anchor="t">
            <a:normAutofit/>
          </a:bodyPr>
          <a:lstStyle>
            <a:lvl1pPr>
              <a:defRPr sz="3400" b="1" i="0">
                <a:solidFill>
                  <a:srgbClr val="11111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3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6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3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3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385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4526" y="365125"/>
            <a:ext cx="9629274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526" y="1825625"/>
            <a:ext cx="9629274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 rot="5400000">
            <a:off x="-767873" y="4997773"/>
            <a:ext cx="2598944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900" b="1" i="0" dirty="0">
                <a:solidFill>
                  <a:srgbClr val="111111">
                    <a:alpha val="70000"/>
                  </a:srgbClr>
                </a:solidFill>
                <a:latin typeface="Inter" panose="020B0502030000000004" pitchFamily="34" charset="0"/>
                <a:ea typeface="Inter" panose="020B0502030000000004" pitchFamily="34" charset="0"/>
                <a:cs typeface="Source Sans Pro" charset="0"/>
              </a:rPr>
              <a:t>THE COLORADO RIVER AUTHORITY OF UTAH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65320" y="0"/>
            <a:ext cx="0" cy="685800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711748" y="612559"/>
            <a:ext cx="0" cy="397591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 userDrawn="1"/>
        </p:nvSpPr>
        <p:spPr>
          <a:xfrm rot="2700000" flipH="1">
            <a:off x="11643696" y="6371446"/>
            <a:ext cx="133017" cy="133017"/>
          </a:xfrm>
          <a:custGeom>
            <a:avLst/>
            <a:gdLst>
              <a:gd name="connsiteX0" fmla="*/ 216347 w 216347"/>
              <a:gd name="connsiteY0" fmla="*/ 347 h 216347"/>
              <a:gd name="connsiteX1" fmla="*/ 216000 w 216347"/>
              <a:gd name="connsiteY1" fmla="*/ 347 h 216347"/>
              <a:gd name="connsiteX2" fmla="*/ 216000 w 216347"/>
              <a:gd name="connsiteY2" fmla="*/ 0 h 216347"/>
              <a:gd name="connsiteX3" fmla="*/ 0 w 216347"/>
              <a:gd name="connsiteY3" fmla="*/ 0 h 216347"/>
              <a:gd name="connsiteX4" fmla="*/ 0 w 216347"/>
              <a:gd name="connsiteY4" fmla="*/ 28800 h 216347"/>
              <a:gd name="connsiteX5" fmla="*/ 187546 w 216347"/>
              <a:gd name="connsiteY5" fmla="*/ 28800 h 216347"/>
              <a:gd name="connsiteX6" fmla="*/ 187547 w 216347"/>
              <a:gd name="connsiteY6" fmla="*/ 216347 h 216347"/>
              <a:gd name="connsiteX7" fmla="*/ 216347 w 216347"/>
              <a:gd name="connsiteY7" fmla="*/ 216347 h 216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347" h="216347">
                <a:moveTo>
                  <a:pt x="216347" y="347"/>
                </a:moveTo>
                <a:lnTo>
                  <a:pt x="216000" y="347"/>
                </a:lnTo>
                <a:lnTo>
                  <a:pt x="216000" y="0"/>
                </a:lnTo>
                <a:lnTo>
                  <a:pt x="0" y="0"/>
                </a:lnTo>
                <a:lnTo>
                  <a:pt x="0" y="28800"/>
                </a:lnTo>
                <a:lnTo>
                  <a:pt x="187546" y="28800"/>
                </a:lnTo>
                <a:lnTo>
                  <a:pt x="187547" y="216347"/>
                </a:lnTo>
                <a:lnTo>
                  <a:pt x="216347" y="216347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5C968DB-D115-9847-9BAE-569E81C8CC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82074" y="365125"/>
            <a:ext cx="699049" cy="69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72" r:id="rId4"/>
    <p:sldLayoutId id="2147483712" r:id="rId5"/>
    <p:sldLayoutId id="214748371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11111"/>
          </a:solidFill>
          <a:latin typeface="Inter" panose="020B0502030000000004" pitchFamily="34" charset="0"/>
          <a:ea typeface="Inter" panose="020B050203000000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11111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11111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11111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11111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111111"/>
          </a:solidFill>
          <a:latin typeface="Inter" panose="020B0502030000000004" pitchFamily="34" charset="0"/>
          <a:ea typeface="Inter" panose="020B050203000000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75E45A1A-0221-C740-8892-8FB3D29C2D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277203" y="-548646"/>
            <a:ext cx="10186416" cy="10186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797B9E-2AD6-024B-9820-E99DDBFF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524" y="1339690"/>
            <a:ext cx="7755651" cy="2358197"/>
          </a:xfrm>
        </p:spPr>
        <p:txBody>
          <a:bodyPr/>
          <a:lstStyle/>
          <a:p>
            <a:r>
              <a:rPr lang="en-US" dirty="0"/>
              <a:t>Hydrology &amp; System Status Update</a:t>
            </a:r>
            <a:br>
              <a:rPr lang="en-US" dirty="0"/>
            </a:br>
            <a:r>
              <a:rPr lang="en-US" dirty="0"/>
              <a:t> May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A51CD-0566-F241-8963-16253DA411A5}"/>
              </a:ext>
            </a:extLst>
          </p:cNvPr>
          <p:cNvSpPr txBox="1"/>
          <p:nvPr/>
        </p:nvSpPr>
        <p:spPr>
          <a:xfrm>
            <a:off x="1724525" y="5175215"/>
            <a:ext cx="2621038" cy="4731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chemeClr val="tx1">
                    <a:alpha val="7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May 22, 2025</a:t>
            </a:r>
          </a:p>
          <a:p>
            <a:pPr>
              <a:lnSpc>
                <a:spcPct val="130000"/>
              </a:lnSpc>
            </a:pPr>
            <a:r>
              <a:rPr lang="en-US" sz="1000" dirty="0">
                <a:solidFill>
                  <a:schemeClr val="tx1">
                    <a:alpha val="70000"/>
                  </a:schemeClr>
                </a:solidFill>
                <a:latin typeface="Inter" panose="020B0502030000000004" pitchFamily="34" charset="0"/>
                <a:ea typeface="Inter" panose="020B0502030000000004" pitchFamily="34" charset="0"/>
              </a:rPr>
              <a:t>SALT LAKE CITY, UTAH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E2CBC-B0E1-BE4E-BE5A-5F0C9C3AC8BE}"/>
              </a:ext>
            </a:extLst>
          </p:cNvPr>
          <p:cNvSpPr txBox="1"/>
          <p:nvPr/>
        </p:nvSpPr>
        <p:spPr>
          <a:xfrm>
            <a:off x="1724525" y="4237342"/>
            <a:ext cx="4177426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400" b="1" dirty="0">
                <a:latin typeface="Inter" panose="020B0502030000000004" pitchFamily="34" charset="0"/>
                <a:ea typeface="Inter" panose="020B0502030000000004" pitchFamily="34" charset="0"/>
                <a:cs typeface="Open Sans" charset="0"/>
              </a:rPr>
              <a:t>Colorado River Authority of Utah Board Meeting</a:t>
            </a:r>
          </a:p>
          <a:p>
            <a:r>
              <a:rPr lang="en-US" sz="1400" b="1" dirty="0">
                <a:latin typeface="Inter" panose="020B0502030000000004" pitchFamily="34" charset="0"/>
                <a:ea typeface="Inter" panose="020B0502030000000004" pitchFamily="34" charset="0"/>
                <a:cs typeface="Open Sans" charset="0"/>
              </a:rPr>
              <a:t>Amy Haas,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110410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3AAADB5-4446-2B4E-84AE-1B6BF98798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2273567" y="-1790947"/>
            <a:ext cx="10186416" cy="10186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B4BD40-4A22-2572-854C-1D8E4FCCE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259"/>
            <a:ext cx="12192000" cy="661348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2871182-8144-5A17-D813-465427666F50}"/>
              </a:ext>
            </a:extLst>
          </p:cNvPr>
          <p:cNvSpPr/>
          <p:nvPr/>
        </p:nvSpPr>
        <p:spPr>
          <a:xfrm>
            <a:off x="0" y="6410848"/>
            <a:ext cx="221064" cy="2411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2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9D106-4F8B-99CD-8DFE-E6D08457E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25280-8D52-8430-4608-B2F5BBBF5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70" y="0"/>
            <a:ext cx="11844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2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E0D5E-484F-89F3-1428-F60767517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E3DD611-EDA5-2855-569C-95FE68A2840F}"/>
              </a:ext>
            </a:extLst>
          </p:cNvPr>
          <p:cNvSpPr/>
          <p:nvPr/>
        </p:nvSpPr>
        <p:spPr>
          <a:xfrm>
            <a:off x="9654594" y="5258021"/>
            <a:ext cx="1445185" cy="697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D74B0-6AA4-5BC2-DE1D-97ECB53D8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143"/>
            <a:ext cx="12192000" cy="66237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4B726A2-2578-EED2-6B42-E7E0E177C9C1}"/>
              </a:ext>
            </a:extLst>
          </p:cNvPr>
          <p:cNvSpPr/>
          <p:nvPr/>
        </p:nvSpPr>
        <p:spPr>
          <a:xfrm>
            <a:off x="20099" y="6461088"/>
            <a:ext cx="361737" cy="330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7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C1C28-87C9-010A-5147-12E150535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04FDD06-68DC-7A9D-6BC1-C915E5D59229}"/>
              </a:ext>
            </a:extLst>
          </p:cNvPr>
          <p:cNvSpPr/>
          <p:nvPr/>
        </p:nvSpPr>
        <p:spPr>
          <a:xfrm>
            <a:off x="9654594" y="5258021"/>
            <a:ext cx="1445185" cy="697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67672EC-4F17-3838-B8B6-8F422AF42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619"/>
            <a:ext cx="12192000" cy="657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4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AD479-26AB-25BA-1A6E-040245A54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79AAB09-D324-B354-9693-EC454717E32D}"/>
              </a:ext>
            </a:extLst>
          </p:cNvPr>
          <p:cNvSpPr/>
          <p:nvPr/>
        </p:nvSpPr>
        <p:spPr>
          <a:xfrm>
            <a:off x="20099" y="6461088"/>
            <a:ext cx="361737" cy="3300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C99C72-5FA9-1672-01D1-56896CCD6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19"/>
            <a:ext cx="12192000" cy="68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5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C9C2B-C9F8-D5BF-4A79-BED9D6662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0939B0-51E4-E607-20B1-EB1353928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02" y="128127"/>
            <a:ext cx="11793596" cy="6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0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" name="Google Shape;748;p49" descr="A body of water with a rocky cliff in the background&#10;&#10;Description automatically generated with low confidence"/>
          <p:cNvPicPr preferRelativeResize="0"/>
          <p:nvPr/>
        </p:nvPicPr>
        <p:blipFill rotWithShape="1">
          <a:blip r:embed="rId3">
            <a:alphaModFix amt="20000"/>
          </a:blip>
          <a:srcRect t="-13" b="25112"/>
          <a:stretch/>
        </p:blipFill>
        <p:spPr>
          <a:xfrm>
            <a:off x="0" y="-1"/>
            <a:ext cx="1220835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49"/>
          <p:cNvSpPr txBox="1"/>
          <p:nvPr/>
        </p:nvSpPr>
        <p:spPr>
          <a:xfrm>
            <a:off x="11587295" y="261928"/>
            <a:ext cx="3769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8</a:t>
            </a:r>
            <a:endParaRPr/>
          </a:p>
        </p:txBody>
      </p:sp>
      <p:pic>
        <p:nvPicPr>
          <p:cNvPr id="751" name="Google Shape;751;p49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3807" y="357500"/>
            <a:ext cx="3144384" cy="3144384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49"/>
          <p:cNvSpPr txBox="1"/>
          <p:nvPr/>
        </p:nvSpPr>
        <p:spPr>
          <a:xfrm>
            <a:off x="4204420" y="5651769"/>
            <a:ext cx="3783158" cy="453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111111"/>
                </a:solidFill>
                <a:latin typeface="Inter"/>
                <a:ea typeface="Inter"/>
                <a:cs typeface="Inter"/>
                <a:sym typeface="Inter"/>
              </a:rPr>
              <a:t>cra.utah.gov</a:t>
            </a:r>
            <a:endParaRPr dirty="0"/>
          </a:p>
        </p:txBody>
      </p:sp>
      <p:grpSp>
        <p:nvGrpSpPr>
          <p:cNvPr id="753" name="Google Shape;753;p49"/>
          <p:cNvGrpSpPr/>
          <p:nvPr/>
        </p:nvGrpSpPr>
        <p:grpSpPr>
          <a:xfrm>
            <a:off x="5294399" y="6033477"/>
            <a:ext cx="2897775" cy="698035"/>
            <a:chOff x="5387392" y="5944053"/>
            <a:chExt cx="2897775" cy="698035"/>
          </a:xfrm>
        </p:grpSpPr>
        <p:sp>
          <p:nvSpPr>
            <p:cNvPr id="754" name="Google Shape;754;p49"/>
            <p:cNvSpPr txBox="1"/>
            <p:nvPr/>
          </p:nvSpPr>
          <p:spPr>
            <a:xfrm>
              <a:off x="5387392" y="5944053"/>
              <a:ext cx="278475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111111"/>
                  </a:solidFill>
                  <a:latin typeface="Inter"/>
                  <a:ea typeface="Inter"/>
                  <a:cs typeface="Inter"/>
                  <a:sym typeface="Inter"/>
                </a:rPr>
                <a:t>@AuthorityUT</a:t>
              </a:r>
              <a:endParaRPr/>
            </a:p>
          </p:txBody>
        </p:sp>
        <p:sp>
          <p:nvSpPr>
            <p:cNvPr id="755" name="Google Shape;755;p49"/>
            <p:cNvSpPr txBox="1"/>
            <p:nvPr/>
          </p:nvSpPr>
          <p:spPr>
            <a:xfrm>
              <a:off x="5387392" y="6241978"/>
              <a:ext cx="2897775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111111"/>
                  </a:solidFill>
                  <a:latin typeface="Inter"/>
                  <a:ea typeface="Inter"/>
                  <a:cs typeface="Inter"/>
                  <a:sym typeface="Inter"/>
                </a:rPr>
                <a:t>@AmyHaasColoRivr</a:t>
              </a:r>
              <a:endParaRPr/>
            </a:p>
          </p:txBody>
        </p:sp>
      </p:grpSp>
      <p:pic>
        <p:nvPicPr>
          <p:cNvPr id="756" name="Google Shape;756;p49" descr="A black background with a black squar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1996" y="6209753"/>
            <a:ext cx="411480" cy="420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500" y="6220252"/>
            <a:ext cx="411480" cy="4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02C198B-F0A1-0B94-6488-2B71A0B4C3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211" t="12256" r="12285" b="12449"/>
          <a:stretch/>
        </p:blipFill>
        <p:spPr>
          <a:xfrm>
            <a:off x="5276965" y="4097255"/>
            <a:ext cx="1638070" cy="1633527"/>
          </a:xfrm>
          <a:prstGeom prst="rect">
            <a:avLst/>
          </a:prstGeom>
        </p:spPr>
      </p:pic>
      <p:sp>
        <p:nvSpPr>
          <p:cNvPr id="2" name="Google Shape;752;p49">
            <a:extLst>
              <a:ext uri="{FF2B5EF4-FFF2-40B4-BE49-F238E27FC236}">
                <a16:creationId xmlns:a16="http://schemas.microsoft.com/office/drawing/2014/main" id="{6729E2C3-3ED5-55A0-296E-479F0F4FF61C}"/>
              </a:ext>
            </a:extLst>
          </p:cNvPr>
          <p:cNvSpPr txBox="1"/>
          <p:nvPr/>
        </p:nvSpPr>
        <p:spPr>
          <a:xfrm>
            <a:off x="4204420" y="3442039"/>
            <a:ext cx="378315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>
                <a:solidFill>
                  <a:srgbClr val="772116"/>
                </a:solidFill>
                <a:latin typeface="Inter"/>
                <a:ea typeface="Inter"/>
                <a:sym typeface="Inter"/>
              </a:rPr>
              <a:t>Defending Every Drop</a:t>
            </a:r>
            <a:endParaRPr i="1" dirty="0">
              <a:solidFill>
                <a:srgbClr val="77211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ttern Powerpoint Template">
  <a:themeElements>
    <a:clrScheme name="pattern color">
      <a:dk1>
        <a:srgbClr val="49494B"/>
      </a:dk1>
      <a:lt1>
        <a:srgbClr val="FFFFFF"/>
      </a:lt1>
      <a:dk2>
        <a:srgbClr val="49494B"/>
      </a:dk2>
      <a:lt2>
        <a:srgbClr val="FEFC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Source Sans Pro Bold and Regular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7301</TotalTime>
  <Words>50</Words>
  <Application>Microsoft Office PowerPoint</Application>
  <PresentationFormat>Widescreen</PresentationFormat>
  <Paragraphs>17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Source Sans Pro</vt:lpstr>
      <vt:lpstr>Arial</vt:lpstr>
      <vt:lpstr>Inter</vt:lpstr>
      <vt:lpstr>Calibri</vt:lpstr>
      <vt:lpstr>Pattern Powerpoint Template</vt:lpstr>
      <vt:lpstr>Hydrology &amp; System Status Update  May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ShapeSlide</dc:creator>
  <cp:keywords/>
  <dc:description/>
  <cp:lastModifiedBy>Betsy Coleman</cp:lastModifiedBy>
  <cp:revision>235</cp:revision>
  <cp:lastPrinted>2017-08-11T00:36:20Z</cp:lastPrinted>
  <dcterms:created xsi:type="dcterms:W3CDTF">2017-08-07T02:30:58Z</dcterms:created>
  <dcterms:modified xsi:type="dcterms:W3CDTF">2025-05-22T13:49:38Z</dcterms:modified>
  <cp:category/>
</cp:coreProperties>
</file>